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9"/>
  </p:notesMasterIdLst>
  <p:sldIdLst>
    <p:sldId id="308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317" r:id="rId14"/>
    <p:sldId id="270" r:id="rId15"/>
    <p:sldId id="318" r:id="rId16"/>
    <p:sldId id="271" r:id="rId17"/>
    <p:sldId id="322" r:id="rId18"/>
    <p:sldId id="272" r:id="rId19"/>
    <p:sldId id="323" r:id="rId20"/>
    <p:sldId id="273" r:id="rId21"/>
    <p:sldId id="326" r:id="rId22"/>
    <p:sldId id="327" r:id="rId23"/>
    <p:sldId id="299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300" r:id="rId49"/>
    <p:sldId id="302" r:id="rId50"/>
    <p:sldId id="303" r:id="rId51"/>
    <p:sldId id="305" r:id="rId52"/>
    <p:sldId id="306" r:id="rId53"/>
    <p:sldId id="307" r:id="rId54"/>
    <p:sldId id="328" r:id="rId55"/>
    <p:sldId id="329" r:id="rId56"/>
    <p:sldId id="309" r:id="rId57"/>
    <p:sldId id="330" r:id="rId58"/>
    <p:sldId id="331" r:id="rId59"/>
    <p:sldId id="314" r:id="rId60"/>
    <p:sldId id="316" r:id="rId61"/>
    <p:sldId id="315" r:id="rId62"/>
    <p:sldId id="337" r:id="rId63"/>
    <p:sldId id="333" r:id="rId64"/>
    <p:sldId id="334" r:id="rId65"/>
    <p:sldId id="335" r:id="rId66"/>
    <p:sldId id="336" r:id="rId67"/>
    <p:sldId id="338" r:id="rId68"/>
  </p:sldIdLst>
  <p:sldSz cx="9144000" cy="6858000" type="screen4x3"/>
  <p:notesSz cx="6781800" cy="9926638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1" autoAdjust="0"/>
    <p:restoredTop sz="94709" autoAdjust="0"/>
  </p:normalViewPr>
  <p:slideViewPr>
    <p:cSldViewPr>
      <p:cViewPr>
        <p:scale>
          <a:sx n="75" d="100"/>
          <a:sy n="75" d="100"/>
        </p:scale>
        <p:origin x="-1236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E95679-E912-43AF-A7D0-9115D0785689}" type="doc">
      <dgm:prSet loTypeId="urn:microsoft.com/office/officeart/2005/8/layout/target3" loCatId="relationship" qsTypeId="urn:microsoft.com/office/officeart/2005/8/quickstyle/3d8" qsCatId="3D" csTypeId="urn:microsoft.com/office/officeart/2005/8/colors/colorful5" csCatId="colorful" phldr="1"/>
      <dgm:spPr/>
      <dgm:t>
        <a:bodyPr/>
        <a:lstStyle/>
        <a:p>
          <a:pPr rtl="1"/>
          <a:endParaRPr lang="fa-IR"/>
        </a:p>
      </dgm:t>
    </dgm:pt>
    <dgm:pt modelId="{0F40FFF7-CE2B-438A-ADC0-7054CBAB750F}">
      <dgm:prSet/>
      <dgm:spPr/>
      <dgm:t>
        <a:bodyPr/>
        <a:lstStyle/>
        <a:p>
          <a:pPr rtl="1"/>
          <a:r>
            <a:rPr lang="fa-IR" dirty="0" smtClean="0">
              <a:solidFill>
                <a:srgbClr val="00B050"/>
              </a:solidFill>
            </a:rPr>
            <a:t>برنامه ریزی ومدیریت استراتژیک </a:t>
          </a:r>
          <a:endParaRPr lang="fa-IR" dirty="0">
            <a:solidFill>
              <a:srgbClr val="00B050"/>
            </a:solidFill>
          </a:endParaRPr>
        </a:p>
      </dgm:t>
    </dgm:pt>
    <dgm:pt modelId="{BE494C73-EDC0-4ACC-B1E4-BE47D6808233}" type="parTrans" cxnId="{7D59CBB5-3D41-4596-999A-8CB879D4FBC4}">
      <dgm:prSet/>
      <dgm:spPr/>
      <dgm:t>
        <a:bodyPr/>
        <a:lstStyle/>
        <a:p>
          <a:pPr rtl="1"/>
          <a:endParaRPr lang="fa-IR"/>
        </a:p>
      </dgm:t>
    </dgm:pt>
    <dgm:pt modelId="{CA2FB12D-EEB5-479F-A5DE-29C48496CDC1}" type="sibTrans" cxnId="{7D59CBB5-3D41-4596-999A-8CB879D4FBC4}">
      <dgm:prSet/>
      <dgm:spPr/>
      <dgm:t>
        <a:bodyPr/>
        <a:lstStyle/>
        <a:p>
          <a:pPr rtl="1"/>
          <a:endParaRPr lang="fa-IR"/>
        </a:p>
      </dgm:t>
    </dgm:pt>
    <dgm:pt modelId="{CA685837-30E8-4B45-93BA-16D2255FD8E0}">
      <dgm:prSet/>
      <dgm:spPr/>
      <dgm:t>
        <a:bodyPr/>
        <a:lstStyle/>
        <a:p>
          <a:pPr rtl="1"/>
          <a:r>
            <a:rPr lang="fa-IR" dirty="0" smtClean="0">
              <a:solidFill>
                <a:srgbClr val="00B050"/>
              </a:solidFill>
            </a:rPr>
            <a:t>در</a:t>
          </a:r>
          <a:endParaRPr lang="fa-IR" dirty="0">
            <a:solidFill>
              <a:srgbClr val="00B050"/>
            </a:solidFill>
          </a:endParaRPr>
        </a:p>
      </dgm:t>
    </dgm:pt>
    <dgm:pt modelId="{C66EBDD0-79E2-4DA4-9A04-D687F69D82BB}" type="parTrans" cxnId="{32A4CDBC-3E4F-44D3-9613-68C8FA13D860}">
      <dgm:prSet/>
      <dgm:spPr/>
      <dgm:t>
        <a:bodyPr/>
        <a:lstStyle/>
        <a:p>
          <a:pPr rtl="1"/>
          <a:endParaRPr lang="fa-IR"/>
        </a:p>
      </dgm:t>
    </dgm:pt>
    <dgm:pt modelId="{F24D6BE6-F86F-40D7-8B28-7000F9268B87}" type="sibTrans" cxnId="{32A4CDBC-3E4F-44D3-9613-68C8FA13D860}">
      <dgm:prSet/>
      <dgm:spPr/>
      <dgm:t>
        <a:bodyPr/>
        <a:lstStyle/>
        <a:p>
          <a:pPr rtl="1"/>
          <a:endParaRPr lang="fa-IR"/>
        </a:p>
      </dgm:t>
    </dgm:pt>
    <dgm:pt modelId="{19A7E49D-1398-4FBD-8499-F9F42117F380}">
      <dgm:prSet/>
      <dgm:spPr/>
      <dgm:t>
        <a:bodyPr/>
        <a:lstStyle/>
        <a:p>
          <a:pPr rtl="1"/>
          <a:r>
            <a:rPr lang="fa-IR" dirty="0" smtClean="0">
              <a:solidFill>
                <a:srgbClr val="00B050"/>
              </a:solidFill>
            </a:rPr>
            <a:t>شرکت بهمن دیزل</a:t>
          </a:r>
          <a:endParaRPr lang="fa-IR" dirty="0">
            <a:solidFill>
              <a:srgbClr val="00B050"/>
            </a:solidFill>
          </a:endParaRPr>
        </a:p>
      </dgm:t>
    </dgm:pt>
    <dgm:pt modelId="{A6E3E876-A10C-4816-9207-323C3B7775BA}" type="parTrans" cxnId="{6A594A26-4B2E-47C0-9E8A-216453395B5B}">
      <dgm:prSet/>
      <dgm:spPr/>
      <dgm:t>
        <a:bodyPr/>
        <a:lstStyle/>
        <a:p>
          <a:pPr rtl="1"/>
          <a:endParaRPr lang="fa-IR"/>
        </a:p>
      </dgm:t>
    </dgm:pt>
    <dgm:pt modelId="{B6E40110-68C1-4859-9105-9A3603879986}" type="sibTrans" cxnId="{6A594A26-4B2E-47C0-9E8A-216453395B5B}">
      <dgm:prSet/>
      <dgm:spPr/>
      <dgm:t>
        <a:bodyPr/>
        <a:lstStyle/>
        <a:p>
          <a:pPr rtl="1"/>
          <a:endParaRPr lang="fa-IR"/>
        </a:p>
      </dgm:t>
    </dgm:pt>
    <dgm:pt modelId="{D0B7EDEC-9F0E-4F8E-BC34-D0308736FCE1}">
      <dgm:prSet/>
      <dgm:spPr/>
      <dgm:t>
        <a:bodyPr/>
        <a:lstStyle/>
        <a:p>
          <a:pPr rtl="1"/>
          <a:endParaRPr lang="fa-IR" dirty="0">
            <a:solidFill>
              <a:srgbClr val="FF0000"/>
            </a:solidFill>
          </a:endParaRPr>
        </a:p>
      </dgm:t>
    </dgm:pt>
    <dgm:pt modelId="{92C2F491-A3D2-4CD2-9ACC-8FFBAB1E8FA2}" type="parTrans" cxnId="{D7449A28-BFED-4A46-9036-F9AD238D1304}">
      <dgm:prSet/>
      <dgm:spPr/>
      <dgm:t>
        <a:bodyPr/>
        <a:lstStyle/>
        <a:p>
          <a:pPr rtl="1"/>
          <a:endParaRPr lang="fa-IR"/>
        </a:p>
      </dgm:t>
    </dgm:pt>
    <dgm:pt modelId="{95259658-B971-4B2C-BAEA-67D29507BC1C}" type="sibTrans" cxnId="{D7449A28-BFED-4A46-9036-F9AD238D1304}">
      <dgm:prSet/>
      <dgm:spPr/>
      <dgm:t>
        <a:bodyPr/>
        <a:lstStyle/>
        <a:p>
          <a:pPr rtl="1"/>
          <a:endParaRPr lang="fa-IR"/>
        </a:p>
      </dgm:t>
    </dgm:pt>
    <dgm:pt modelId="{533D65F4-9A4C-4448-87DF-8C93AF835205}" type="pres">
      <dgm:prSet presAssocID="{D4E95679-E912-43AF-A7D0-9115D078568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  <dgm:pt modelId="{717331FF-E230-4D3A-94B9-3E31F681755A}" type="pres">
      <dgm:prSet presAssocID="{0F40FFF7-CE2B-438A-ADC0-7054CBAB750F}" presName="circle1" presStyleLbl="node1" presStyleIdx="0" presStyleCnt="4"/>
      <dgm:spPr/>
    </dgm:pt>
    <dgm:pt modelId="{8D3D2D2B-D64D-442D-B093-689C5277960E}" type="pres">
      <dgm:prSet presAssocID="{0F40FFF7-CE2B-438A-ADC0-7054CBAB750F}" presName="space" presStyleCnt="0"/>
      <dgm:spPr/>
    </dgm:pt>
    <dgm:pt modelId="{A18907E4-1443-4952-BFA6-06BD70F70875}" type="pres">
      <dgm:prSet presAssocID="{0F40FFF7-CE2B-438A-ADC0-7054CBAB750F}" presName="rect1" presStyleLbl="alignAcc1" presStyleIdx="0" presStyleCnt="4" custLinFactNeighborX="-93" custLinFactNeighborY="2525"/>
      <dgm:spPr/>
      <dgm:t>
        <a:bodyPr/>
        <a:lstStyle/>
        <a:p>
          <a:pPr rtl="1"/>
          <a:endParaRPr lang="fa-IR"/>
        </a:p>
      </dgm:t>
    </dgm:pt>
    <dgm:pt modelId="{B41E87E9-6F52-4BA9-812C-9F80C85BDA6A}" type="pres">
      <dgm:prSet presAssocID="{CA685837-30E8-4B45-93BA-16D2255FD8E0}" presName="vertSpace2" presStyleLbl="node1" presStyleIdx="0" presStyleCnt="4"/>
      <dgm:spPr/>
    </dgm:pt>
    <dgm:pt modelId="{41975146-1626-46EE-8FE1-939FFFAE2A9E}" type="pres">
      <dgm:prSet presAssocID="{CA685837-30E8-4B45-93BA-16D2255FD8E0}" presName="circle2" presStyleLbl="node1" presStyleIdx="1" presStyleCnt="4"/>
      <dgm:spPr/>
    </dgm:pt>
    <dgm:pt modelId="{BAC58492-11DC-4AA8-A867-30251193B4B3}" type="pres">
      <dgm:prSet presAssocID="{CA685837-30E8-4B45-93BA-16D2255FD8E0}" presName="rect2" presStyleLbl="alignAcc1" presStyleIdx="1" presStyleCnt="4"/>
      <dgm:spPr/>
      <dgm:t>
        <a:bodyPr/>
        <a:lstStyle/>
        <a:p>
          <a:pPr rtl="1"/>
          <a:endParaRPr lang="fa-IR"/>
        </a:p>
      </dgm:t>
    </dgm:pt>
    <dgm:pt modelId="{64ADD910-32FB-41E8-8909-3D4AA3D9704B}" type="pres">
      <dgm:prSet presAssocID="{19A7E49D-1398-4FBD-8499-F9F42117F380}" presName="vertSpace3" presStyleLbl="node1" presStyleIdx="1" presStyleCnt="4"/>
      <dgm:spPr/>
    </dgm:pt>
    <dgm:pt modelId="{EB9478B8-115A-43E0-A9C7-648B4402A30B}" type="pres">
      <dgm:prSet presAssocID="{19A7E49D-1398-4FBD-8499-F9F42117F380}" presName="circle3" presStyleLbl="node1" presStyleIdx="2" presStyleCnt="4"/>
      <dgm:spPr/>
    </dgm:pt>
    <dgm:pt modelId="{4DC69344-6E2B-406C-8FDB-A29EA2A1DC99}" type="pres">
      <dgm:prSet presAssocID="{19A7E49D-1398-4FBD-8499-F9F42117F380}" presName="rect3" presStyleLbl="alignAcc1" presStyleIdx="2" presStyleCnt="4"/>
      <dgm:spPr/>
      <dgm:t>
        <a:bodyPr/>
        <a:lstStyle/>
        <a:p>
          <a:pPr rtl="1"/>
          <a:endParaRPr lang="fa-IR"/>
        </a:p>
      </dgm:t>
    </dgm:pt>
    <dgm:pt modelId="{6A393649-CB5B-4F82-9430-9A962F18F627}" type="pres">
      <dgm:prSet presAssocID="{D0B7EDEC-9F0E-4F8E-BC34-D0308736FCE1}" presName="vertSpace4" presStyleLbl="node1" presStyleIdx="2" presStyleCnt="4"/>
      <dgm:spPr/>
    </dgm:pt>
    <dgm:pt modelId="{6CA3B8E3-9D20-46EA-B001-10951E7F837E}" type="pres">
      <dgm:prSet presAssocID="{D0B7EDEC-9F0E-4F8E-BC34-D0308736FCE1}" presName="circle4" presStyleLbl="node1" presStyleIdx="3" presStyleCnt="4"/>
      <dgm:spPr/>
    </dgm:pt>
    <dgm:pt modelId="{983ACB07-0FCD-480B-81B9-D30CFFBCECE1}" type="pres">
      <dgm:prSet presAssocID="{D0B7EDEC-9F0E-4F8E-BC34-D0308736FCE1}" presName="rect4" presStyleLbl="alignAcc1" presStyleIdx="3" presStyleCnt="4"/>
      <dgm:spPr/>
      <dgm:t>
        <a:bodyPr/>
        <a:lstStyle/>
        <a:p>
          <a:pPr rtl="1"/>
          <a:endParaRPr lang="fa-IR"/>
        </a:p>
      </dgm:t>
    </dgm:pt>
    <dgm:pt modelId="{74A12E05-2442-4EB4-81AF-ABB71BBC304A}" type="pres">
      <dgm:prSet presAssocID="{0F40FFF7-CE2B-438A-ADC0-7054CBAB750F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BF4EF49F-9B4A-427D-A8A6-FB11598186E1}" type="pres">
      <dgm:prSet presAssocID="{CA685837-30E8-4B45-93BA-16D2255FD8E0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0CD7C398-7C8F-46F3-A120-A63D9AAAA6BA}" type="pres">
      <dgm:prSet presAssocID="{19A7E49D-1398-4FBD-8499-F9F42117F380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B4136EEA-5570-404F-832A-DFCAE0EBE107}" type="pres">
      <dgm:prSet presAssocID="{D0B7EDEC-9F0E-4F8E-BC34-D0308736FCE1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6A594A26-4B2E-47C0-9E8A-216453395B5B}" srcId="{D4E95679-E912-43AF-A7D0-9115D0785689}" destId="{19A7E49D-1398-4FBD-8499-F9F42117F380}" srcOrd="2" destOrd="0" parTransId="{A6E3E876-A10C-4816-9207-323C3B7775BA}" sibTransId="{B6E40110-68C1-4859-9105-9A3603879986}"/>
    <dgm:cxn modelId="{DAE5F5A1-E2CA-4996-8398-960830806C7A}" type="presOf" srcId="{19A7E49D-1398-4FBD-8499-F9F42117F380}" destId="{0CD7C398-7C8F-46F3-A120-A63D9AAAA6BA}" srcOrd="1" destOrd="0" presId="urn:microsoft.com/office/officeart/2005/8/layout/target3"/>
    <dgm:cxn modelId="{D7449A28-BFED-4A46-9036-F9AD238D1304}" srcId="{D4E95679-E912-43AF-A7D0-9115D0785689}" destId="{D0B7EDEC-9F0E-4F8E-BC34-D0308736FCE1}" srcOrd="3" destOrd="0" parTransId="{92C2F491-A3D2-4CD2-9ACC-8FFBAB1E8FA2}" sibTransId="{95259658-B971-4B2C-BAEA-67D29507BC1C}"/>
    <dgm:cxn modelId="{1E546544-09A7-4CC6-8AE6-744CF9570705}" type="presOf" srcId="{0F40FFF7-CE2B-438A-ADC0-7054CBAB750F}" destId="{74A12E05-2442-4EB4-81AF-ABB71BBC304A}" srcOrd="1" destOrd="0" presId="urn:microsoft.com/office/officeart/2005/8/layout/target3"/>
    <dgm:cxn modelId="{25EC38CF-A5AC-42D8-A949-C3A4D36E34E3}" type="presOf" srcId="{D0B7EDEC-9F0E-4F8E-BC34-D0308736FCE1}" destId="{B4136EEA-5570-404F-832A-DFCAE0EBE107}" srcOrd="1" destOrd="0" presId="urn:microsoft.com/office/officeart/2005/8/layout/target3"/>
    <dgm:cxn modelId="{529D8688-3550-4449-87EF-3B14E7E992BA}" type="presOf" srcId="{D0B7EDEC-9F0E-4F8E-BC34-D0308736FCE1}" destId="{983ACB07-0FCD-480B-81B9-D30CFFBCECE1}" srcOrd="0" destOrd="0" presId="urn:microsoft.com/office/officeart/2005/8/layout/target3"/>
    <dgm:cxn modelId="{F5E28C3D-1206-4C30-9CC7-ED8ECBFCD887}" type="presOf" srcId="{0F40FFF7-CE2B-438A-ADC0-7054CBAB750F}" destId="{A18907E4-1443-4952-BFA6-06BD70F70875}" srcOrd="0" destOrd="0" presId="urn:microsoft.com/office/officeart/2005/8/layout/target3"/>
    <dgm:cxn modelId="{761D41CA-5A12-4A59-A99E-4AA669E73D9F}" type="presOf" srcId="{D4E95679-E912-43AF-A7D0-9115D0785689}" destId="{533D65F4-9A4C-4448-87DF-8C93AF835205}" srcOrd="0" destOrd="0" presId="urn:microsoft.com/office/officeart/2005/8/layout/target3"/>
    <dgm:cxn modelId="{FDDC76EF-48E8-4EA7-9DCF-5A8094EA9203}" type="presOf" srcId="{19A7E49D-1398-4FBD-8499-F9F42117F380}" destId="{4DC69344-6E2B-406C-8FDB-A29EA2A1DC99}" srcOrd="0" destOrd="0" presId="urn:microsoft.com/office/officeart/2005/8/layout/target3"/>
    <dgm:cxn modelId="{32A4CDBC-3E4F-44D3-9613-68C8FA13D860}" srcId="{D4E95679-E912-43AF-A7D0-9115D0785689}" destId="{CA685837-30E8-4B45-93BA-16D2255FD8E0}" srcOrd="1" destOrd="0" parTransId="{C66EBDD0-79E2-4DA4-9A04-D687F69D82BB}" sibTransId="{F24D6BE6-F86F-40D7-8B28-7000F9268B87}"/>
    <dgm:cxn modelId="{7D59CBB5-3D41-4596-999A-8CB879D4FBC4}" srcId="{D4E95679-E912-43AF-A7D0-9115D0785689}" destId="{0F40FFF7-CE2B-438A-ADC0-7054CBAB750F}" srcOrd="0" destOrd="0" parTransId="{BE494C73-EDC0-4ACC-B1E4-BE47D6808233}" sibTransId="{CA2FB12D-EEB5-479F-A5DE-29C48496CDC1}"/>
    <dgm:cxn modelId="{98C00F27-64D2-4D4A-9A19-3309B4728E97}" type="presOf" srcId="{CA685837-30E8-4B45-93BA-16D2255FD8E0}" destId="{BF4EF49F-9B4A-427D-A8A6-FB11598186E1}" srcOrd="1" destOrd="0" presId="urn:microsoft.com/office/officeart/2005/8/layout/target3"/>
    <dgm:cxn modelId="{BC9EE374-3D67-45A4-8B67-5E123D7CD912}" type="presOf" srcId="{CA685837-30E8-4B45-93BA-16D2255FD8E0}" destId="{BAC58492-11DC-4AA8-A867-30251193B4B3}" srcOrd="0" destOrd="0" presId="urn:microsoft.com/office/officeart/2005/8/layout/target3"/>
    <dgm:cxn modelId="{0298A383-3FD7-4A61-96A8-53309D1F5F4D}" type="presParOf" srcId="{533D65F4-9A4C-4448-87DF-8C93AF835205}" destId="{717331FF-E230-4D3A-94B9-3E31F681755A}" srcOrd="0" destOrd="0" presId="urn:microsoft.com/office/officeart/2005/8/layout/target3"/>
    <dgm:cxn modelId="{E7C5E6DE-5FC5-4D1F-87B9-60ADEDAA61DA}" type="presParOf" srcId="{533D65F4-9A4C-4448-87DF-8C93AF835205}" destId="{8D3D2D2B-D64D-442D-B093-689C5277960E}" srcOrd="1" destOrd="0" presId="urn:microsoft.com/office/officeart/2005/8/layout/target3"/>
    <dgm:cxn modelId="{AB91E4FA-BB16-40E9-9537-20CDC3069C20}" type="presParOf" srcId="{533D65F4-9A4C-4448-87DF-8C93AF835205}" destId="{A18907E4-1443-4952-BFA6-06BD70F70875}" srcOrd="2" destOrd="0" presId="urn:microsoft.com/office/officeart/2005/8/layout/target3"/>
    <dgm:cxn modelId="{BFE2279D-D3CB-462E-BE09-9E5FEDFB7F07}" type="presParOf" srcId="{533D65F4-9A4C-4448-87DF-8C93AF835205}" destId="{B41E87E9-6F52-4BA9-812C-9F80C85BDA6A}" srcOrd="3" destOrd="0" presId="urn:microsoft.com/office/officeart/2005/8/layout/target3"/>
    <dgm:cxn modelId="{94387478-B027-4D74-9030-2CFB07C52DEE}" type="presParOf" srcId="{533D65F4-9A4C-4448-87DF-8C93AF835205}" destId="{41975146-1626-46EE-8FE1-939FFFAE2A9E}" srcOrd="4" destOrd="0" presId="urn:microsoft.com/office/officeart/2005/8/layout/target3"/>
    <dgm:cxn modelId="{E763D9D7-0BA9-4D1A-95AE-6680BCAE0A9C}" type="presParOf" srcId="{533D65F4-9A4C-4448-87DF-8C93AF835205}" destId="{BAC58492-11DC-4AA8-A867-30251193B4B3}" srcOrd="5" destOrd="0" presId="urn:microsoft.com/office/officeart/2005/8/layout/target3"/>
    <dgm:cxn modelId="{2288177C-46C2-47D0-B235-CA6EB6B9BB45}" type="presParOf" srcId="{533D65F4-9A4C-4448-87DF-8C93AF835205}" destId="{64ADD910-32FB-41E8-8909-3D4AA3D9704B}" srcOrd="6" destOrd="0" presId="urn:microsoft.com/office/officeart/2005/8/layout/target3"/>
    <dgm:cxn modelId="{4F85004E-1663-4605-87EF-F3EE46A93D15}" type="presParOf" srcId="{533D65F4-9A4C-4448-87DF-8C93AF835205}" destId="{EB9478B8-115A-43E0-A9C7-648B4402A30B}" srcOrd="7" destOrd="0" presId="urn:microsoft.com/office/officeart/2005/8/layout/target3"/>
    <dgm:cxn modelId="{66EC5BD8-E5D5-4BB9-AF7E-CA068C19A495}" type="presParOf" srcId="{533D65F4-9A4C-4448-87DF-8C93AF835205}" destId="{4DC69344-6E2B-406C-8FDB-A29EA2A1DC99}" srcOrd="8" destOrd="0" presId="urn:microsoft.com/office/officeart/2005/8/layout/target3"/>
    <dgm:cxn modelId="{6F0A127D-9403-4387-954A-E464F638F0E9}" type="presParOf" srcId="{533D65F4-9A4C-4448-87DF-8C93AF835205}" destId="{6A393649-CB5B-4F82-9430-9A962F18F627}" srcOrd="9" destOrd="0" presId="urn:microsoft.com/office/officeart/2005/8/layout/target3"/>
    <dgm:cxn modelId="{F77C9C38-A282-40A9-87FB-551516B90731}" type="presParOf" srcId="{533D65F4-9A4C-4448-87DF-8C93AF835205}" destId="{6CA3B8E3-9D20-46EA-B001-10951E7F837E}" srcOrd="10" destOrd="0" presId="urn:microsoft.com/office/officeart/2005/8/layout/target3"/>
    <dgm:cxn modelId="{5189497C-A472-4196-836F-28AAA0F0563E}" type="presParOf" srcId="{533D65F4-9A4C-4448-87DF-8C93AF835205}" destId="{983ACB07-0FCD-480B-81B9-D30CFFBCECE1}" srcOrd="11" destOrd="0" presId="urn:microsoft.com/office/officeart/2005/8/layout/target3"/>
    <dgm:cxn modelId="{0ED92BC9-A09D-458A-AC93-34AF162467C4}" type="presParOf" srcId="{533D65F4-9A4C-4448-87DF-8C93AF835205}" destId="{74A12E05-2442-4EB4-81AF-ABB71BBC304A}" srcOrd="12" destOrd="0" presId="urn:microsoft.com/office/officeart/2005/8/layout/target3"/>
    <dgm:cxn modelId="{CC131726-B860-4B9D-AB96-B41722057A7C}" type="presParOf" srcId="{533D65F4-9A4C-4448-87DF-8C93AF835205}" destId="{BF4EF49F-9B4A-427D-A8A6-FB11598186E1}" srcOrd="13" destOrd="0" presId="urn:microsoft.com/office/officeart/2005/8/layout/target3"/>
    <dgm:cxn modelId="{3982D0B5-FA9D-4132-8DA8-448BB1E98149}" type="presParOf" srcId="{533D65F4-9A4C-4448-87DF-8C93AF835205}" destId="{0CD7C398-7C8F-46F3-A120-A63D9AAAA6BA}" srcOrd="14" destOrd="0" presId="urn:microsoft.com/office/officeart/2005/8/layout/target3"/>
    <dgm:cxn modelId="{2FE0D1B6-5029-46AA-A89B-44F1A393C3AA}" type="presParOf" srcId="{533D65F4-9A4C-4448-87DF-8C93AF835205}" destId="{B4136EEA-5570-404F-832A-DFCAE0EBE107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E95679-E912-43AF-A7D0-9115D0785689}" type="doc">
      <dgm:prSet loTypeId="urn:microsoft.com/office/officeart/2005/8/layout/target3" loCatId="relationship" qsTypeId="urn:microsoft.com/office/officeart/2005/8/quickstyle/3d8" qsCatId="3D" csTypeId="urn:microsoft.com/office/officeart/2005/8/colors/colorful5" csCatId="colorful"/>
      <dgm:spPr/>
      <dgm:t>
        <a:bodyPr/>
        <a:lstStyle/>
        <a:p>
          <a:pPr rtl="1"/>
          <a:endParaRPr lang="fa-IR"/>
        </a:p>
      </dgm:t>
    </dgm:pt>
    <dgm:pt modelId="{533D65F4-9A4C-4448-87DF-8C93AF835205}" type="pres">
      <dgm:prSet presAssocID="{D4E95679-E912-43AF-A7D0-9115D078568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67930B47-8E28-4876-8D3A-E80DB696315D}" type="presOf" srcId="{D4E95679-E912-43AF-A7D0-9115D0785689}" destId="{533D65F4-9A4C-4448-87DF-8C93AF835205}" srcOrd="0" destOrd="0" presId="urn:microsoft.com/office/officeart/2005/8/layout/target3"/>
  </dgm:cxnLst>
  <dgm:bg/>
  <dgm:whole>
    <a:ln>
      <a:solidFill>
        <a:schemeClr val="accent2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4AAD43-FA56-49F7-93EF-9D480A06A3DD}" type="doc">
      <dgm:prSet loTypeId="urn:microsoft.com/office/officeart/2005/8/layout/orgChart1" loCatId="hierarchy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965458DB-3ED6-4D58-B514-7E506D558727}">
      <dgm:prSet phldrT="[Text]"/>
      <dgm:spPr/>
      <dgm:t>
        <a:bodyPr/>
        <a:lstStyle/>
        <a:p>
          <a:pPr rtl="1"/>
          <a:r>
            <a:rPr lang="fa-IR" dirty="0" smtClean="0"/>
            <a:t>کمیته راهبردی</a:t>
          </a:r>
          <a:endParaRPr lang="fa-IR" dirty="0"/>
        </a:p>
      </dgm:t>
    </dgm:pt>
    <dgm:pt modelId="{95E120B3-979C-470C-BAC0-1FD3BAEE8231}" type="parTrans" cxnId="{03E71FC2-781B-4B83-9619-781C038AF936}">
      <dgm:prSet/>
      <dgm:spPr/>
      <dgm:t>
        <a:bodyPr/>
        <a:lstStyle/>
        <a:p>
          <a:pPr rtl="1"/>
          <a:endParaRPr lang="fa-IR"/>
        </a:p>
      </dgm:t>
    </dgm:pt>
    <dgm:pt modelId="{B37C1046-F965-4E40-A0EF-D1862BCEDDF1}" type="sibTrans" cxnId="{03E71FC2-781B-4B83-9619-781C038AF936}">
      <dgm:prSet/>
      <dgm:spPr/>
      <dgm:t>
        <a:bodyPr/>
        <a:lstStyle/>
        <a:p>
          <a:pPr rtl="1"/>
          <a:endParaRPr lang="fa-IR"/>
        </a:p>
      </dgm:t>
    </dgm:pt>
    <dgm:pt modelId="{46AC8468-975B-41E1-A0A7-1A2B4A75C599}" type="asst">
      <dgm:prSet phldrT="[Text]"/>
      <dgm:spPr/>
      <dgm:t>
        <a:bodyPr/>
        <a:lstStyle/>
        <a:p>
          <a:pPr rtl="1"/>
          <a:r>
            <a:rPr lang="fa-IR" dirty="0" smtClean="0"/>
            <a:t>مشاورمدیریت استراتژیک</a:t>
          </a:r>
          <a:endParaRPr lang="fa-IR" dirty="0"/>
        </a:p>
      </dgm:t>
    </dgm:pt>
    <dgm:pt modelId="{2CD9D5C8-F65C-4623-805F-01BBA9C3E572}" type="parTrans" cxnId="{75911090-AF2C-44C4-96B4-FBFFF9C940A6}">
      <dgm:prSet/>
      <dgm:spPr/>
      <dgm:t>
        <a:bodyPr/>
        <a:lstStyle/>
        <a:p>
          <a:pPr rtl="1"/>
          <a:endParaRPr lang="fa-IR"/>
        </a:p>
      </dgm:t>
    </dgm:pt>
    <dgm:pt modelId="{20963E65-A60B-4689-8C89-4DF43C306B29}" type="sibTrans" cxnId="{75911090-AF2C-44C4-96B4-FBFFF9C940A6}">
      <dgm:prSet/>
      <dgm:spPr/>
      <dgm:t>
        <a:bodyPr/>
        <a:lstStyle/>
        <a:p>
          <a:pPr rtl="1"/>
          <a:endParaRPr lang="fa-IR"/>
        </a:p>
      </dgm:t>
    </dgm:pt>
    <dgm:pt modelId="{970E62F8-6E8B-4D6D-9946-404FA9BF3707}">
      <dgm:prSet phldrT="[Text]"/>
      <dgm:spPr/>
      <dgm:t>
        <a:bodyPr/>
        <a:lstStyle/>
        <a:p>
          <a:pPr rtl="1"/>
          <a:r>
            <a:rPr lang="fa-IR" dirty="0" smtClean="0"/>
            <a:t>کمیته تحلیل محیط داخلی</a:t>
          </a:r>
          <a:endParaRPr lang="fa-IR" dirty="0"/>
        </a:p>
      </dgm:t>
    </dgm:pt>
    <dgm:pt modelId="{78634FF9-2B81-4006-A92A-9B1F1CC967EE}" type="parTrans" cxnId="{4DD062B6-E37B-4FA7-ADC1-318CEA89DCC5}">
      <dgm:prSet/>
      <dgm:spPr/>
      <dgm:t>
        <a:bodyPr/>
        <a:lstStyle/>
        <a:p>
          <a:pPr rtl="1"/>
          <a:endParaRPr lang="fa-IR"/>
        </a:p>
      </dgm:t>
    </dgm:pt>
    <dgm:pt modelId="{AED4A477-6736-44F9-9A26-246DB6188368}" type="sibTrans" cxnId="{4DD062B6-E37B-4FA7-ADC1-318CEA89DCC5}">
      <dgm:prSet/>
      <dgm:spPr/>
      <dgm:t>
        <a:bodyPr/>
        <a:lstStyle/>
        <a:p>
          <a:pPr rtl="1"/>
          <a:endParaRPr lang="fa-IR"/>
        </a:p>
      </dgm:t>
    </dgm:pt>
    <dgm:pt modelId="{72448C6E-AE29-4348-BEDE-4F0A4242DEF8}">
      <dgm:prSet phldrT="[Text]"/>
      <dgm:spPr/>
      <dgm:t>
        <a:bodyPr/>
        <a:lstStyle/>
        <a:p>
          <a:pPr rtl="1"/>
          <a:r>
            <a:rPr lang="fa-IR" dirty="0" smtClean="0"/>
            <a:t>کمیته تحلیل محیط کلان</a:t>
          </a:r>
          <a:endParaRPr lang="fa-IR" dirty="0"/>
        </a:p>
      </dgm:t>
    </dgm:pt>
    <dgm:pt modelId="{2DC17C08-D32E-49FB-9549-BA2BD6A026B6}" type="parTrans" cxnId="{EA9CFBB3-5C90-4F73-8BEF-F64C31F092B6}">
      <dgm:prSet/>
      <dgm:spPr/>
      <dgm:t>
        <a:bodyPr/>
        <a:lstStyle/>
        <a:p>
          <a:pPr rtl="1"/>
          <a:endParaRPr lang="fa-IR"/>
        </a:p>
      </dgm:t>
    </dgm:pt>
    <dgm:pt modelId="{E82E5EEE-422C-4F24-AE42-88C00EA0E393}" type="sibTrans" cxnId="{EA9CFBB3-5C90-4F73-8BEF-F64C31F092B6}">
      <dgm:prSet/>
      <dgm:spPr/>
      <dgm:t>
        <a:bodyPr/>
        <a:lstStyle/>
        <a:p>
          <a:pPr rtl="1"/>
          <a:endParaRPr lang="fa-IR"/>
        </a:p>
      </dgm:t>
    </dgm:pt>
    <dgm:pt modelId="{A4FD2D85-0ED1-49E5-9B0E-11BD6D6D5DD6}">
      <dgm:prSet phldrT="[Text]"/>
      <dgm:spPr/>
      <dgm:t>
        <a:bodyPr/>
        <a:lstStyle/>
        <a:p>
          <a:pPr rtl="1"/>
          <a:r>
            <a:rPr lang="fa-IR" dirty="0" smtClean="0"/>
            <a:t>کمیته تحلیل صنعت</a:t>
          </a:r>
          <a:endParaRPr lang="fa-IR" dirty="0"/>
        </a:p>
      </dgm:t>
    </dgm:pt>
    <dgm:pt modelId="{F80A04A1-146A-4CA8-993D-6E7298BDB0B1}" type="parTrans" cxnId="{BDF23F84-B9D7-4187-81F2-7D1146DDABDB}">
      <dgm:prSet/>
      <dgm:spPr/>
      <dgm:t>
        <a:bodyPr/>
        <a:lstStyle/>
        <a:p>
          <a:pPr rtl="1"/>
          <a:endParaRPr lang="fa-IR"/>
        </a:p>
      </dgm:t>
    </dgm:pt>
    <dgm:pt modelId="{C4C0AFD6-BA53-485D-ABB1-947067C79019}" type="sibTrans" cxnId="{BDF23F84-B9D7-4187-81F2-7D1146DDABDB}">
      <dgm:prSet/>
      <dgm:spPr/>
      <dgm:t>
        <a:bodyPr/>
        <a:lstStyle/>
        <a:p>
          <a:pPr rtl="1"/>
          <a:endParaRPr lang="fa-IR"/>
        </a:p>
      </dgm:t>
    </dgm:pt>
    <dgm:pt modelId="{C8169FBF-C530-4BF4-934F-5E07FAF3DC7F}" type="pres">
      <dgm:prSet presAssocID="{C04AAD43-FA56-49F7-93EF-9D480A06A3D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fa-IR"/>
        </a:p>
      </dgm:t>
    </dgm:pt>
    <dgm:pt modelId="{6FFF7225-894B-4D2E-9849-5C1CAA23043D}" type="pres">
      <dgm:prSet presAssocID="{965458DB-3ED6-4D58-B514-7E506D558727}" presName="hierRoot1" presStyleCnt="0">
        <dgm:presLayoutVars>
          <dgm:hierBranch val="init"/>
        </dgm:presLayoutVars>
      </dgm:prSet>
      <dgm:spPr/>
    </dgm:pt>
    <dgm:pt modelId="{2E09A185-7A1D-4314-9D29-BDE44AD6998A}" type="pres">
      <dgm:prSet presAssocID="{965458DB-3ED6-4D58-B514-7E506D558727}" presName="rootComposite1" presStyleCnt="0"/>
      <dgm:spPr/>
    </dgm:pt>
    <dgm:pt modelId="{7918FAD6-A59F-48A3-AC45-34D986601E69}" type="pres">
      <dgm:prSet presAssocID="{965458DB-3ED6-4D58-B514-7E506D558727}" presName="rootText1" presStyleLbl="node0" presStyleIdx="0" presStyleCnt="1" custScaleX="157689" custScaleY="56580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E01A1CC6-16FD-4634-ADBF-02F408CEE419}" type="pres">
      <dgm:prSet presAssocID="{965458DB-3ED6-4D58-B514-7E506D558727}" presName="rootConnector1" presStyleLbl="node1" presStyleIdx="0" presStyleCnt="0"/>
      <dgm:spPr/>
      <dgm:t>
        <a:bodyPr/>
        <a:lstStyle/>
        <a:p>
          <a:pPr rtl="1"/>
          <a:endParaRPr lang="fa-IR"/>
        </a:p>
      </dgm:t>
    </dgm:pt>
    <dgm:pt modelId="{DADABEC6-63A3-4D9A-9D6F-89A062CF44D4}" type="pres">
      <dgm:prSet presAssocID="{965458DB-3ED6-4D58-B514-7E506D558727}" presName="hierChild2" presStyleCnt="0"/>
      <dgm:spPr/>
    </dgm:pt>
    <dgm:pt modelId="{00BC684E-E5DC-42FB-BE1B-6E8CDBDCF910}" type="pres">
      <dgm:prSet presAssocID="{78634FF9-2B81-4006-A92A-9B1F1CC967EE}" presName="Name37" presStyleLbl="parChTrans1D2" presStyleIdx="0" presStyleCnt="4"/>
      <dgm:spPr/>
      <dgm:t>
        <a:bodyPr/>
        <a:lstStyle/>
        <a:p>
          <a:pPr rtl="1"/>
          <a:endParaRPr lang="fa-IR"/>
        </a:p>
      </dgm:t>
    </dgm:pt>
    <dgm:pt modelId="{1E7600A5-FCB3-4AC2-9136-B880E2B1E40A}" type="pres">
      <dgm:prSet presAssocID="{970E62F8-6E8B-4D6D-9946-404FA9BF3707}" presName="hierRoot2" presStyleCnt="0">
        <dgm:presLayoutVars>
          <dgm:hierBranch val="init"/>
        </dgm:presLayoutVars>
      </dgm:prSet>
      <dgm:spPr/>
    </dgm:pt>
    <dgm:pt modelId="{2E3119CA-A932-40C8-98CE-09F1A4898288}" type="pres">
      <dgm:prSet presAssocID="{970E62F8-6E8B-4D6D-9946-404FA9BF3707}" presName="rootComposite" presStyleCnt="0"/>
      <dgm:spPr/>
    </dgm:pt>
    <dgm:pt modelId="{BB0314E0-F852-47DB-B71D-3EED86333BEA}" type="pres">
      <dgm:prSet presAssocID="{970E62F8-6E8B-4D6D-9946-404FA9BF370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C60A6320-6BB8-4993-9455-113A9A759524}" type="pres">
      <dgm:prSet presAssocID="{970E62F8-6E8B-4D6D-9946-404FA9BF3707}" presName="rootConnector" presStyleLbl="node2" presStyleIdx="0" presStyleCnt="3"/>
      <dgm:spPr/>
      <dgm:t>
        <a:bodyPr/>
        <a:lstStyle/>
        <a:p>
          <a:pPr rtl="1"/>
          <a:endParaRPr lang="fa-IR"/>
        </a:p>
      </dgm:t>
    </dgm:pt>
    <dgm:pt modelId="{5785D5FB-CB2D-4614-A1C6-ACBBE5B9470D}" type="pres">
      <dgm:prSet presAssocID="{970E62F8-6E8B-4D6D-9946-404FA9BF3707}" presName="hierChild4" presStyleCnt="0"/>
      <dgm:spPr/>
    </dgm:pt>
    <dgm:pt modelId="{C956899B-87BE-479B-B9FF-920C4F2F61C5}" type="pres">
      <dgm:prSet presAssocID="{970E62F8-6E8B-4D6D-9946-404FA9BF3707}" presName="hierChild5" presStyleCnt="0"/>
      <dgm:spPr/>
    </dgm:pt>
    <dgm:pt modelId="{324A603B-CE44-4631-B996-60D5A56A249F}" type="pres">
      <dgm:prSet presAssocID="{2DC17C08-D32E-49FB-9549-BA2BD6A026B6}" presName="Name37" presStyleLbl="parChTrans1D2" presStyleIdx="1" presStyleCnt="4"/>
      <dgm:spPr/>
      <dgm:t>
        <a:bodyPr/>
        <a:lstStyle/>
        <a:p>
          <a:pPr rtl="1"/>
          <a:endParaRPr lang="fa-IR"/>
        </a:p>
      </dgm:t>
    </dgm:pt>
    <dgm:pt modelId="{3383F83B-E3A7-4100-B5AE-887AF6A34F93}" type="pres">
      <dgm:prSet presAssocID="{72448C6E-AE29-4348-BEDE-4F0A4242DEF8}" presName="hierRoot2" presStyleCnt="0">
        <dgm:presLayoutVars>
          <dgm:hierBranch val="init"/>
        </dgm:presLayoutVars>
      </dgm:prSet>
      <dgm:spPr/>
    </dgm:pt>
    <dgm:pt modelId="{D75973CC-12EE-4D86-8BB4-671664B604F1}" type="pres">
      <dgm:prSet presAssocID="{72448C6E-AE29-4348-BEDE-4F0A4242DEF8}" presName="rootComposite" presStyleCnt="0"/>
      <dgm:spPr/>
    </dgm:pt>
    <dgm:pt modelId="{9423CE0B-93AE-485C-B857-9F281509975F}" type="pres">
      <dgm:prSet presAssocID="{72448C6E-AE29-4348-BEDE-4F0A4242DEF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77836ADB-C460-4DE8-9634-4B1BEC3CF502}" type="pres">
      <dgm:prSet presAssocID="{72448C6E-AE29-4348-BEDE-4F0A4242DEF8}" presName="rootConnector" presStyleLbl="node2" presStyleIdx="1" presStyleCnt="3"/>
      <dgm:spPr/>
      <dgm:t>
        <a:bodyPr/>
        <a:lstStyle/>
        <a:p>
          <a:pPr rtl="1"/>
          <a:endParaRPr lang="fa-IR"/>
        </a:p>
      </dgm:t>
    </dgm:pt>
    <dgm:pt modelId="{2A26E7EB-F069-4D00-B2D8-B041F4307CB0}" type="pres">
      <dgm:prSet presAssocID="{72448C6E-AE29-4348-BEDE-4F0A4242DEF8}" presName="hierChild4" presStyleCnt="0"/>
      <dgm:spPr/>
    </dgm:pt>
    <dgm:pt modelId="{7502EC66-653D-46CD-8A6A-BCCFD79EF809}" type="pres">
      <dgm:prSet presAssocID="{72448C6E-AE29-4348-BEDE-4F0A4242DEF8}" presName="hierChild5" presStyleCnt="0"/>
      <dgm:spPr/>
    </dgm:pt>
    <dgm:pt modelId="{4886BAE4-4683-4462-901F-CD5E6EE0EE31}" type="pres">
      <dgm:prSet presAssocID="{F80A04A1-146A-4CA8-993D-6E7298BDB0B1}" presName="Name37" presStyleLbl="parChTrans1D2" presStyleIdx="2" presStyleCnt="4"/>
      <dgm:spPr/>
      <dgm:t>
        <a:bodyPr/>
        <a:lstStyle/>
        <a:p>
          <a:pPr rtl="1"/>
          <a:endParaRPr lang="fa-IR"/>
        </a:p>
      </dgm:t>
    </dgm:pt>
    <dgm:pt modelId="{8F81DF22-0CBE-4FB7-A654-074DDE90D6EF}" type="pres">
      <dgm:prSet presAssocID="{A4FD2D85-0ED1-49E5-9B0E-11BD6D6D5DD6}" presName="hierRoot2" presStyleCnt="0">
        <dgm:presLayoutVars>
          <dgm:hierBranch val="init"/>
        </dgm:presLayoutVars>
      </dgm:prSet>
      <dgm:spPr/>
    </dgm:pt>
    <dgm:pt modelId="{A7E2CC0E-6836-4F48-B72A-D4E793ABD3E7}" type="pres">
      <dgm:prSet presAssocID="{A4FD2D85-0ED1-49E5-9B0E-11BD6D6D5DD6}" presName="rootComposite" presStyleCnt="0"/>
      <dgm:spPr/>
    </dgm:pt>
    <dgm:pt modelId="{21204D8A-7A63-4C02-97EE-131996C8416E}" type="pres">
      <dgm:prSet presAssocID="{A4FD2D85-0ED1-49E5-9B0E-11BD6D6D5DD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1B640DBD-C0AC-48CE-9A74-4C2FB5B001A1}" type="pres">
      <dgm:prSet presAssocID="{A4FD2D85-0ED1-49E5-9B0E-11BD6D6D5DD6}" presName="rootConnector" presStyleLbl="node2" presStyleIdx="2" presStyleCnt="3"/>
      <dgm:spPr/>
      <dgm:t>
        <a:bodyPr/>
        <a:lstStyle/>
        <a:p>
          <a:pPr rtl="1"/>
          <a:endParaRPr lang="fa-IR"/>
        </a:p>
      </dgm:t>
    </dgm:pt>
    <dgm:pt modelId="{4AB36DA0-E628-47E9-BD56-F4A04979819E}" type="pres">
      <dgm:prSet presAssocID="{A4FD2D85-0ED1-49E5-9B0E-11BD6D6D5DD6}" presName="hierChild4" presStyleCnt="0"/>
      <dgm:spPr/>
    </dgm:pt>
    <dgm:pt modelId="{3BBBE1CA-40E2-4F2C-B04D-00DACA740338}" type="pres">
      <dgm:prSet presAssocID="{A4FD2D85-0ED1-49E5-9B0E-11BD6D6D5DD6}" presName="hierChild5" presStyleCnt="0"/>
      <dgm:spPr/>
    </dgm:pt>
    <dgm:pt modelId="{C93CCFBE-1632-47C2-9ADD-C1A5D8438736}" type="pres">
      <dgm:prSet presAssocID="{965458DB-3ED6-4D58-B514-7E506D558727}" presName="hierChild3" presStyleCnt="0"/>
      <dgm:spPr/>
    </dgm:pt>
    <dgm:pt modelId="{747142B1-57ED-41C2-943E-531ABCD57A67}" type="pres">
      <dgm:prSet presAssocID="{2CD9D5C8-F65C-4623-805F-01BBA9C3E572}" presName="Name111" presStyleLbl="parChTrans1D2" presStyleIdx="3" presStyleCnt="4"/>
      <dgm:spPr/>
      <dgm:t>
        <a:bodyPr/>
        <a:lstStyle/>
        <a:p>
          <a:pPr rtl="1"/>
          <a:endParaRPr lang="fa-IR"/>
        </a:p>
      </dgm:t>
    </dgm:pt>
    <dgm:pt modelId="{189DD70A-ACFD-4A8E-BBC8-0829215F5218}" type="pres">
      <dgm:prSet presAssocID="{46AC8468-975B-41E1-A0A7-1A2B4A75C599}" presName="hierRoot3" presStyleCnt="0">
        <dgm:presLayoutVars>
          <dgm:hierBranch val="init"/>
        </dgm:presLayoutVars>
      </dgm:prSet>
      <dgm:spPr/>
    </dgm:pt>
    <dgm:pt modelId="{E3AB4F6A-FE26-49C3-A88A-1465E756A670}" type="pres">
      <dgm:prSet presAssocID="{46AC8468-975B-41E1-A0A7-1A2B4A75C599}" presName="rootComposite3" presStyleCnt="0"/>
      <dgm:spPr/>
    </dgm:pt>
    <dgm:pt modelId="{93EA45D9-9C59-40EC-B659-DE30CD0B07E5}" type="pres">
      <dgm:prSet presAssocID="{46AC8468-975B-41E1-A0A7-1A2B4A75C599}" presName="rootText3" presStyleLbl="asst1" presStyleIdx="0" presStyleCnt="1" custScaleX="199812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A9C2344A-C70D-43C6-A7FA-35C35FF5691B}" type="pres">
      <dgm:prSet presAssocID="{46AC8468-975B-41E1-A0A7-1A2B4A75C599}" presName="rootConnector3" presStyleLbl="asst1" presStyleIdx="0" presStyleCnt="1"/>
      <dgm:spPr/>
      <dgm:t>
        <a:bodyPr/>
        <a:lstStyle/>
        <a:p>
          <a:pPr rtl="1"/>
          <a:endParaRPr lang="fa-IR"/>
        </a:p>
      </dgm:t>
    </dgm:pt>
    <dgm:pt modelId="{5E26D700-A3F8-4DE2-86F4-8D457418147B}" type="pres">
      <dgm:prSet presAssocID="{46AC8468-975B-41E1-A0A7-1A2B4A75C599}" presName="hierChild6" presStyleCnt="0"/>
      <dgm:spPr/>
    </dgm:pt>
    <dgm:pt modelId="{6EAAEBA6-6370-4074-9EE2-DA66CDFB205F}" type="pres">
      <dgm:prSet presAssocID="{46AC8468-975B-41E1-A0A7-1A2B4A75C599}" presName="hierChild7" presStyleCnt="0"/>
      <dgm:spPr/>
    </dgm:pt>
  </dgm:ptLst>
  <dgm:cxnLst>
    <dgm:cxn modelId="{C242B93F-42F3-4048-8857-B9D981AFBFFA}" type="presOf" srcId="{965458DB-3ED6-4D58-B514-7E506D558727}" destId="{7918FAD6-A59F-48A3-AC45-34D986601E69}" srcOrd="0" destOrd="0" presId="urn:microsoft.com/office/officeart/2005/8/layout/orgChart1"/>
    <dgm:cxn modelId="{0BCC90AB-94E9-4C47-B378-B336EE0CFC44}" type="presOf" srcId="{A4FD2D85-0ED1-49E5-9B0E-11BD6D6D5DD6}" destId="{21204D8A-7A63-4C02-97EE-131996C8416E}" srcOrd="0" destOrd="0" presId="urn:microsoft.com/office/officeart/2005/8/layout/orgChart1"/>
    <dgm:cxn modelId="{55178676-B9BD-408E-95E0-9B56B898FAB7}" type="presOf" srcId="{2CD9D5C8-F65C-4623-805F-01BBA9C3E572}" destId="{747142B1-57ED-41C2-943E-531ABCD57A67}" srcOrd="0" destOrd="0" presId="urn:microsoft.com/office/officeart/2005/8/layout/orgChart1"/>
    <dgm:cxn modelId="{EA9CFBB3-5C90-4F73-8BEF-F64C31F092B6}" srcId="{965458DB-3ED6-4D58-B514-7E506D558727}" destId="{72448C6E-AE29-4348-BEDE-4F0A4242DEF8}" srcOrd="2" destOrd="0" parTransId="{2DC17C08-D32E-49FB-9549-BA2BD6A026B6}" sibTransId="{E82E5EEE-422C-4F24-AE42-88C00EA0E393}"/>
    <dgm:cxn modelId="{C3F93755-BC09-4874-B59C-198BA00EA066}" type="presOf" srcId="{2DC17C08-D32E-49FB-9549-BA2BD6A026B6}" destId="{324A603B-CE44-4631-B996-60D5A56A249F}" srcOrd="0" destOrd="0" presId="urn:microsoft.com/office/officeart/2005/8/layout/orgChart1"/>
    <dgm:cxn modelId="{7AE52263-412C-40AF-A315-E83D3A0BAD1E}" type="presOf" srcId="{46AC8468-975B-41E1-A0A7-1A2B4A75C599}" destId="{A9C2344A-C70D-43C6-A7FA-35C35FF5691B}" srcOrd="1" destOrd="0" presId="urn:microsoft.com/office/officeart/2005/8/layout/orgChart1"/>
    <dgm:cxn modelId="{75911090-AF2C-44C4-96B4-FBFFF9C940A6}" srcId="{965458DB-3ED6-4D58-B514-7E506D558727}" destId="{46AC8468-975B-41E1-A0A7-1A2B4A75C599}" srcOrd="0" destOrd="0" parTransId="{2CD9D5C8-F65C-4623-805F-01BBA9C3E572}" sibTransId="{20963E65-A60B-4689-8C89-4DF43C306B29}"/>
    <dgm:cxn modelId="{4E280667-DB8D-450A-AFC8-602E343D38D0}" type="presOf" srcId="{970E62F8-6E8B-4D6D-9946-404FA9BF3707}" destId="{BB0314E0-F852-47DB-B71D-3EED86333BEA}" srcOrd="0" destOrd="0" presId="urn:microsoft.com/office/officeart/2005/8/layout/orgChart1"/>
    <dgm:cxn modelId="{4DD062B6-E37B-4FA7-ADC1-318CEA89DCC5}" srcId="{965458DB-3ED6-4D58-B514-7E506D558727}" destId="{970E62F8-6E8B-4D6D-9946-404FA9BF3707}" srcOrd="1" destOrd="0" parTransId="{78634FF9-2B81-4006-A92A-9B1F1CC967EE}" sibTransId="{AED4A477-6736-44F9-9A26-246DB6188368}"/>
    <dgm:cxn modelId="{BDF23F84-B9D7-4187-81F2-7D1146DDABDB}" srcId="{965458DB-3ED6-4D58-B514-7E506D558727}" destId="{A4FD2D85-0ED1-49E5-9B0E-11BD6D6D5DD6}" srcOrd="3" destOrd="0" parTransId="{F80A04A1-146A-4CA8-993D-6E7298BDB0B1}" sibTransId="{C4C0AFD6-BA53-485D-ABB1-947067C79019}"/>
    <dgm:cxn modelId="{03E71FC2-781B-4B83-9619-781C038AF936}" srcId="{C04AAD43-FA56-49F7-93EF-9D480A06A3DD}" destId="{965458DB-3ED6-4D58-B514-7E506D558727}" srcOrd="0" destOrd="0" parTransId="{95E120B3-979C-470C-BAC0-1FD3BAEE8231}" sibTransId="{B37C1046-F965-4E40-A0EF-D1862BCEDDF1}"/>
    <dgm:cxn modelId="{7A7B0D06-C3FF-4C18-B21D-8590A32352BC}" type="presOf" srcId="{970E62F8-6E8B-4D6D-9946-404FA9BF3707}" destId="{C60A6320-6BB8-4993-9455-113A9A759524}" srcOrd="1" destOrd="0" presId="urn:microsoft.com/office/officeart/2005/8/layout/orgChart1"/>
    <dgm:cxn modelId="{1DC6A4F6-06B5-4608-849C-D616761E7444}" type="presOf" srcId="{72448C6E-AE29-4348-BEDE-4F0A4242DEF8}" destId="{9423CE0B-93AE-485C-B857-9F281509975F}" srcOrd="0" destOrd="0" presId="urn:microsoft.com/office/officeart/2005/8/layout/orgChart1"/>
    <dgm:cxn modelId="{88903263-CC0A-4445-983D-102730111CDA}" type="presOf" srcId="{A4FD2D85-0ED1-49E5-9B0E-11BD6D6D5DD6}" destId="{1B640DBD-C0AC-48CE-9A74-4C2FB5B001A1}" srcOrd="1" destOrd="0" presId="urn:microsoft.com/office/officeart/2005/8/layout/orgChart1"/>
    <dgm:cxn modelId="{EF8029A9-2E97-46FB-8026-812AE073A765}" type="presOf" srcId="{F80A04A1-146A-4CA8-993D-6E7298BDB0B1}" destId="{4886BAE4-4683-4462-901F-CD5E6EE0EE31}" srcOrd="0" destOrd="0" presId="urn:microsoft.com/office/officeart/2005/8/layout/orgChart1"/>
    <dgm:cxn modelId="{471E01D4-C1F1-4373-A80E-0657C1879306}" type="presOf" srcId="{78634FF9-2B81-4006-A92A-9B1F1CC967EE}" destId="{00BC684E-E5DC-42FB-BE1B-6E8CDBDCF910}" srcOrd="0" destOrd="0" presId="urn:microsoft.com/office/officeart/2005/8/layout/orgChart1"/>
    <dgm:cxn modelId="{D9FA4F57-C7BD-47E0-B20E-E8ABBD1A147C}" type="presOf" srcId="{72448C6E-AE29-4348-BEDE-4F0A4242DEF8}" destId="{77836ADB-C460-4DE8-9634-4B1BEC3CF502}" srcOrd="1" destOrd="0" presId="urn:microsoft.com/office/officeart/2005/8/layout/orgChart1"/>
    <dgm:cxn modelId="{C9CF919A-4BF5-4454-9360-3ED8E9CB8D44}" type="presOf" srcId="{46AC8468-975B-41E1-A0A7-1A2B4A75C599}" destId="{93EA45D9-9C59-40EC-B659-DE30CD0B07E5}" srcOrd="0" destOrd="0" presId="urn:microsoft.com/office/officeart/2005/8/layout/orgChart1"/>
    <dgm:cxn modelId="{4BC8DAE4-79B8-418D-B5CF-657B2B0D8723}" type="presOf" srcId="{C04AAD43-FA56-49F7-93EF-9D480A06A3DD}" destId="{C8169FBF-C530-4BF4-934F-5E07FAF3DC7F}" srcOrd="0" destOrd="0" presId="urn:microsoft.com/office/officeart/2005/8/layout/orgChart1"/>
    <dgm:cxn modelId="{E0CDDE3E-617E-472C-AD4A-0ED24114CCB7}" type="presOf" srcId="{965458DB-3ED6-4D58-B514-7E506D558727}" destId="{E01A1CC6-16FD-4634-ADBF-02F408CEE419}" srcOrd="1" destOrd="0" presId="urn:microsoft.com/office/officeart/2005/8/layout/orgChart1"/>
    <dgm:cxn modelId="{078BF912-B358-42A2-9BA1-ED807F186CDF}" type="presParOf" srcId="{C8169FBF-C530-4BF4-934F-5E07FAF3DC7F}" destId="{6FFF7225-894B-4D2E-9849-5C1CAA23043D}" srcOrd="0" destOrd="0" presId="urn:microsoft.com/office/officeart/2005/8/layout/orgChart1"/>
    <dgm:cxn modelId="{0D5DD507-82CE-44AA-AA92-622C4F92F4C2}" type="presParOf" srcId="{6FFF7225-894B-4D2E-9849-5C1CAA23043D}" destId="{2E09A185-7A1D-4314-9D29-BDE44AD6998A}" srcOrd="0" destOrd="0" presId="urn:microsoft.com/office/officeart/2005/8/layout/orgChart1"/>
    <dgm:cxn modelId="{ECECC8A8-F4A1-4D2A-B57C-823C36D86F33}" type="presParOf" srcId="{2E09A185-7A1D-4314-9D29-BDE44AD6998A}" destId="{7918FAD6-A59F-48A3-AC45-34D986601E69}" srcOrd="0" destOrd="0" presId="urn:microsoft.com/office/officeart/2005/8/layout/orgChart1"/>
    <dgm:cxn modelId="{B132C586-9386-4E02-835D-667836139A3E}" type="presParOf" srcId="{2E09A185-7A1D-4314-9D29-BDE44AD6998A}" destId="{E01A1CC6-16FD-4634-ADBF-02F408CEE419}" srcOrd="1" destOrd="0" presId="urn:microsoft.com/office/officeart/2005/8/layout/orgChart1"/>
    <dgm:cxn modelId="{B134869A-06B6-4AB4-A6C6-9E826E083E5C}" type="presParOf" srcId="{6FFF7225-894B-4D2E-9849-5C1CAA23043D}" destId="{DADABEC6-63A3-4D9A-9D6F-89A062CF44D4}" srcOrd="1" destOrd="0" presId="urn:microsoft.com/office/officeart/2005/8/layout/orgChart1"/>
    <dgm:cxn modelId="{C2B31BD8-77A0-4C8C-928D-FDC171DEC69A}" type="presParOf" srcId="{DADABEC6-63A3-4D9A-9D6F-89A062CF44D4}" destId="{00BC684E-E5DC-42FB-BE1B-6E8CDBDCF910}" srcOrd="0" destOrd="0" presId="urn:microsoft.com/office/officeart/2005/8/layout/orgChart1"/>
    <dgm:cxn modelId="{E056B278-FA09-4DDC-A6E2-54A97E1CBC70}" type="presParOf" srcId="{DADABEC6-63A3-4D9A-9D6F-89A062CF44D4}" destId="{1E7600A5-FCB3-4AC2-9136-B880E2B1E40A}" srcOrd="1" destOrd="0" presId="urn:microsoft.com/office/officeart/2005/8/layout/orgChart1"/>
    <dgm:cxn modelId="{B3B861AE-2608-43AC-872D-AEDCC7459B8B}" type="presParOf" srcId="{1E7600A5-FCB3-4AC2-9136-B880E2B1E40A}" destId="{2E3119CA-A932-40C8-98CE-09F1A4898288}" srcOrd="0" destOrd="0" presId="urn:microsoft.com/office/officeart/2005/8/layout/orgChart1"/>
    <dgm:cxn modelId="{90B596FB-A245-4E46-BE65-CA4E3DCCAB48}" type="presParOf" srcId="{2E3119CA-A932-40C8-98CE-09F1A4898288}" destId="{BB0314E0-F852-47DB-B71D-3EED86333BEA}" srcOrd="0" destOrd="0" presId="urn:microsoft.com/office/officeart/2005/8/layout/orgChart1"/>
    <dgm:cxn modelId="{3B274B20-BBE1-409B-BE61-E701696ACC3D}" type="presParOf" srcId="{2E3119CA-A932-40C8-98CE-09F1A4898288}" destId="{C60A6320-6BB8-4993-9455-113A9A759524}" srcOrd="1" destOrd="0" presId="urn:microsoft.com/office/officeart/2005/8/layout/orgChart1"/>
    <dgm:cxn modelId="{D979BA5A-85B0-414F-8B3A-C5921C8958EE}" type="presParOf" srcId="{1E7600A5-FCB3-4AC2-9136-B880E2B1E40A}" destId="{5785D5FB-CB2D-4614-A1C6-ACBBE5B9470D}" srcOrd="1" destOrd="0" presId="urn:microsoft.com/office/officeart/2005/8/layout/orgChart1"/>
    <dgm:cxn modelId="{CE4BC79C-DB15-495A-9327-365ADDEB63A1}" type="presParOf" srcId="{1E7600A5-FCB3-4AC2-9136-B880E2B1E40A}" destId="{C956899B-87BE-479B-B9FF-920C4F2F61C5}" srcOrd="2" destOrd="0" presId="urn:microsoft.com/office/officeart/2005/8/layout/orgChart1"/>
    <dgm:cxn modelId="{D987BF14-A8A3-4DD8-A545-AF7F0071ED20}" type="presParOf" srcId="{DADABEC6-63A3-4D9A-9D6F-89A062CF44D4}" destId="{324A603B-CE44-4631-B996-60D5A56A249F}" srcOrd="2" destOrd="0" presId="urn:microsoft.com/office/officeart/2005/8/layout/orgChart1"/>
    <dgm:cxn modelId="{16293252-70A1-4FE3-8FFE-54FE16DF39F5}" type="presParOf" srcId="{DADABEC6-63A3-4D9A-9D6F-89A062CF44D4}" destId="{3383F83B-E3A7-4100-B5AE-887AF6A34F93}" srcOrd="3" destOrd="0" presId="urn:microsoft.com/office/officeart/2005/8/layout/orgChart1"/>
    <dgm:cxn modelId="{3735DCD5-BEE3-403E-B224-6BBDC63056BE}" type="presParOf" srcId="{3383F83B-E3A7-4100-B5AE-887AF6A34F93}" destId="{D75973CC-12EE-4D86-8BB4-671664B604F1}" srcOrd="0" destOrd="0" presId="urn:microsoft.com/office/officeart/2005/8/layout/orgChart1"/>
    <dgm:cxn modelId="{68AD1450-3CFE-4109-92D3-86A10003AFF5}" type="presParOf" srcId="{D75973CC-12EE-4D86-8BB4-671664B604F1}" destId="{9423CE0B-93AE-485C-B857-9F281509975F}" srcOrd="0" destOrd="0" presId="urn:microsoft.com/office/officeart/2005/8/layout/orgChart1"/>
    <dgm:cxn modelId="{CC292975-BC19-4AF9-912D-D0D24A093F0A}" type="presParOf" srcId="{D75973CC-12EE-4D86-8BB4-671664B604F1}" destId="{77836ADB-C460-4DE8-9634-4B1BEC3CF502}" srcOrd="1" destOrd="0" presId="urn:microsoft.com/office/officeart/2005/8/layout/orgChart1"/>
    <dgm:cxn modelId="{F2CDFEA4-4458-4D34-9C87-D07D0641448F}" type="presParOf" srcId="{3383F83B-E3A7-4100-B5AE-887AF6A34F93}" destId="{2A26E7EB-F069-4D00-B2D8-B041F4307CB0}" srcOrd="1" destOrd="0" presId="urn:microsoft.com/office/officeart/2005/8/layout/orgChart1"/>
    <dgm:cxn modelId="{E0974B1B-63D5-4D09-B49C-919B657001F9}" type="presParOf" srcId="{3383F83B-E3A7-4100-B5AE-887AF6A34F93}" destId="{7502EC66-653D-46CD-8A6A-BCCFD79EF809}" srcOrd="2" destOrd="0" presId="urn:microsoft.com/office/officeart/2005/8/layout/orgChart1"/>
    <dgm:cxn modelId="{03B7109D-036D-48A8-AD15-88D2DC2B7FD9}" type="presParOf" srcId="{DADABEC6-63A3-4D9A-9D6F-89A062CF44D4}" destId="{4886BAE4-4683-4462-901F-CD5E6EE0EE31}" srcOrd="4" destOrd="0" presId="urn:microsoft.com/office/officeart/2005/8/layout/orgChart1"/>
    <dgm:cxn modelId="{95B6202F-70BE-469F-955D-081073391E87}" type="presParOf" srcId="{DADABEC6-63A3-4D9A-9D6F-89A062CF44D4}" destId="{8F81DF22-0CBE-4FB7-A654-074DDE90D6EF}" srcOrd="5" destOrd="0" presId="urn:microsoft.com/office/officeart/2005/8/layout/orgChart1"/>
    <dgm:cxn modelId="{29F71FD0-7863-49FF-B2D0-097D108E9FFC}" type="presParOf" srcId="{8F81DF22-0CBE-4FB7-A654-074DDE90D6EF}" destId="{A7E2CC0E-6836-4F48-B72A-D4E793ABD3E7}" srcOrd="0" destOrd="0" presId="urn:microsoft.com/office/officeart/2005/8/layout/orgChart1"/>
    <dgm:cxn modelId="{2773AA70-1408-493B-A4FF-34F70C85E729}" type="presParOf" srcId="{A7E2CC0E-6836-4F48-B72A-D4E793ABD3E7}" destId="{21204D8A-7A63-4C02-97EE-131996C8416E}" srcOrd="0" destOrd="0" presId="urn:microsoft.com/office/officeart/2005/8/layout/orgChart1"/>
    <dgm:cxn modelId="{D348C1B3-9EE9-4E4E-B5E4-B1832845BA61}" type="presParOf" srcId="{A7E2CC0E-6836-4F48-B72A-D4E793ABD3E7}" destId="{1B640DBD-C0AC-48CE-9A74-4C2FB5B001A1}" srcOrd="1" destOrd="0" presId="urn:microsoft.com/office/officeart/2005/8/layout/orgChart1"/>
    <dgm:cxn modelId="{495974DF-0563-4CE9-B997-A36B90227F43}" type="presParOf" srcId="{8F81DF22-0CBE-4FB7-A654-074DDE90D6EF}" destId="{4AB36DA0-E628-47E9-BD56-F4A04979819E}" srcOrd="1" destOrd="0" presId="urn:microsoft.com/office/officeart/2005/8/layout/orgChart1"/>
    <dgm:cxn modelId="{740BB9FB-FFDC-470E-8756-6BD21ADAD30D}" type="presParOf" srcId="{8F81DF22-0CBE-4FB7-A654-074DDE90D6EF}" destId="{3BBBE1CA-40E2-4F2C-B04D-00DACA740338}" srcOrd="2" destOrd="0" presId="urn:microsoft.com/office/officeart/2005/8/layout/orgChart1"/>
    <dgm:cxn modelId="{76C2342D-04A8-4BCE-8E61-896EB6B3E174}" type="presParOf" srcId="{6FFF7225-894B-4D2E-9849-5C1CAA23043D}" destId="{C93CCFBE-1632-47C2-9ADD-C1A5D8438736}" srcOrd="2" destOrd="0" presId="urn:microsoft.com/office/officeart/2005/8/layout/orgChart1"/>
    <dgm:cxn modelId="{3AB20763-433A-406A-A804-7D5CE0CE696B}" type="presParOf" srcId="{C93CCFBE-1632-47C2-9ADD-C1A5D8438736}" destId="{747142B1-57ED-41C2-943E-531ABCD57A67}" srcOrd="0" destOrd="0" presId="urn:microsoft.com/office/officeart/2005/8/layout/orgChart1"/>
    <dgm:cxn modelId="{05F6A424-A7BF-45D3-8A56-DB3147C5D7C2}" type="presParOf" srcId="{C93CCFBE-1632-47C2-9ADD-C1A5D8438736}" destId="{189DD70A-ACFD-4A8E-BBC8-0829215F5218}" srcOrd="1" destOrd="0" presId="urn:microsoft.com/office/officeart/2005/8/layout/orgChart1"/>
    <dgm:cxn modelId="{DD7DA6DA-4973-43DA-B5BF-034255513BD7}" type="presParOf" srcId="{189DD70A-ACFD-4A8E-BBC8-0829215F5218}" destId="{E3AB4F6A-FE26-49C3-A88A-1465E756A670}" srcOrd="0" destOrd="0" presId="urn:microsoft.com/office/officeart/2005/8/layout/orgChart1"/>
    <dgm:cxn modelId="{C2C8BA74-D311-4C26-BFD3-C5DF867105F6}" type="presParOf" srcId="{E3AB4F6A-FE26-49C3-A88A-1465E756A670}" destId="{93EA45D9-9C59-40EC-B659-DE30CD0B07E5}" srcOrd="0" destOrd="0" presId="urn:microsoft.com/office/officeart/2005/8/layout/orgChart1"/>
    <dgm:cxn modelId="{9EC8AEAE-9E66-4CE8-BAB2-FD0CD7C4A957}" type="presParOf" srcId="{E3AB4F6A-FE26-49C3-A88A-1465E756A670}" destId="{A9C2344A-C70D-43C6-A7FA-35C35FF5691B}" srcOrd="1" destOrd="0" presId="urn:microsoft.com/office/officeart/2005/8/layout/orgChart1"/>
    <dgm:cxn modelId="{11B8C9EE-C01B-4D9F-BD68-A9CEB2C1E6CE}" type="presParOf" srcId="{189DD70A-ACFD-4A8E-BBC8-0829215F5218}" destId="{5E26D700-A3F8-4DE2-86F4-8D457418147B}" srcOrd="1" destOrd="0" presId="urn:microsoft.com/office/officeart/2005/8/layout/orgChart1"/>
    <dgm:cxn modelId="{117AFCC8-40A1-4AD6-B759-79A7964DEF6A}" type="presParOf" srcId="{189DD70A-ACFD-4A8E-BBC8-0829215F5218}" destId="{6EAAEBA6-6370-4074-9EE2-DA66CDFB205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331FF-E230-4D3A-94B9-3E31F681755A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8907E4-1443-4952-BFA6-06BD70F70875}">
      <dsp:nvSpPr>
        <dsp:cNvPr id="0" name=""/>
        <dsp:cNvSpPr/>
      </dsp:nvSpPr>
      <dsp:spPr>
        <a:xfrm>
          <a:off x="2257432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800" kern="1200" dirty="0" smtClean="0">
              <a:solidFill>
                <a:srgbClr val="00B050"/>
              </a:solidFill>
            </a:rPr>
            <a:t>برنامه ریزی ومدیریت استراتژیک </a:t>
          </a:r>
          <a:endParaRPr lang="fa-IR" sz="3800" kern="1200" dirty="0">
            <a:solidFill>
              <a:srgbClr val="00B050"/>
            </a:solidFill>
          </a:endParaRPr>
        </a:p>
      </dsp:txBody>
      <dsp:txXfrm>
        <a:off x="2257432" y="0"/>
        <a:ext cx="5966618" cy="961767"/>
      </dsp:txXfrm>
    </dsp:sp>
    <dsp:sp modelId="{41975146-1626-46EE-8FE1-939FFFAE2A9E}">
      <dsp:nvSpPr>
        <dsp:cNvPr id="0" name=""/>
        <dsp:cNvSpPr/>
      </dsp:nvSpPr>
      <dsp:spPr>
        <a:xfrm>
          <a:off x="594032" y="961767"/>
          <a:ext cx="3337897" cy="333789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C58492-11DC-4AA8-A867-30251193B4B3}">
      <dsp:nvSpPr>
        <dsp:cNvPr id="0" name=""/>
        <dsp:cNvSpPr/>
      </dsp:nvSpPr>
      <dsp:spPr>
        <a:xfrm>
          <a:off x="2262981" y="961767"/>
          <a:ext cx="5966618" cy="33378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800" kern="1200" dirty="0" smtClean="0">
              <a:solidFill>
                <a:srgbClr val="00B050"/>
              </a:solidFill>
            </a:rPr>
            <a:t>در</a:t>
          </a:r>
          <a:endParaRPr lang="fa-IR" sz="3800" kern="1200" dirty="0">
            <a:solidFill>
              <a:srgbClr val="00B050"/>
            </a:solidFill>
          </a:endParaRPr>
        </a:p>
      </dsp:txBody>
      <dsp:txXfrm>
        <a:off x="2262981" y="961767"/>
        <a:ext cx="5966618" cy="961767"/>
      </dsp:txXfrm>
    </dsp:sp>
    <dsp:sp modelId="{EB9478B8-115A-43E0-A9C7-648B4402A30B}">
      <dsp:nvSpPr>
        <dsp:cNvPr id="0" name=""/>
        <dsp:cNvSpPr/>
      </dsp:nvSpPr>
      <dsp:spPr>
        <a:xfrm>
          <a:off x="1188065" y="1923534"/>
          <a:ext cx="2149832" cy="2149832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C69344-6E2B-406C-8FDB-A29EA2A1DC99}">
      <dsp:nvSpPr>
        <dsp:cNvPr id="0" name=""/>
        <dsp:cNvSpPr/>
      </dsp:nvSpPr>
      <dsp:spPr>
        <a:xfrm>
          <a:off x="2262981" y="1923534"/>
          <a:ext cx="5966618" cy="21498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800" kern="1200" dirty="0" smtClean="0">
              <a:solidFill>
                <a:srgbClr val="00B050"/>
              </a:solidFill>
            </a:rPr>
            <a:t>شرکت بهمن دیزل</a:t>
          </a:r>
          <a:endParaRPr lang="fa-IR" sz="3800" kern="1200" dirty="0">
            <a:solidFill>
              <a:srgbClr val="00B050"/>
            </a:solidFill>
          </a:endParaRPr>
        </a:p>
      </dsp:txBody>
      <dsp:txXfrm>
        <a:off x="2262981" y="1923534"/>
        <a:ext cx="5966618" cy="961767"/>
      </dsp:txXfrm>
    </dsp:sp>
    <dsp:sp modelId="{6CA3B8E3-9D20-46EA-B001-10951E7F837E}">
      <dsp:nvSpPr>
        <dsp:cNvPr id="0" name=""/>
        <dsp:cNvSpPr/>
      </dsp:nvSpPr>
      <dsp:spPr>
        <a:xfrm>
          <a:off x="1782097" y="2885301"/>
          <a:ext cx="961767" cy="96176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3ACB07-0FCD-480B-81B9-D30CFFBCECE1}">
      <dsp:nvSpPr>
        <dsp:cNvPr id="0" name=""/>
        <dsp:cNvSpPr/>
      </dsp:nvSpPr>
      <dsp:spPr>
        <a:xfrm>
          <a:off x="2262981" y="2885301"/>
          <a:ext cx="5966618" cy="9617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3800" kern="1200" dirty="0">
            <a:solidFill>
              <a:srgbClr val="FF0000"/>
            </a:solidFill>
          </a:endParaRPr>
        </a:p>
      </dsp:txBody>
      <dsp:txXfrm>
        <a:off x="2262981" y="2885301"/>
        <a:ext cx="5966618" cy="9617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142B1-57ED-41C2-943E-531ABCD57A67}">
      <dsp:nvSpPr>
        <dsp:cNvPr id="0" name=""/>
        <dsp:cNvSpPr/>
      </dsp:nvSpPr>
      <dsp:spPr>
        <a:xfrm>
          <a:off x="4312327" y="1036416"/>
          <a:ext cx="226522" cy="992384"/>
        </a:xfrm>
        <a:custGeom>
          <a:avLst/>
          <a:gdLst/>
          <a:ahLst/>
          <a:cxnLst/>
          <a:rect l="0" t="0" r="0" b="0"/>
          <a:pathLst>
            <a:path>
              <a:moveTo>
                <a:pt x="226522" y="0"/>
              </a:moveTo>
              <a:lnTo>
                <a:pt x="226522" y="992384"/>
              </a:lnTo>
              <a:lnTo>
                <a:pt x="0" y="9923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86BAE4-4683-4462-901F-CD5E6EE0EE31}">
      <dsp:nvSpPr>
        <dsp:cNvPr id="0" name=""/>
        <dsp:cNvSpPr/>
      </dsp:nvSpPr>
      <dsp:spPr>
        <a:xfrm>
          <a:off x="4538850" y="1036416"/>
          <a:ext cx="2610401" cy="1984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8245"/>
              </a:lnTo>
              <a:lnTo>
                <a:pt x="2610401" y="1758245"/>
              </a:lnTo>
              <a:lnTo>
                <a:pt x="2610401" y="19847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4A603B-CE44-4631-B996-60D5A56A249F}">
      <dsp:nvSpPr>
        <dsp:cNvPr id="0" name=""/>
        <dsp:cNvSpPr/>
      </dsp:nvSpPr>
      <dsp:spPr>
        <a:xfrm>
          <a:off x="4493130" y="1036416"/>
          <a:ext cx="91440" cy="19847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47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BC684E-E5DC-42FB-BE1B-6E8CDBDCF910}">
      <dsp:nvSpPr>
        <dsp:cNvPr id="0" name=""/>
        <dsp:cNvSpPr/>
      </dsp:nvSpPr>
      <dsp:spPr>
        <a:xfrm>
          <a:off x="1928448" y="1036416"/>
          <a:ext cx="2610401" cy="1984768"/>
        </a:xfrm>
        <a:custGeom>
          <a:avLst/>
          <a:gdLst/>
          <a:ahLst/>
          <a:cxnLst/>
          <a:rect l="0" t="0" r="0" b="0"/>
          <a:pathLst>
            <a:path>
              <a:moveTo>
                <a:pt x="2610401" y="0"/>
              </a:moveTo>
              <a:lnTo>
                <a:pt x="2610401" y="1758245"/>
              </a:lnTo>
              <a:lnTo>
                <a:pt x="0" y="1758245"/>
              </a:lnTo>
              <a:lnTo>
                <a:pt x="0" y="19847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8FAD6-A59F-48A3-AC45-34D986601E69}">
      <dsp:nvSpPr>
        <dsp:cNvPr id="0" name=""/>
        <dsp:cNvSpPr/>
      </dsp:nvSpPr>
      <dsp:spPr>
        <a:xfrm>
          <a:off x="2837892" y="426100"/>
          <a:ext cx="3401914" cy="610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900" kern="1200" dirty="0" smtClean="0"/>
            <a:t>کمیته راهبردی</a:t>
          </a:r>
          <a:endParaRPr lang="fa-IR" sz="3900" kern="1200" dirty="0"/>
        </a:p>
      </dsp:txBody>
      <dsp:txXfrm>
        <a:off x="2837892" y="426100"/>
        <a:ext cx="3401914" cy="610316"/>
      </dsp:txXfrm>
    </dsp:sp>
    <dsp:sp modelId="{BB0314E0-F852-47DB-B71D-3EED86333BEA}">
      <dsp:nvSpPr>
        <dsp:cNvPr id="0" name=""/>
        <dsp:cNvSpPr/>
      </dsp:nvSpPr>
      <dsp:spPr>
        <a:xfrm>
          <a:off x="849770" y="3021184"/>
          <a:ext cx="2157356" cy="1078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900" kern="1200" dirty="0" smtClean="0"/>
            <a:t>کمیته تحلیل محیط داخلی</a:t>
          </a:r>
          <a:endParaRPr lang="fa-IR" sz="3900" kern="1200" dirty="0"/>
        </a:p>
      </dsp:txBody>
      <dsp:txXfrm>
        <a:off x="849770" y="3021184"/>
        <a:ext cx="2157356" cy="1078678"/>
      </dsp:txXfrm>
    </dsp:sp>
    <dsp:sp modelId="{9423CE0B-93AE-485C-B857-9F281509975F}">
      <dsp:nvSpPr>
        <dsp:cNvPr id="0" name=""/>
        <dsp:cNvSpPr/>
      </dsp:nvSpPr>
      <dsp:spPr>
        <a:xfrm>
          <a:off x="3460171" y="3021184"/>
          <a:ext cx="2157356" cy="1078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900" kern="1200" dirty="0" smtClean="0"/>
            <a:t>کمیته تحلیل محیط کلان</a:t>
          </a:r>
          <a:endParaRPr lang="fa-IR" sz="3900" kern="1200" dirty="0"/>
        </a:p>
      </dsp:txBody>
      <dsp:txXfrm>
        <a:off x="3460171" y="3021184"/>
        <a:ext cx="2157356" cy="1078678"/>
      </dsp:txXfrm>
    </dsp:sp>
    <dsp:sp modelId="{21204D8A-7A63-4C02-97EE-131996C8416E}">
      <dsp:nvSpPr>
        <dsp:cNvPr id="0" name=""/>
        <dsp:cNvSpPr/>
      </dsp:nvSpPr>
      <dsp:spPr>
        <a:xfrm>
          <a:off x="6070573" y="3021184"/>
          <a:ext cx="2157356" cy="1078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900" kern="1200" dirty="0" smtClean="0"/>
            <a:t>کمیته تحلیل صنعت</a:t>
          </a:r>
          <a:endParaRPr lang="fa-IR" sz="3900" kern="1200" dirty="0"/>
        </a:p>
      </dsp:txBody>
      <dsp:txXfrm>
        <a:off x="6070573" y="3021184"/>
        <a:ext cx="2157356" cy="1078678"/>
      </dsp:txXfrm>
    </dsp:sp>
    <dsp:sp modelId="{93EA45D9-9C59-40EC-B659-DE30CD0B07E5}">
      <dsp:nvSpPr>
        <dsp:cNvPr id="0" name=""/>
        <dsp:cNvSpPr/>
      </dsp:nvSpPr>
      <dsp:spPr>
        <a:xfrm>
          <a:off x="1670" y="1489461"/>
          <a:ext cx="4310657" cy="1078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900" kern="1200" dirty="0" smtClean="0"/>
            <a:t>مشاورمدیریت استراتژیک</a:t>
          </a:r>
          <a:endParaRPr lang="fa-IR" sz="3900" kern="1200" dirty="0"/>
        </a:p>
      </dsp:txBody>
      <dsp:txXfrm>
        <a:off x="1670" y="1489461"/>
        <a:ext cx="4310657" cy="107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4302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7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C4D55F6-1F23-40B5-B558-AB75E5293D52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80" y="4715153"/>
            <a:ext cx="5425440" cy="446698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4302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7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7FEF1C1-1700-4FD8-816F-174763066F7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407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EF1C1-1700-4FD8-816F-174763066F75}" type="slidenum">
              <a:rPr lang="fa-IR" smtClean="0"/>
              <a:pPr/>
              <a:t>1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737D4-5970-4457-9AEB-76DCE5F134BD}" type="datetimeFigureOut">
              <a:rPr lang="fa-IR" smtClean="0"/>
              <a:pPr/>
              <a:t>09/13/1441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B4BBA-2F56-4502-9861-4BC4F07EF063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14282" y="214290"/>
            <a:ext cx="8715436" cy="5929354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4400" dirty="0" smtClean="0">
                <a:solidFill>
                  <a:schemeClr val="accent3">
                    <a:lumMod val="75000"/>
                  </a:schemeClr>
                </a:solidFill>
              </a:rPr>
              <a:t>بنام آنکه جان را فکرت آموخت</a:t>
            </a:r>
            <a:endParaRPr lang="fa-IR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9886" y="5949280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 smtClean="0"/>
              <a:t>علی عسگری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Horizontal Scroll 3"/>
          <p:cNvSpPr/>
          <p:nvPr/>
        </p:nvSpPr>
        <p:spPr>
          <a:xfrm>
            <a:off x="571472" y="214290"/>
            <a:ext cx="8001056" cy="1285884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3200" dirty="0" smtClean="0"/>
              <a:t>گزارش اجرای فرآیند مدیریت وبرنامه ریزی استراتژیک درشرکت بهمن دیزل</a:t>
            </a:r>
            <a:endParaRPr lang="fa-IR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7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Horizontal Scroll 3"/>
          <p:cNvSpPr/>
          <p:nvPr/>
        </p:nvSpPr>
        <p:spPr>
          <a:xfrm>
            <a:off x="571472" y="214290"/>
            <a:ext cx="8001056" cy="1285884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3200" dirty="0" smtClean="0"/>
              <a:t>گزارش اجرای فرآیند مدیریت وبرنامه ریزی استراتژیک درشرکت بهمن دیزل</a:t>
            </a:r>
            <a:endParaRPr lang="fa-IR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143636" y="1785926"/>
            <a:ext cx="2500330" cy="10156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چشم انداز وماموریت</a:t>
            </a:r>
          </a:p>
          <a:p>
            <a:pPr algn="ctr"/>
            <a:r>
              <a:rPr lang="fa-IR" sz="2000" b="1" dirty="0" smtClean="0">
                <a:cs typeface="B Nazanin" pitchFamily="2" charset="-78"/>
              </a:rPr>
              <a:t>وارزشها</a:t>
            </a:r>
          </a:p>
          <a:p>
            <a:pPr algn="ctr"/>
            <a:r>
              <a:rPr lang="en-US" sz="2000" b="1" dirty="0" err="1" smtClean="0">
                <a:cs typeface="B Nazanin" pitchFamily="2" charset="-78"/>
              </a:rPr>
              <a:t>Vision,Mision,Values</a:t>
            </a:r>
            <a:endParaRPr lang="fa-IR" sz="2000" b="1" dirty="0">
              <a:cs typeface="B Nazanin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5074" y="4071942"/>
            <a:ext cx="2428892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ارزیابی استراتژیک</a:t>
            </a:r>
          </a:p>
          <a:p>
            <a:pPr algn="ctr"/>
            <a:r>
              <a:rPr lang="en-US" sz="2000" b="1" dirty="0" smtClean="0">
                <a:cs typeface="B Nazanin" pitchFamily="2" charset="-78"/>
              </a:rPr>
              <a:t>Strategic Assessment</a:t>
            </a:r>
            <a:endParaRPr lang="fa-IR" sz="2000" b="1" dirty="0">
              <a:cs typeface="B Nazanin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8992" y="3071810"/>
            <a:ext cx="2357454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استراتژی کسب وکار</a:t>
            </a:r>
          </a:p>
          <a:p>
            <a:pPr algn="ctr"/>
            <a:r>
              <a:rPr lang="en-US" sz="2000" b="1" dirty="0" smtClean="0">
                <a:cs typeface="B Nazanin" pitchFamily="2" charset="-78"/>
              </a:rPr>
              <a:t>Business Strategy</a:t>
            </a:r>
            <a:endParaRPr lang="fa-IR" sz="2000" b="1" dirty="0">
              <a:cs typeface="B Nazanin" pitchFamily="2" charset="-78"/>
            </a:endParaRPr>
          </a:p>
        </p:txBody>
      </p:sp>
      <p:cxnSp>
        <p:nvCxnSpPr>
          <p:cNvPr id="10" name="Straight Arrow Connector 9"/>
          <p:cNvCxnSpPr>
            <a:stCxn id="6" idx="1"/>
          </p:cNvCxnSpPr>
          <p:nvPr/>
        </p:nvCxnSpPr>
        <p:spPr>
          <a:xfrm rot="10800000" flipV="1">
            <a:off x="5786446" y="2293758"/>
            <a:ext cx="357190" cy="77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1"/>
          </p:cNvCxnSpPr>
          <p:nvPr/>
        </p:nvCxnSpPr>
        <p:spPr>
          <a:xfrm rot="10800000">
            <a:off x="5786446" y="3786191"/>
            <a:ext cx="428628" cy="6396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0034" y="2000240"/>
            <a:ext cx="2357454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dirty="0" smtClean="0"/>
              <a:t>کارت امتیازی متوازن</a:t>
            </a:r>
          </a:p>
          <a:p>
            <a:pPr algn="ctr"/>
            <a:r>
              <a:rPr lang="en-US" sz="2000" dirty="0" smtClean="0"/>
              <a:t>Balanced Scorecard</a:t>
            </a:r>
            <a:endParaRPr lang="fa-IR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643446"/>
            <a:ext cx="2357454" cy="13234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dirty="0" smtClean="0"/>
              <a:t>طراحی وجاری سازی </a:t>
            </a:r>
          </a:p>
          <a:p>
            <a:pPr algn="ctr"/>
            <a:r>
              <a:rPr lang="fa-IR" sz="2000" dirty="0" smtClean="0"/>
              <a:t>استراتژیهای وظیفه ای واحدها</a:t>
            </a:r>
          </a:p>
          <a:p>
            <a:pPr algn="ctr"/>
            <a:r>
              <a:rPr lang="en-US" sz="2000" dirty="0" smtClean="0"/>
              <a:t>Alignment Strategy</a:t>
            </a:r>
            <a:endParaRPr lang="fa-IR" sz="2000" dirty="0"/>
          </a:p>
        </p:txBody>
      </p:sp>
      <p:cxnSp>
        <p:nvCxnSpPr>
          <p:cNvPr id="18" name="Straight Arrow Connector 17"/>
          <p:cNvCxnSpPr>
            <a:endCxn id="13" idx="3"/>
          </p:cNvCxnSpPr>
          <p:nvPr/>
        </p:nvCxnSpPr>
        <p:spPr>
          <a:xfrm rot="16200000" flipV="1">
            <a:off x="2784427" y="2427245"/>
            <a:ext cx="717627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2714612" y="3929066"/>
            <a:ext cx="857256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-252518" y="3681486"/>
            <a:ext cx="19353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26"/>
          <p:cNvCxnSpPr>
            <a:stCxn id="14" idx="3"/>
            <a:endCxn id="8" idx="2"/>
          </p:cNvCxnSpPr>
          <p:nvPr/>
        </p:nvCxnSpPr>
        <p:spPr>
          <a:xfrm flipV="1">
            <a:off x="2857488" y="3779696"/>
            <a:ext cx="1750231" cy="152547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13" idx="0"/>
            <a:endCxn id="8" idx="0"/>
          </p:cNvCxnSpPr>
          <p:nvPr/>
        </p:nvCxnSpPr>
        <p:spPr>
          <a:xfrm rot="16200000" flipH="1">
            <a:off x="2607455" y="1071546"/>
            <a:ext cx="1071570" cy="2928958"/>
          </a:xfrm>
          <a:prstGeom prst="bentConnector3">
            <a:avLst>
              <a:gd name="adj1" fmla="val -2133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72132" y="5357826"/>
            <a:ext cx="3000396" cy="4001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dirty="0" smtClean="0"/>
              <a:t>فازاول:طراحی وتدوین استراتژیها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5786" y="3071810"/>
            <a:ext cx="2428892" cy="70788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dirty="0" smtClean="0"/>
              <a:t>فازدوم:جاری سازی استراتژیها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1472" y="6072206"/>
            <a:ext cx="3000396" cy="4001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2000" dirty="0" smtClean="0"/>
              <a:t>فازسوم:همسو سازی استراتژیها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fa-IR" dirty="0" smtClean="0"/>
              <a:t>0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فرآیند برنامه ریزی استراتژیک</a:t>
            </a:r>
            <a:endParaRPr lang="fa-IR" dirty="0"/>
          </a:p>
        </p:txBody>
      </p:sp>
      <p:sp>
        <p:nvSpPr>
          <p:cNvPr id="7" name="TextBox 6"/>
          <p:cNvSpPr txBox="1"/>
          <p:nvPr/>
        </p:nvSpPr>
        <p:spPr>
          <a:xfrm>
            <a:off x="7858148" y="2643182"/>
            <a:ext cx="1071570" cy="92333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1270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schemeClr val="accent6">
                <a:lumMod val="75000"/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استراتژیها وبرنامه های گروه</a:t>
            </a:r>
            <a:endParaRPr lang="fa-IR" dirty="0"/>
          </a:p>
        </p:txBody>
      </p:sp>
      <p:sp>
        <p:nvSpPr>
          <p:cNvPr id="11" name="TextBox 10"/>
          <p:cNvSpPr txBox="1"/>
          <p:nvPr/>
        </p:nvSpPr>
        <p:spPr>
          <a:xfrm>
            <a:off x="7929586" y="4214818"/>
            <a:ext cx="928694" cy="92333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1270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schemeClr val="accent6">
                <a:lumMod val="75000"/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تحلیل انتظارات ذینفعان</a:t>
            </a:r>
            <a:endParaRPr lang="fa-IR" dirty="0"/>
          </a:p>
        </p:txBody>
      </p:sp>
      <p:sp>
        <p:nvSpPr>
          <p:cNvPr id="12" name="TextBox 11"/>
          <p:cNvSpPr txBox="1"/>
          <p:nvPr/>
        </p:nvSpPr>
        <p:spPr>
          <a:xfrm>
            <a:off x="6572264" y="3500438"/>
            <a:ext cx="1071570" cy="92333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1270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schemeClr val="accent6">
                <a:lumMod val="75000"/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ماموریت ،چشم انداز وارزشها</a:t>
            </a:r>
            <a:endParaRPr lang="fa-IR" dirty="0"/>
          </a:p>
        </p:txBody>
      </p:sp>
      <p:sp>
        <p:nvSpPr>
          <p:cNvPr id="13" name="TextBox 12"/>
          <p:cNvSpPr txBox="1"/>
          <p:nvPr/>
        </p:nvSpPr>
        <p:spPr>
          <a:xfrm>
            <a:off x="5357818" y="3643314"/>
            <a:ext cx="1071570" cy="646331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1270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schemeClr val="accent6">
                <a:lumMod val="75000"/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تحلیل های </a:t>
            </a:r>
            <a:r>
              <a:rPr lang="en-US" dirty="0" smtClean="0"/>
              <a:t>SWOT,IE</a:t>
            </a:r>
            <a:endParaRPr lang="fa-IR" dirty="0"/>
          </a:p>
        </p:txBody>
      </p:sp>
      <p:sp>
        <p:nvSpPr>
          <p:cNvPr id="14" name="TextBox 13"/>
          <p:cNvSpPr txBox="1"/>
          <p:nvPr/>
        </p:nvSpPr>
        <p:spPr>
          <a:xfrm>
            <a:off x="3929058" y="3429000"/>
            <a:ext cx="1214446" cy="156966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1270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schemeClr val="accent6">
                <a:lumMod val="75000"/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fa-I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1-اهداف کلان</a:t>
            </a:r>
          </a:p>
          <a:p>
            <a:pPr algn="ctr"/>
            <a:r>
              <a:rPr lang="fa-IR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2-استراتژیهای سطح شرکت </a:t>
            </a:r>
          </a:p>
          <a:p>
            <a:pPr algn="ctr"/>
            <a:r>
              <a:rPr lang="fa-IR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3-استراتژیهای سطح وظیفه ای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71736" y="3286124"/>
            <a:ext cx="1071570" cy="181588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1-نقشه استراتژیهای سطح شرکت </a:t>
            </a:r>
          </a:p>
          <a:p>
            <a:pPr algn="ctr"/>
            <a:r>
              <a:rPr lang="fa-IR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2-نقشه استراتژیهای سطح وظیفه ای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8728" y="3429000"/>
            <a:ext cx="1000132" cy="15696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1-برنامه ها واقدامات کلان</a:t>
            </a:r>
          </a:p>
          <a:p>
            <a:pPr algn="ctr"/>
            <a:r>
              <a:rPr lang="fa-IR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2-برنامه ها واقدامات عملیاتی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20" y="3000372"/>
            <a:ext cx="928694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fa-I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پایش وارزیابی فصلی داشبوردهای عملکردی سطح شرکت ووظیفه ای</a:t>
            </a:r>
            <a:endParaRPr lang="fa-IR" sz="16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0" name="Notched Right Arrow 19"/>
          <p:cNvSpPr/>
          <p:nvPr/>
        </p:nvSpPr>
        <p:spPr>
          <a:xfrm>
            <a:off x="285720" y="5500702"/>
            <a:ext cx="8215370" cy="714380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بازخورد وبازنگری مداوم</a:t>
            </a:r>
            <a:endParaRPr lang="fa-IR" dirty="0"/>
          </a:p>
        </p:txBody>
      </p:sp>
      <p:sp>
        <p:nvSpPr>
          <p:cNvPr id="21" name="Left Arrow 20"/>
          <p:cNvSpPr/>
          <p:nvPr/>
        </p:nvSpPr>
        <p:spPr>
          <a:xfrm>
            <a:off x="3857620" y="1643050"/>
            <a:ext cx="5050374" cy="71438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تدوین وبازنگری استراتژیها</a:t>
            </a:r>
            <a:endParaRPr lang="fa-IR" dirty="0"/>
          </a:p>
        </p:txBody>
      </p:sp>
      <p:sp>
        <p:nvSpPr>
          <p:cNvPr id="22" name="Left Arrow 21"/>
          <p:cNvSpPr/>
          <p:nvPr/>
        </p:nvSpPr>
        <p:spPr>
          <a:xfrm>
            <a:off x="1428728" y="1643050"/>
            <a:ext cx="2407168" cy="71438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جاری سازی استراتژیها</a:t>
            </a:r>
            <a:endParaRPr lang="fa-IR" dirty="0"/>
          </a:p>
        </p:txBody>
      </p:sp>
      <p:sp>
        <p:nvSpPr>
          <p:cNvPr id="23" name="Left Arrow 22"/>
          <p:cNvSpPr/>
          <p:nvPr/>
        </p:nvSpPr>
        <p:spPr>
          <a:xfrm>
            <a:off x="428596" y="1643050"/>
            <a:ext cx="978408" cy="71438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</a:t>
            </a:r>
            <a:endParaRPr lang="fa-IR" dirty="0"/>
          </a:p>
        </p:txBody>
      </p:sp>
      <p:sp>
        <p:nvSpPr>
          <p:cNvPr id="24" name="TextBox 23"/>
          <p:cNvSpPr txBox="1"/>
          <p:nvPr/>
        </p:nvSpPr>
        <p:spPr>
          <a:xfrm>
            <a:off x="5214942" y="2285992"/>
            <a:ext cx="2500330" cy="92333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1270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schemeClr val="accent6">
                <a:lumMod val="75000"/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تحلیل محیط بیرونی</a:t>
            </a:r>
          </a:p>
          <a:p>
            <a:pPr algn="ctr"/>
            <a:r>
              <a:rPr lang="fa-IR" dirty="0" smtClean="0"/>
              <a:t>تحلیل بازار،محیط رقابتی ومحیط کلان</a:t>
            </a:r>
            <a:endParaRPr lang="fa-IR" dirty="0"/>
          </a:p>
        </p:txBody>
      </p:sp>
      <p:sp>
        <p:nvSpPr>
          <p:cNvPr id="25" name="TextBox 24"/>
          <p:cNvSpPr txBox="1"/>
          <p:nvPr/>
        </p:nvSpPr>
        <p:spPr>
          <a:xfrm>
            <a:off x="5214942" y="4786322"/>
            <a:ext cx="2500330" cy="646331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1270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schemeClr val="accent6">
                <a:lumMod val="75000"/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تحلیل محیط داخلی</a:t>
            </a:r>
          </a:p>
          <a:p>
            <a:pPr algn="ctr"/>
            <a:r>
              <a:rPr lang="fa-IR" dirty="0" smtClean="0"/>
              <a:t>ضعف وقوت سازمان</a:t>
            </a:r>
            <a:endParaRPr lang="fa-IR" dirty="0"/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7643834" y="4071942"/>
            <a:ext cx="285752" cy="2473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2" idx="3"/>
          </p:cNvCxnSpPr>
          <p:nvPr/>
        </p:nvCxnSpPr>
        <p:spPr>
          <a:xfrm rot="5400000">
            <a:off x="7555878" y="3659832"/>
            <a:ext cx="390227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6929454" y="335756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13" idx="0"/>
          </p:cNvCxnSpPr>
          <p:nvPr/>
        </p:nvCxnSpPr>
        <p:spPr>
          <a:xfrm rot="5400000">
            <a:off x="5697149" y="3411141"/>
            <a:ext cx="42862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6786578" y="464344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5536413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3" idx="1"/>
          </p:cNvCxnSpPr>
          <p:nvPr/>
        </p:nvCxnSpPr>
        <p:spPr>
          <a:xfrm rot="10800000" flipV="1">
            <a:off x="5143504" y="3966480"/>
            <a:ext cx="214314" cy="34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4" idx="1"/>
            <a:endCxn id="17" idx="3"/>
          </p:cNvCxnSpPr>
          <p:nvPr/>
        </p:nvCxnSpPr>
        <p:spPr>
          <a:xfrm rot="10800000">
            <a:off x="3643306" y="4194066"/>
            <a:ext cx="285752" cy="19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7" idx="1"/>
            <a:endCxn id="18" idx="3"/>
          </p:cNvCxnSpPr>
          <p:nvPr/>
        </p:nvCxnSpPr>
        <p:spPr>
          <a:xfrm rot="10800000" flipV="1">
            <a:off x="2428860" y="4194064"/>
            <a:ext cx="142876" cy="19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18" idx="1"/>
            <a:endCxn id="19" idx="3"/>
          </p:cNvCxnSpPr>
          <p:nvPr/>
        </p:nvCxnSpPr>
        <p:spPr>
          <a:xfrm rot="10800000">
            <a:off x="1214414" y="4154534"/>
            <a:ext cx="214314" cy="59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19" idx="2"/>
          </p:cNvCxnSpPr>
          <p:nvPr/>
        </p:nvCxnSpPr>
        <p:spPr>
          <a:xfrm rot="16200000" flipH="1">
            <a:off x="564766" y="5493996"/>
            <a:ext cx="406320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18" idx="2"/>
          </p:cNvCxnSpPr>
          <p:nvPr/>
        </p:nvCxnSpPr>
        <p:spPr>
          <a:xfrm rot="5400000" flipH="1" flipV="1">
            <a:off x="1570616" y="5356838"/>
            <a:ext cx="7163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17" idx="2"/>
          </p:cNvCxnSpPr>
          <p:nvPr/>
        </p:nvCxnSpPr>
        <p:spPr>
          <a:xfrm rot="16200000" flipV="1">
            <a:off x="2783157" y="5426370"/>
            <a:ext cx="68444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endCxn id="14" idx="2"/>
          </p:cNvCxnSpPr>
          <p:nvPr/>
        </p:nvCxnSpPr>
        <p:spPr>
          <a:xfrm rot="16200000" flipV="1">
            <a:off x="4195963" y="5338978"/>
            <a:ext cx="71635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5" idx="2"/>
          </p:cNvCxnSpPr>
          <p:nvPr/>
        </p:nvCxnSpPr>
        <p:spPr>
          <a:xfrm rot="16200000" flipV="1">
            <a:off x="6341786" y="5555975"/>
            <a:ext cx="282363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سازمان دهی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4786314" y="1928802"/>
            <a:ext cx="2286016" cy="30003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Rectangle 26"/>
          <p:cNvSpPr/>
          <p:nvPr/>
        </p:nvSpPr>
        <p:spPr>
          <a:xfrm>
            <a:off x="4714876" y="2000240"/>
            <a:ext cx="2214578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طراحی وتدوین استراتژیهای تجاری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254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.</a:t>
            </a:r>
            <a:endParaRPr lang="fa-IR" dirty="0"/>
          </a:p>
        </p:txBody>
      </p:sp>
      <p:sp>
        <p:nvSpPr>
          <p:cNvPr id="10" name="Rounded Rectangle 9"/>
          <p:cNvSpPr/>
          <p:nvPr/>
        </p:nvSpPr>
        <p:spPr>
          <a:xfrm>
            <a:off x="2857488" y="1500174"/>
            <a:ext cx="3500462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>
                <a:cs typeface="2  Mitra Bold" pitchFamily="2" charset="-78"/>
              </a:rPr>
              <a:t>شناسایی وتحلیل انتظارات وتوقعات ذینفعان کلیدی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00232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اولویت بندی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QSPM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43504" y="5306562"/>
            <a:ext cx="1928826" cy="14287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داخلی:</a:t>
            </a:r>
          </a:p>
          <a:p>
            <a:r>
              <a:rPr lang="fa-IR" sz="1100" dirty="0" smtClean="0">
                <a:cs typeface="2  Mitra Bold" pitchFamily="2" charset="-78"/>
              </a:rPr>
              <a:t>1-منابع انسانی</a:t>
            </a:r>
          </a:p>
          <a:p>
            <a:r>
              <a:rPr lang="fa-IR" sz="1100" dirty="0" smtClean="0">
                <a:cs typeface="2  Mitra Bold" pitchFamily="2" charset="-78"/>
              </a:rPr>
              <a:t>2-بازاریابی وفروش</a:t>
            </a:r>
          </a:p>
          <a:p>
            <a:r>
              <a:rPr lang="fa-IR" sz="1100" dirty="0" smtClean="0">
                <a:cs typeface="2  Mitra Bold" pitchFamily="2" charset="-78"/>
              </a:rPr>
              <a:t>3-فن آوری وتحقیق وتوسعه</a:t>
            </a:r>
          </a:p>
          <a:p>
            <a:r>
              <a:rPr lang="fa-IR" sz="1100" dirty="0" smtClean="0">
                <a:cs typeface="2  Mitra Bold" pitchFamily="2" charset="-78"/>
              </a:rPr>
              <a:t>4-منابع مالی</a:t>
            </a:r>
          </a:p>
          <a:p>
            <a:r>
              <a:rPr lang="fa-IR" sz="1100" dirty="0" smtClean="0">
                <a:cs typeface="2  Mitra Bold" pitchFamily="2" charset="-78"/>
              </a:rPr>
              <a:t>5-منابع مدیریتی</a:t>
            </a:r>
          </a:p>
          <a:p>
            <a:r>
              <a:rPr lang="fa-IR" sz="1100" dirty="0" smtClean="0">
                <a:cs typeface="2  Mitra Bold" pitchFamily="2" charset="-78"/>
              </a:rPr>
              <a:t>6-تولید وعملیات</a:t>
            </a:r>
          </a:p>
          <a:p>
            <a:r>
              <a:rPr lang="fa-IR" sz="1100" dirty="0" smtClean="0">
                <a:cs typeface="2  Mitra Bold" pitchFamily="2" charset="-78"/>
              </a:rPr>
              <a:t>7-سیستم ها وفن آوری اطلاعات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028260" y="2143116"/>
            <a:ext cx="1743540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b="1" dirty="0" smtClean="0">
                <a:cs typeface="2  Mitra Bold" pitchFamily="2" charset="-78"/>
              </a:rPr>
              <a:t>اهداف کلان(بلند مدت)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0100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آنالیز ریسک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FMEA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643834" y="2571744"/>
            <a:ext cx="1416510" cy="35004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 anchorCtr="1"/>
          <a:lstStyle/>
          <a:p>
            <a:pPr algn="ctr"/>
            <a:r>
              <a:rPr lang="fa-IR" sz="1400" dirty="0" smtClean="0">
                <a:solidFill>
                  <a:srgbClr val="FF0000"/>
                </a:solidFill>
              </a:rPr>
              <a:t>ماموریت ؟</a:t>
            </a: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r>
              <a:rPr lang="fa-IR" sz="1400" dirty="0" smtClean="0">
                <a:solidFill>
                  <a:srgbClr val="FF0000"/>
                </a:solidFill>
              </a:rPr>
              <a:t>چشم انداز؟</a:t>
            </a: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endParaRPr lang="fa-IR" sz="1400" dirty="0" smtClean="0">
              <a:solidFill>
                <a:srgbClr val="FF0000"/>
              </a:solidFill>
            </a:endParaRPr>
          </a:p>
          <a:p>
            <a:pPr algn="ctr"/>
            <a:r>
              <a:rPr lang="fa-IR" sz="1200" dirty="0" smtClean="0">
                <a:solidFill>
                  <a:srgbClr val="FF0000"/>
                </a:solidFill>
              </a:rPr>
              <a:t>ارزشهای سازمانی؟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15272" y="3000372"/>
            <a:ext cx="1285884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cs typeface="2  Mitra Bold" pitchFamily="2" charset="-78"/>
              </a:rPr>
              <a:t>چراهستیم وچه کار باید بکنیم؟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04794" y="4071942"/>
            <a:ext cx="1285884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cs typeface="2  Mitra Bold" pitchFamily="2" charset="-78"/>
              </a:rPr>
              <a:t>به کجا میخواهیم برسیم 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15272" y="5143512"/>
            <a:ext cx="1285884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200" dirty="0" smtClean="0">
                <a:cs typeface="2  Mitra Bold" pitchFamily="2" charset="-78"/>
              </a:rPr>
              <a:t>ازچه اصولی برای رسیدن به اهداف خود استفاده خواهیم کرد؟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72066" y="2000240"/>
            <a:ext cx="2143140" cy="27860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ounded Rectangle 10"/>
          <p:cNvSpPr/>
          <p:nvPr/>
        </p:nvSpPr>
        <p:spPr>
          <a:xfrm>
            <a:off x="5643570" y="2071678"/>
            <a:ext cx="1214446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شناخت محیط بیرونی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43504" y="2428868"/>
            <a:ext cx="2000264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کلان :</a:t>
            </a:r>
          </a:p>
          <a:p>
            <a:r>
              <a:rPr lang="fa-IR" sz="1100" dirty="0" smtClean="0">
                <a:cs typeface="2  Mitra Bold" pitchFamily="2" charset="-78"/>
              </a:rPr>
              <a:t>1-نیروها وعوامل سیاسی وقانونی</a:t>
            </a:r>
          </a:p>
          <a:p>
            <a:r>
              <a:rPr lang="fa-IR" sz="1100" dirty="0" smtClean="0">
                <a:cs typeface="2  Mitra Bold" pitchFamily="2" charset="-78"/>
              </a:rPr>
              <a:t>2-نیروها وعوامل اقتصادی</a:t>
            </a:r>
          </a:p>
          <a:p>
            <a:r>
              <a:rPr lang="fa-IR" sz="1100" dirty="0" smtClean="0">
                <a:cs typeface="2  Mitra Bold" pitchFamily="2" charset="-78"/>
              </a:rPr>
              <a:t>3-نیروها وعوامل افرهنگی واجتماعی</a:t>
            </a:r>
          </a:p>
          <a:p>
            <a:r>
              <a:rPr lang="fa-IR" sz="1100" dirty="0" smtClean="0">
                <a:cs typeface="2  Mitra Bold" pitchFamily="2" charset="-78"/>
              </a:rPr>
              <a:t>4-نیروها وعوامل فن آوری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73984" y="3546158"/>
            <a:ext cx="1928826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عوامل رقابتی:</a:t>
            </a:r>
          </a:p>
          <a:p>
            <a:r>
              <a:rPr lang="fa-IR" sz="1100" dirty="0" smtClean="0">
                <a:cs typeface="2  Mitra Bold" pitchFamily="2" charset="-78"/>
              </a:rPr>
              <a:t>1-رقابت میان رقبای موجود</a:t>
            </a:r>
          </a:p>
          <a:p>
            <a:r>
              <a:rPr lang="fa-IR" sz="1100" dirty="0" smtClean="0">
                <a:cs typeface="2  Mitra Bold" pitchFamily="2" charset="-78"/>
              </a:rPr>
              <a:t>2-خطرورود تازه واردها به صنعت</a:t>
            </a:r>
          </a:p>
          <a:p>
            <a:r>
              <a:rPr lang="fa-IR" sz="1100" dirty="0" smtClean="0">
                <a:cs typeface="2  Mitra Bold" pitchFamily="2" charset="-78"/>
              </a:rPr>
              <a:t>3-قدرت مشتریان یا خریداران</a:t>
            </a:r>
          </a:p>
          <a:p>
            <a:r>
              <a:rPr lang="fa-IR" sz="1100" dirty="0" smtClean="0">
                <a:cs typeface="2  Mitra Bold" pitchFamily="2" charset="-78"/>
              </a:rPr>
              <a:t>4-قدرت ورود محصولات جایگزین</a:t>
            </a:r>
          </a:p>
          <a:p>
            <a:r>
              <a:rPr lang="fa-IR" sz="1100" dirty="0" smtClean="0">
                <a:cs typeface="2  Mitra Bold" pitchFamily="2" charset="-78"/>
              </a:rPr>
              <a:t>5-قدرت تامین کنندگان</a:t>
            </a:r>
            <a:endParaRPr lang="fa-IR" sz="1100" dirty="0">
              <a:cs typeface="2  Mitra Bold" pitchFamily="2" charset="-78"/>
            </a:endParaRPr>
          </a:p>
        </p:txBody>
      </p:sp>
      <p:cxnSp>
        <p:nvCxnSpPr>
          <p:cNvPr id="48" name="Elbow Connector 47"/>
          <p:cNvCxnSpPr/>
          <p:nvPr/>
        </p:nvCxnSpPr>
        <p:spPr>
          <a:xfrm flipH="1">
            <a:off x="7072330" y="3357562"/>
            <a:ext cx="142876" cy="2250297"/>
          </a:xfrm>
          <a:prstGeom prst="bentConnector3">
            <a:avLst>
              <a:gd name="adj1" fmla="val -1498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5" idx="1"/>
          </p:cNvCxnSpPr>
          <p:nvPr/>
        </p:nvCxnSpPr>
        <p:spPr>
          <a:xfrm rot="10800000" flipV="1">
            <a:off x="7429520" y="4321974"/>
            <a:ext cx="21431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3357554" y="2786058"/>
            <a:ext cx="1571636" cy="39848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ounded Rectangle 20"/>
          <p:cNvSpPr/>
          <p:nvPr/>
        </p:nvSpPr>
        <p:spPr>
          <a:xfrm>
            <a:off x="3498166" y="2857496"/>
            <a:ext cx="1214446" cy="1285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آنالیز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r>
              <a:rPr lang="fa-IR" sz="1100" dirty="0" smtClean="0">
                <a:cs typeface="2  Mitra Bold" pitchFamily="2" charset="-78"/>
              </a:rPr>
              <a:t>جمع بندی عوامل شناخت محیط بیرونی وتدوین ماتریس عوامل بیرونی (</a:t>
            </a:r>
            <a:r>
              <a:rPr lang="en-US" sz="1100" dirty="0" smtClean="0">
                <a:cs typeface="2  Mitra Bold" pitchFamily="2" charset="-78"/>
              </a:rPr>
              <a:t>(</a:t>
            </a:r>
            <a:r>
              <a:rPr lang="fa-IR" sz="1100" dirty="0" smtClean="0">
                <a:cs typeface="2  Mitra Bold" pitchFamily="2" charset="-78"/>
              </a:rPr>
              <a:t>ارزیابی </a:t>
            </a:r>
            <a:r>
              <a:rPr lang="en-US" sz="1100" dirty="0" smtClean="0">
                <a:cs typeface="2  Mitra Bold" pitchFamily="2" charset="-78"/>
              </a:rPr>
              <a:t>EFE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13346" y="5786454"/>
            <a:ext cx="1428760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cs typeface="2  Mitra Bold" pitchFamily="2" charset="-78"/>
              </a:rPr>
              <a:t>جمع بندی عوامل شناخت محیط داخلی وتدوین ماتریس ارزیابی عوامل داخلی (</a:t>
            </a:r>
            <a:r>
              <a:rPr lang="en-US" sz="1100" dirty="0" smtClean="0">
                <a:cs typeface="2  Mitra Bold" pitchFamily="2" charset="-78"/>
              </a:rPr>
              <a:t>(IFE 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13146" y="4357694"/>
            <a:ext cx="1000132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تحلیل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فرصتها وتهدیدهای پیش رو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نقاط قوت وضعف داخلی</a:t>
            </a:r>
          </a:p>
        </p:txBody>
      </p:sp>
      <p:cxnSp>
        <p:nvCxnSpPr>
          <p:cNvPr id="58" name="Straight Arrow Connector 57"/>
          <p:cNvCxnSpPr>
            <a:endCxn id="21" idx="3"/>
          </p:cNvCxnSpPr>
          <p:nvPr/>
        </p:nvCxnSpPr>
        <p:spPr>
          <a:xfrm rot="10800000">
            <a:off x="4712612" y="3500438"/>
            <a:ext cx="3594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4179885" y="2607463"/>
            <a:ext cx="35639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20" idx="0"/>
          </p:cNvCxnSpPr>
          <p:nvPr/>
        </p:nvCxnSpPr>
        <p:spPr>
          <a:xfrm rot="16200000" flipH="1">
            <a:off x="3749897" y="1992983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1" idx="2"/>
            <a:endCxn id="23" idx="0"/>
          </p:cNvCxnSpPr>
          <p:nvPr/>
        </p:nvCxnSpPr>
        <p:spPr>
          <a:xfrm rot="16200000" flipH="1">
            <a:off x="4002143" y="4246625"/>
            <a:ext cx="214314" cy="7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22" idx="0"/>
            <a:endCxn id="23" idx="2"/>
          </p:cNvCxnSpPr>
          <p:nvPr/>
        </p:nvCxnSpPr>
        <p:spPr>
          <a:xfrm rot="16200000" flipV="1">
            <a:off x="3977593" y="5636321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endCxn id="22" idx="3"/>
          </p:cNvCxnSpPr>
          <p:nvPr/>
        </p:nvCxnSpPr>
        <p:spPr>
          <a:xfrm rot="10800000">
            <a:off x="4842106" y="6215082"/>
            <a:ext cx="3013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endCxn id="20" idx="3"/>
          </p:cNvCxnSpPr>
          <p:nvPr/>
        </p:nvCxnSpPr>
        <p:spPr>
          <a:xfrm rot="10800000">
            <a:off x="4771800" y="2285992"/>
            <a:ext cx="3002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/>
          <p:cNvSpPr/>
          <p:nvPr/>
        </p:nvSpPr>
        <p:spPr>
          <a:xfrm>
            <a:off x="29028" y="4286256"/>
            <a:ext cx="3143240" cy="25136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5" name="Rounded Rectangle 94"/>
          <p:cNvSpPr/>
          <p:nvPr/>
        </p:nvSpPr>
        <p:spPr>
          <a:xfrm>
            <a:off x="1727862" y="4484924"/>
            <a:ext cx="1357322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اهداف استراتژیک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ماموریت وچشم انداز ،به چه اهدافی باید دست یابیم؟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127198" y="4500570"/>
            <a:ext cx="142876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انتخاب استراتژیها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چشم انداز واهداف استراتژیک ،چه اقداماتی را باید انجام دهیم؟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98170" y="5715016"/>
            <a:ext cx="2973632" cy="857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عوامل کلیدی موفقیت(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CSF </a:t>
            </a:r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)</a:t>
            </a:r>
          </a:p>
          <a:p>
            <a:pPr algn="justLow"/>
            <a:r>
              <a:rPr lang="fa-IR" sz="1100" dirty="0" smtClean="0">
                <a:solidFill>
                  <a:schemeClr val="tx1"/>
                </a:solidFill>
                <a:cs typeface="2  Mitra Bold" pitchFamily="2" charset="-78"/>
              </a:rPr>
              <a:t>برای تحقق اهداف استراتژیک ،به چه چیزهایی باید دست یابیم ؟</a:t>
            </a:r>
          </a:p>
        </p:txBody>
      </p:sp>
      <p:cxnSp>
        <p:nvCxnSpPr>
          <p:cNvPr id="99" name="Elbow Connector 98"/>
          <p:cNvCxnSpPr>
            <a:stCxn id="23" idx="1"/>
            <a:endCxn id="13" idx="3"/>
          </p:cNvCxnSpPr>
          <p:nvPr/>
        </p:nvCxnSpPr>
        <p:spPr>
          <a:xfrm rot="10800000">
            <a:off x="2571736" y="2928934"/>
            <a:ext cx="1041410" cy="2000264"/>
          </a:xfrm>
          <a:prstGeom prst="bentConnector3">
            <a:avLst>
              <a:gd name="adj1" fmla="val 3745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3" idx="1"/>
            <a:endCxn id="24" idx="3"/>
          </p:cNvCxnSpPr>
          <p:nvPr/>
        </p:nvCxnSpPr>
        <p:spPr>
          <a:xfrm rot="10800000">
            <a:off x="1571604" y="292893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hape 105"/>
          <p:cNvCxnSpPr>
            <a:stCxn id="24" idx="1"/>
          </p:cNvCxnSpPr>
          <p:nvPr/>
        </p:nvCxnSpPr>
        <p:spPr>
          <a:xfrm rot="10800000" flipV="1">
            <a:off x="857224" y="2928934"/>
            <a:ext cx="142876" cy="135732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>
            <a:off x="2296021" y="5546458"/>
            <a:ext cx="301398" cy="35719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96" idx="2"/>
          </p:cNvCxnSpPr>
          <p:nvPr/>
        </p:nvCxnSpPr>
        <p:spPr>
          <a:xfrm rot="5400000">
            <a:off x="635087" y="5508525"/>
            <a:ext cx="357190" cy="5579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hape 113"/>
          <p:cNvCxnSpPr>
            <a:stCxn id="10" idx="1"/>
          </p:cNvCxnSpPr>
          <p:nvPr/>
        </p:nvCxnSpPr>
        <p:spPr>
          <a:xfrm rot="10800000" flipV="1">
            <a:off x="428596" y="1678768"/>
            <a:ext cx="2428892" cy="2607487"/>
          </a:xfrm>
          <a:prstGeom prst="bentConnector2">
            <a:avLst/>
          </a:prstGeom>
          <a:ln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" idx="3"/>
            <a:endCxn id="45" idx="0"/>
          </p:cNvCxnSpPr>
          <p:nvPr/>
        </p:nvCxnSpPr>
        <p:spPr>
          <a:xfrm>
            <a:off x="6357950" y="1678769"/>
            <a:ext cx="1994139" cy="892975"/>
          </a:xfrm>
          <a:prstGeom prst="bentConnector2">
            <a:avLst/>
          </a:prstGeom>
          <a:ln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5572132" y="4929198"/>
            <a:ext cx="1214446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شناخت محیط داخلی</a:t>
            </a:r>
            <a:endParaRPr lang="fa-IR" sz="1100" dirty="0">
              <a:cs typeface="2  Mitra Bold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42844" y="1671638"/>
            <a:ext cx="8786874" cy="504351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dirty="0" smtClean="0"/>
              <a:t>.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شناسایی وتحلیل انتظارات </a:t>
            </a:r>
            <a:r>
              <a:rPr lang="fa-IR" dirty="0" smtClean="0">
                <a:solidFill>
                  <a:srgbClr val="C00000"/>
                </a:solidFill>
              </a:rPr>
              <a:t>ذینفعان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2000" y="1714488"/>
            <a:ext cx="4286280" cy="48577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Oval 8"/>
          <p:cNvSpPr/>
          <p:nvPr/>
        </p:nvSpPr>
        <p:spPr>
          <a:xfrm>
            <a:off x="6000760" y="3357562"/>
            <a:ext cx="1428760" cy="13573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شرکت بهمن دیزل</a:t>
            </a:r>
            <a:endParaRPr lang="fa-IR" dirty="0"/>
          </a:p>
        </p:txBody>
      </p:sp>
      <p:sp>
        <p:nvSpPr>
          <p:cNvPr id="11" name="Oval 10"/>
          <p:cNvSpPr/>
          <p:nvPr/>
        </p:nvSpPr>
        <p:spPr>
          <a:xfrm>
            <a:off x="6715140" y="1785926"/>
            <a:ext cx="1214446" cy="11430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گروه بهمن</a:t>
            </a:r>
            <a:endParaRPr lang="fa-IR" dirty="0"/>
          </a:p>
        </p:txBody>
      </p:sp>
      <p:sp>
        <p:nvSpPr>
          <p:cNvPr id="14" name="Oval 13"/>
          <p:cNvSpPr/>
          <p:nvPr/>
        </p:nvSpPr>
        <p:spPr>
          <a:xfrm>
            <a:off x="7643834" y="3143248"/>
            <a:ext cx="1143008" cy="11430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تامین کنندگان</a:t>
            </a:r>
            <a:endParaRPr lang="fa-IR" dirty="0"/>
          </a:p>
        </p:txBody>
      </p:sp>
      <p:sp>
        <p:nvSpPr>
          <p:cNvPr id="15" name="Oval 14"/>
          <p:cNvSpPr/>
          <p:nvPr/>
        </p:nvSpPr>
        <p:spPr>
          <a:xfrm>
            <a:off x="7643834" y="4929198"/>
            <a:ext cx="1143008" cy="11430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کارکنان</a:t>
            </a:r>
            <a:endParaRPr lang="fa-IR" dirty="0"/>
          </a:p>
        </p:txBody>
      </p:sp>
      <p:sp>
        <p:nvSpPr>
          <p:cNvPr id="16" name="Oval 15"/>
          <p:cNvSpPr/>
          <p:nvPr/>
        </p:nvSpPr>
        <p:spPr>
          <a:xfrm>
            <a:off x="4714876" y="4857760"/>
            <a:ext cx="1000132" cy="11430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شرکای تجاری</a:t>
            </a:r>
            <a:endParaRPr lang="fa-IR" dirty="0"/>
          </a:p>
        </p:txBody>
      </p:sp>
      <p:sp>
        <p:nvSpPr>
          <p:cNvPr id="17" name="Oval 16"/>
          <p:cNvSpPr/>
          <p:nvPr/>
        </p:nvSpPr>
        <p:spPr>
          <a:xfrm>
            <a:off x="6357950" y="5286388"/>
            <a:ext cx="1000132" cy="11430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جامعه</a:t>
            </a:r>
            <a:endParaRPr lang="fa-IR" dirty="0"/>
          </a:p>
        </p:txBody>
      </p:sp>
      <p:sp>
        <p:nvSpPr>
          <p:cNvPr id="18" name="Oval 17"/>
          <p:cNvSpPr/>
          <p:nvPr/>
        </p:nvSpPr>
        <p:spPr>
          <a:xfrm>
            <a:off x="5143504" y="1785926"/>
            <a:ext cx="1143008" cy="11430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مشتریان</a:t>
            </a:r>
            <a:endParaRPr lang="fa-IR" dirty="0"/>
          </a:p>
        </p:txBody>
      </p:sp>
      <p:sp>
        <p:nvSpPr>
          <p:cNvPr id="19" name="Oval 18"/>
          <p:cNvSpPr/>
          <p:nvPr/>
        </p:nvSpPr>
        <p:spPr>
          <a:xfrm>
            <a:off x="4643438" y="3357562"/>
            <a:ext cx="928694" cy="128588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dirty="0" smtClean="0"/>
              <a:t>سهامداران</a:t>
            </a:r>
            <a:endParaRPr lang="fa-IR" dirty="0"/>
          </a:p>
        </p:txBody>
      </p:sp>
      <p:sp>
        <p:nvSpPr>
          <p:cNvPr id="20" name="Rounded Rectangle 19"/>
          <p:cNvSpPr/>
          <p:nvPr/>
        </p:nvSpPr>
        <p:spPr>
          <a:xfrm>
            <a:off x="285720" y="1928802"/>
            <a:ext cx="4000528" cy="46434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ounded Rectangle 20"/>
          <p:cNvSpPr/>
          <p:nvPr/>
        </p:nvSpPr>
        <p:spPr>
          <a:xfrm>
            <a:off x="2928926" y="3000372"/>
            <a:ext cx="1214446" cy="28575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شناسایی وتحلیل انتظارات وتوقعات ذینفعان</a:t>
            </a:r>
            <a:endParaRPr lang="fa-IR" dirty="0"/>
          </a:p>
        </p:txBody>
      </p:sp>
      <p:sp>
        <p:nvSpPr>
          <p:cNvPr id="22" name="Rounded Rectangle 21"/>
          <p:cNvSpPr/>
          <p:nvPr/>
        </p:nvSpPr>
        <p:spPr>
          <a:xfrm>
            <a:off x="357158" y="2571744"/>
            <a:ext cx="2000264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تهیه وتدوین بیانیه های ماموریت ،چشم انداز وارزش های سازمانی</a:t>
            </a:r>
            <a:endParaRPr lang="fa-IR" dirty="0"/>
          </a:p>
        </p:txBody>
      </p:sp>
      <p:sp>
        <p:nvSpPr>
          <p:cNvPr id="23" name="Rounded Rectangle 22"/>
          <p:cNvSpPr/>
          <p:nvPr/>
        </p:nvSpPr>
        <p:spPr>
          <a:xfrm>
            <a:off x="357158" y="3929066"/>
            <a:ext cx="2000264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تهیه وتدوین اهداف کلان</a:t>
            </a:r>
            <a:endParaRPr lang="fa-IR" dirty="0"/>
          </a:p>
        </p:txBody>
      </p:sp>
      <p:sp>
        <p:nvSpPr>
          <p:cNvPr id="24" name="Rounded Rectangle 23"/>
          <p:cNvSpPr/>
          <p:nvPr/>
        </p:nvSpPr>
        <p:spPr>
          <a:xfrm>
            <a:off x="428596" y="5214950"/>
            <a:ext cx="2000264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 وانتخاب استراتژی مناسب</a:t>
            </a:r>
            <a:endParaRPr lang="fa-IR" dirty="0"/>
          </a:p>
        </p:txBody>
      </p:sp>
      <p:cxnSp>
        <p:nvCxnSpPr>
          <p:cNvPr id="26" name="Elbow Connector 25"/>
          <p:cNvCxnSpPr>
            <a:stCxn id="22" idx="3"/>
            <a:endCxn id="24" idx="3"/>
          </p:cNvCxnSpPr>
          <p:nvPr/>
        </p:nvCxnSpPr>
        <p:spPr>
          <a:xfrm>
            <a:off x="2357422" y="3107529"/>
            <a:ext cx="71438" cy="2643206"/>
          </a:xfrm>
          <a:prstGeom prst="bentConnector3">
            <a:avLst>
              <a:gd name="adj1" fmla="val 419998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1"/>
            <a:endCxn id="23" idx="3"/>
          </p:cNvCxnSpPr>
          <p:nvPr/>
        </p:nvCxnSpPr>
        <p:spPr>
          <a:xfrm rot="10800000" flipV="1">
            <a:off x="2357422" y="4429131"/>
            <a:ext cx="57150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5893603" y="3036091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1" idx="4"/>
          </p:cNvCxnSpPr>
          <p:nvPr/>
        </p:nvCxnSpPr>
        <p:spPr>
          <a:xfrm rot="5400000">
            <a:off x="6911595" y="3018232"/>
            <a:ext cx="500066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4" idx="2"/>
          </p:cNvCxnSpPr>
          <p:nvPr/>
        </p:nvCxnSpPr>
        <p:spPr>
          <a:xfrm rot="10800000" flipV="1">
            <a:off x="7358082" y="3714752"/>
            <a:ext cx="28575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5" idx="1"/>
            <a:endCxn id="9" idx="5"/>
          </p:cNvCxnSpPr>
          <p:nvPr/>
        </p:nvCxnSpPr>
        <p:spPr>
          <a:xfrm rot="16200000" flipV="1">
            <a:off x="7225515" y="4510878"/>
            <a:ext cx="580479" cy="590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7" idx="0"/>
          </p:cNvCxnSpPr>
          <p:nvPr/>
        </p:nvCxnSpPr>
        <p:spPr>
          <a:xfrm rot="5400000" flipH="1" flipV="1">
            <a:off x="6572264" y="500063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6" idx="7"/>
            <a:endCxn id="9" idx="3"/>
          </p:cNvCxnSpPr>
          <p:nvPr/>
        </p:nvCxnSpPr>
        <p:spPr>
          <a:xfrm rot="5400000" flipH="1" flipV="1">
            <a:off x="5634749" y="4449903"/>
            <a:ext cx="509041" cy="6414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9" idx="6"/>
            <a:endCxn id="9" idx="2"/>
          </p:cNvCxnSpPr>
          <p:nvPr/>
        </p:nvCxnSpPr>
        <p:spPr>
          <a:xfrm>
            <a:off x="5572132" y="4000504"/>
            <a:ext cx="42862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0" idx="1"/>
          </p:cNvCxnSpPr>
          <p:nvPr/>
        </p:nvCxnSpPr>
        <p:spPr>
          <a:xfrm rot="10800000">
            <a:off x="4143372" y="414338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81" y="1600200"/>
          <a:ext cx="8715437" cy="4829199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875159"/>
                <a:gridCol w="4946510"/>
                <a:gridCol w="2893768"/>
              </a:tblGrid>
              <a:tr h="1078863">
                <a:tc>
                  <a:txBody>
                    <a:bodyPr/>
                    <a:lstStyle/>
                    <a:p>
                      <a:pPr algn="ctr" rtl="1"/>
                      <a:r>
                        <a:rPr lang="fa-IR" sz="2400" dirty="0" smtClean="0">
                          <a:cs typeface="B Nazanin" pitchFamily="2" charset="-78"/>
                        </a:rPr>
                        <a:t>ذینفع</a:t>
                      </a:r>
                      <a:endParaRPr lang="fa-IR" sz="2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3600" dirty="0" smtClean="0">
                          <a:cs typeface="B Nazanin" pitchFamily="2" charset="-78"/>
                        </a:rPr>
                        <a:t>شرح توقعات وانتظارات</a:t>
                      </a:r>
                      <a:r>
                        <a:rPr lang="fa-IR" sz="2800" dirty="0" smtClean="0">
                          <a:cs typeface="B Nazanin" pitchFamily="2" charset="-78"/>
                        </a:rPr>
                        <a:t> </a:t>
                      </a:r>
                      <a:r>
                        <a:rPr lang="fa-IR" sz="2000" dirty="0" smtClean="0">
                          <a:cs typeface="B Nazanin" pitchFamily="2" charset="-78"/>
                        </a:rPr>
                        <a:t>(بلند مدت)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 smtClean="0">
                          <a:cs typeface="B Nazanin" pitchFamily="2" charset="-78"/>
                        </a:rPr>
                        <a:t>عمده ترین توقع با انتظار ذینفع در سال 91 با توجه به اولویت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625056">
                <a:tc rowSpan="6">
                  <a:txBody>
                    <a:bodyPr/>
                    <a:lstStyle/>
                    <a:p>
                      <a:pPr rtl="1"/>
                      <a:r>
                        <a:rPr lang="fa-IR" sz="4800" dirty="0" smtClean="0">
                          <a:solidFill>
                            <a:schemeClr val="accent2"/>
                          </a:solidFill>
                          <a:cs typeface="B Nazanin" pitchFamily="2" charset="-78"/>
                        </a:rPr>
                        <a:t>مشتریان</a:t>
                      </a:r>
                      <a:endParaRPr lang="fa-IR" sz="4800" dirty="0">
                        <a:solidFill>
                          <a:schemeClr val="accent2"/>
                        </a:solidFill>
                        <a:cs typeface="B Nazanin" pitchFamily="2" charset="-78"/>
                      </a:endParaRP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تحویل به موقع محصول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1-کیفیت</a:t>
                      </a:r>
                      <a:r>
                        <a:rPr lang="fa-IR" baseline="0" dirty="0" smtClean="0"/>
                        <a:t> مطلوب</a:t>
                      </a:r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قیمت مناسب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2-قیمت مناسب</a:t>
                      </a:r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کیفیت مطلوب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3-خدمات پس</a:t>
                      </a:r>
                      <a:r>
                        <a:rPr lang="fa-IR" baseline="0" dirty="0" smtClean="0"/>
                        <a:t> از فروش مطلوب</a:t>
                      </a:r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ارائه خدمات پس از فروش مطلوب ودردسترس بودن قطعات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4-تحویل به موقع محصول</a:t>
                      </a:r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پاسخ گویی در کوتاه ترین زمان ممکن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رعایت الزامات سیستم</a:t>
                      </a:r>
                      <a:r>
                        <a:rPr lang="fa-IR" baseline="0" dirty="0" smtClean="0"/>
                        <a:t> های مدیریت کیفیت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57161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Autofit/>
          </a:bodyPr>
          <a:lstStyle/>
          <a:p>
            <a:pPr algn="ctr"/>
            <a:r>
              <a:rPr lang="fa-IR" sz="3200" dirty="0" smtClean="0"/>
              <a:t>تبیین اولویتها ،توقعات وانتظارات </a:t>
            </a:r>
            <a:r>
              <a:rPr lang="fa-IR" sz="3200" dirty="0" smtClean="0">
                <a:solidFill>
                  <a:srgbClr val="C00000"/>
                </a:solidFill>
              </a:rPr>
              <a:t>ذینفعان(مشتریان) </a:t>
            </a:r>
            <a:r>
              <a:rPr lang="fa-IR" sz="3200" dirty="0" smtClean="0">
                <a:solidFill>
                  <a:schemeClr val="tx1"/>
                </a:solidFill>
              </a:rPr>
              <a:t>کلیدی</a:t>
            </a:r>
            <a:endParaRPr lang="fa-IR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81" y="1600200"/>
          <a:ext cx="8715437" cy="4829199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875159"/>
                <a:gridCol w="4946510"/>
                <a:gridCol w="2893768"/>
              </a:tblGrid>
              <a:tr h="1078863">
                <a:tc>
                  <a:txBody>
                    <a:bodyPr/>
                    <a:lstStyle/>
                    <a:p>
                      <a:pPr algn="ctr" rtl="1"/>
                      <a:r>
                        <a:rPr lang="fa-IR" sz="2400" dirty="0" smtClean="0">
                          <a:cs typeface="B Nazanin" pitchFamily="2" charset="-78"/>
                        </a:rPr>
                        <a:t>ذینفع</a:t>
                      </a:r>
                      <a:endParaRPr lang="fa-IR" sz="2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3600" dirty="0" smtClean="0">
                          <a:cs typeface="B Nazanin" pitchFamily="2" charset="-78"/>
                        </a:rPr>
                        <a:t>شرح توقعات وانتظارات</a:t>
                      </a:r>
                      <a:r>
                        <a:rPr lang="fa-IR" sz="2800" dirty="0" smtClean="0">
                          <a:cs typeface="B Nazanin" pitchFamily="2" charset="-78"/>
                        </a:rPr>
                        <a:t> </a:t>
                      </a:r>
                      <a:r>
                        <a:rPr lang="fa-IR" sz="2000" dirty="0" smtClean="0">
                          <a:cs typeface="B Nazanin" pitchFamily="2" charset="-78"/>
                        </a:rPr>
                        <a:t>(بلند مدت)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 smtClean="0">
                          <a:cs typeface="B Nazanin" pitchFamily="2" charset="-78"/>
                        </a:rPr>
                        <a:t>عمده ترین توقع با انتظار ذینفع با توجه به اولویت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625056">
                <a:tc rowSpan="6">
                  <a:txBody>
                    <a:bodyPr/>
                    <a:lstStyle/>
                    <a:p>
                      <a:pPr rtl="1"/>
                      <a:r>
                        <a:rPr lang="fa-IR" sz="4800" dirty="0" smtClean="0">
                          <a:solidFill>
                            <a:schemeClr val="accent2"/>
                          </a:solidFill>
                          <a:cs typeface="B Nazanin" pitchFamily="2" charset="-78"/>
                        </a:rPr>
                        <a:t>سهامدار</a:t>
                      </a:r>
                      <a:endParaRPr lang="fa-IR" sz="4800" dirty="0">
                        <a:solidFill>
                          <a:schemeClr val="accent2"/>
                        </a:solidFill>
                        <a:cs typeface="B Nazanin" pitchFamily="2" charset="-78"/>
                      </a:endParaRP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تحقق اهداف گروه بهمن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1-افزایش سود آوری</a:t>
                      </a:r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افزایش سودآوری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2-حفظ وارتقاء ارزش سهام</a:t>
                      </a:r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رهبری</a:t>
                      </a:r>
                      <a:r>
                        <a:rPr lang="fa-IR" baseline="0" dirty="0" smtClean="0"/>
                        <a:t> در قیمت محصولات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3-افزایش</a:t>
                      </a:r>
                      <a:r>
                        <a:rPr lang="fa-IR" baseline="0" dirty="0" smtClean="0"/>
                        <a:t> سهم بازار</a:t>
                      </a:r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حفظ وارتقاء</a:t>
                      </a:r>
                      <a:r>
                        <a:rPr lang="fa-IR" baseline="0" dirty="0" smtClean="0"/>
                        <a:t> سهم بازار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افزایش سود سهام وپرداخت به موقع آن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تبیین اولویتها ،توقعات وانتظارات </a:t>
            </a:r>
            <a:r>
              <a:rPr lang="fa-IR" sz="3200" dirty="0" smtClean="0">
                <a:solidFill>
                  <a:srgbClr val="C00000"/>
                </a:solidFill>
              </a:rPr>
              <a:t>ذینفعان(سهامدار) </a:t>
            </a:r>
            <a:r>
              <a:rPr lang="fa-IR" sz="3200" dirty="0" smtClean="0">
                <a:solidFill>
                  <a:schemeClr val="tx1"/>
                </a:solidFill>
              </a:rPr>
              <a:t>کلیدی</a:t>
            </a:r>
            <a:endParaRPr lang="fa-IR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81" y="1600200"/>
          <a:ext cx="8715437" cy="504340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875159"/>
                <a:gridCol w="4694823"/>
                <a:gridCol w="3145455"/>
              </a:tblGrid>
              <a:tr h="1078863">
                <a:tc>
                  <a:txBody>
                    <a:bodyPr/>
                    <a:lstStyle/>
                    <a:p>
                      <a:pPr algn="ctr" rtl="1"/>
                      <a:r>
                        <a:rPr lang="fa-IR" sz="2400" dirty="0" smtClean="0">
                          <a:cs typeface="B Nazanin" pitchFamily="2" charset="-78"/>
                        </a:rPr>
                        <a:t>ذینفع</a:t>
                      </a:r>
                      <a:endParaRPr lang="fa-IR" sz="2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3600" dirty="0" smtClean="0">
                          <a:cs typeface="B Nazanin" pitchFamily="2" charset="-78"/>
                        </a:rPr>
                        <a:t>شرح توقعات وانتظارات</a:t>
                      </a:r>
                      <a:r>
                        <a:rPr lang="fa-IR" sz="2800" dirty="0" smtClean="0">
                          <a:cs typeface="B Nazanin" pitchFamily="2" charset="-78"/>
                        </a:rPr>
                        <a:t> </a:t>
                      </a:r>
                      <a:r>
                        <a:rPr lang="fa-IR" sz="2000" dirty="0" smtClean="0">
                          <a:cs typeface="B Nazanin" pitchFamily="2" charset="-78"/>
                        </a:rPr>
                        <a:t>(بلند مدت)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 smtClean="0">
                          <a:cs typeface="B Nazanin" pitchFamily="2" charset="-78"/>
                        </a:rPr>
                        <a:t>عمده ترین توقع با انتظار ذینفع در با توجه به اولویت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678499">
                <a:tc rowSpan="6">
                  <a:txBody>
                    <a:bodyPr/>
                    <a:lstStyle/>
                    <a:p>
                      <a:pPr rtl="1"/>
                      <a:r>
                        <a:rPr lang="fa-IR" sz="4000" dirty="0" smtClean="0">
                          <a:solidFill>
                            <a:schemeClr val="accent2"/>
                          </a:solidFill>
                          <a:cs typeface="B Nazanin" pitchFamily="2" charset="-78"/>
                        </a:rPr>
                        <a:t>جامعه ومحیط زیست</a:t>
                      </a:r>
                      <a:endParaRPr lang="fa-IR" sz="4000" dirty="0">
                        <a:solidFill>
                          <a:schemeClr val="accent2"/>
                        </a:solidFill>
                        <a:cs typeface="B Nazanin" pitchFamily="2" charset="-78"/>
                      </a:endParaRP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رعایت الزامات</a:t>
                      </a:r>
                      <a:r>
                        <a:rPr lang="fa-IR" baseline="0" dirty="0" smtClean="0"/>
                        <a:t> قانونی واجتماعی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1-رعایت ملاحظات زیست محیطی(همسایگان)</a:t>
                      </a:r>
                    </a:p>
                  </a:txBody>
                  <a:tcPr/>
                </a:tc>
              </a:tr>
              <a:tr h="7858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رعایت الزامات زیست محیطی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2-پرداخت به موقع مطالبات(عوارض-مالیات-حق بیمه</a:t>
                      </a:r>
                      <a:r>
                        <a:rPr lang="fa-IR" baseline="0" dirty="0" smtClean="0"/>
                        <a:t> ها)</a:t>
                      </a:r>
                      <a:endParaRPr lang="fa-IR" dirty="0" smtClean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رعایت مقررات وقوانین مدیریت شهری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پرداخت به موقع مطالبات(عوارض-مالیات-حق بیمه</a:t>
                      </a:r>
                      <a:r>
                        <a:rPr lang="fa-IR" baseline="0" dirty="0" smtClean="0"/>
                        <a:t> ها)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ارتقاء</a:t>
                      </a:r>
                      <a:r>
                        <a:rPr lang="fa-IR" baseline="0" dirty="0" smtClean="0"/>
                        <a:t> سطح ایمنی وشرایط ارگونومی محیط کاری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رعایت ملاحظات زیست محیطی(همسایگان)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1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Autofit/>
          </a:bodyPr>
          <a:lstStyle/>
          <a:p>
            <a:pPr algn="ctr"/>
            <a:r>
              <a:rPr lang="fa-IR" sz="4000" dirty="0" smtClean="0"/>
              <a:t>تبیین اولویتها ،توقعات وانتظارات </a:t>
            </a:r>
            <a:r>
              <a:rPr lang="fa-IR" sz="4000" dirty="0" smtClean="0">
                <a:solidFill>
                  <a:srgbClr val="C00000"/>
                </a:solidFill>
              </a:rPr>
              <a:t>ذینفعان(جامعه ومحیط زیست) </a:t>
            </a:r>
            <a:r>
              <a:rPr lang="fa-IR" sz="4000" dirty="0" smtClean="0">
                <a:solidFill>
                  <a:schemeClr val="tx1"/>
                </a:solidFill>
              </a:rPr>
              <a:t>کلیدی</a:t>
            </a:r>
            <a:endParaRPr lang="fa-IR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81" y="1600200"/>
          <a:ext cx="8715437" cy="5132728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875159"/>
                <a:gridCol w="4888439"/>
                <a:gridCol w="2951839"/>
              </a:tblGrid>
              <a:tr h="1078863">
                <a:tc>
                  <a:txBody>
                    <a:bodyPr/>
                    <a:lstStyle/>
                    <a:p>
                      <a:pPr algn="ctr" rtl="1"/>
                      <a:r>
                        <a:rPr lang="fa-IR" sz="2400" dirty="0" smtClean="0">
                          <a:cs typeface="B Nazanin" pitchFamily="2" charset="-78"/>
                        </a:rPr>
                        <a:t>ذینفع</a:t>
                      </a:r>
                      <a:endParaRPr lang="fa-IR" sz="2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3600" dirty="0" smtClean="0">
                          <a:cs typeface="B Nazanin" pitchFamily="2" charset="-78"/>
                        </a:rPr>
                        <a:t>شرح توقعات وانتظارات</a:t>
                      </a:r>
                      <a:r>
                        <a:rPr lang="fa-IR" sz="2800" dirty="0" smtClean="0">
                          <a:cs typeface="B Nazanin" pitchFamily="2" charset="-78"/>
                        </a:rPr>
                        <a:t> </a:t>
                      </a:r>
                      <a:r>
                        <a:rPr lang="fa-IR" sz="2000" dirty="0" smtClean="0">
                          <a:cs typeface="B Nazanin" pitchFamily="2" charset="-78"/>
                        </a:rPr>
                        <a:t>(بلند مدت)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 smtClean="0">
                          <a:cs typeface="B Nazanin" pitchFamily="2" charset="-78"/>
                        </a:rPr>
                        <a:t>عمده ترین توقع با انتظار ذینفع با توجه به اولویت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678499">
                <a:tc rowSpan="6">
                  <a:txBody>
                    <a:bodyPr/>
                    <a:lstStyle/>
                    <a:p>
                      <a:pPr rtl="1"/>
                      <a:r>
                        <a:rPr lang="fa-IR" sz="4000" dirty="0" smtClean="0">
                          <a:solidFill>
                            <a:schemeClr val="accent2"/>
                          </a:solidFill>
                          <a:cs typeface="B Nazanin" pitchFamily="2" charset="-78"/>
                        </a:rPr>
                        <a:t>کارکنان</a:t>
                      </a:r>
                      <a:endParaRPr lang="fa-IR" sz="4000" dirty="0">
                        <a:solidFill>
                          <a:schemeClr val="accent2"/>
                        </a:solidFill>
                        <a:cs typeface="B Nazanin" pitchFamily="2" charset="-78"/>
                      </a:endParaRP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حل مشکلات حیطه سرپرستی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1-حل مشکلات حیطه سرپرستی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dirty="0" smtClean="0"/>
                    </a:p>
                  </a:txBody>
                  <a:tcPr/>
                </a:tc>
              </a:tr>
              <a:tr h="7858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احترام متقابل از سوی مدیران 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2-رفع مشکلات معیشتی در حد توان شرکت (انواع</a:t>
                      </a:r>
                      <a:r>
                        <a:rPr lang="fa-IR" baseline="0" dirty="0" smtClean="0"/>
                        <a:t> وامها ،مسکن )</a:t>
                      </a:r>
                      <a:endParaRPr lang="fa-IR" dirty="0" smtClean="0"/>
                    </a:p>
                  </a:txBody>
                  <a:tcPr/>
                </a:tc>
              </a:tr>
              <a:tr h="71438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ایجاد توازن</a:t>
                      </a:r>
                      <a:r>
                        <a:rPr lang="fa-IR" baseline="0" dirty="0" smtClean="0"/>
                        <a:t> میان هزینه های زندگی وحقوق ودستمزد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3-ایجاد عدالت ومساوات در ارائه خدمات رفاهی</a:t>
                      </a:r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بهبود شرایط محیطی وارگونومی کار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4-احترام متقابل از سوی مدیران </a:t>
                      </a:r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ایجاد عدالت ومساوات در ارائه خدمات رفاهی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625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600" dirty="0" smtClean="0"/>
                        <a:t>رفع مشکلات معیشتی در حد توان شرکت (انواع</a:t>
                      </a:r>
                      <a:r>
                        <a:rPr lang="fa-IR" sz="1600" baseline="0" dirty="0" smtClean="0"/>
                        <a:t> وامها ،مسکن )</a:t>
                      </a:r>
                      <a:endParaRPr lang="fa-I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1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dirty="0" smtClean="0"/>
              <a:t>تبیین اولویتها ،توقعات وانتظارات </a:t>
            </a:r>
            <a:r>
              <a:rPr lang="fa-IR" dirty="0" smtClean="0">
                <a:solidFill>
                  <a:srgbClr val="C00000"/>
                </a:solidFill>
              </a:rPr>
              <a:t>ذینفعان(کارکنان) </a:t>
            </a:r>
            <a:r>
              <a:rPr lang="fa-IR" dirty="0" smtClean="0">
                <a:solidFill>
                  <a:schemeClr val="tx1"/>
                </a:solidFill>
              </a:rPr>
              <a:t>کلیدی</a:t>
            </a:r>
            <a:endParaRPr lang="fa-I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81" y="1597354"/>
          <a:ext cx="8715437" cy="504635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875159"/>
                <a:gridCol w="4888439"/>
                <a:gridCol w="2951839"/>
              </a:tblGrid>
              <a:tr h="1143621">
                <a:tc>
                  <a:txBody>
                    <a:bodyPr/>
                    <a:lstStyle/>
                    <a:p>
                      <a:pPr algn="ctr" rtl="1"/>
                      <a:r>
                        <a:rPr lang="fa-IR" sz="2400" dirty="0" smtClean="0">
                          <a:cs typeface="B Nazanin" pitchFamily="2" charset="-78"/>
                        </a:rPr>
                        <a:t>ذینفع</a:t>
                      </a:r>
                      <a:endParaRPr lang="fa-IR" sz="2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3600" dirty="0" smtClean="0">
                          <a:cs typeface="B Nazanin" pitchFamily="2" charset="-78"/>
                        </a:rPr>
                        <a:t>شرح توقعات وانتظارات</a:t>
                      </a:r>
                      <a:r>
                        <a:rPr lang="fa-IR" sz="2800" dirty="0" smtClean="0">
                          <a:cs typeface="B Nazanin" pitchFamily="2" charset="-78"/>
                        </a:rPr>
                        <a:t> </a:t>
                      </a:r>
                      <a:r>
                        <a:rPr lang="fa-IR" sz="2000" dirty="0" smtClean="0">
                          <a:cs typeface="B Nazanin" pitchFamily="2" charset="-78"/>
                        </a:rPr>
                        <a:t>(بلند مدت)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 smtClean="0">
                          <a:cs typeface="B Nazanin" pitchFamily="2" charset="-78"/>
                        </a:rPr>
                        <a:t>عمده ترین توقع با انتظار ذینفع  با توجه به اولویت</a:t>
                      </a:r>
                      <a:endParaRPr lang="fa-IR" sz="20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567773">
                <a:tc rowSpan="6">
                  <a:txBody>
                    <a:bodyPr/>
                    <a:lstStyle/>
                    <a:p>
                      <a:pPr rtl="1"/>
                      <a:r>
                        <a:rPr lang="fa-IR" sz="2000" dirty="0" smtClean="0">
                          <a:solidFill>
                            <a:schemeClr val="accent2"/>
                          </a:solidFill>
                          <a:cs typeface="B Nazanin" pitchFamily="2" charset="-78"/>
                        </a:rPr>
                        <a:t>شرکای تجاری –تامین کنندگان وپیمان</a:t>
                      </a:r>
                      <a:r>
                        <a:rPr lang="fa-IR" sz="2000" baseline="0" dirty="0" smtClean="0">
                          <a:solidFill>
                            <a:schemeClr val="accent2"/>
                          </a:solidFill>
                          <a:cs typeface="B Nazanin" pitchFamily="2" charset="-78"/>
                        </a:rPr>
                        <a:t> کاران</a:t>
                      </a:r>
                      <a:endParaRPr lang="fa-IR" sz="2000" dirty="0">
                        <a:solidFill>
                          <a:schemeClr val="accent2"/>
                        </a:solidFill>
                        <a:cs typeface="B Nazanin" pitchFamily="2" charset="-78"/>
                      </a:endParaRP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پرداخت به موقع مطالبات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1-پرداخت به موقع مطالبات</a:t>
                      </a:r>
                    </a:p>
                  </a:txBody>
                  <a:tcPr/>
                </a:tc>
              </a:tr>
              <a:tr h="83298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ارائه برنامه روشن وثابت تحویل کالاهای مورد نیاز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2-ارائه برنامه روشن وثابت تحویل کالاهای مورد نیاز</a:t>
                      </a:r>
                    </a:p>
                  </a:txBody>
                  <a:tcPr/>
                </a:tc>
              </a:tr>
              <a:tr h="75726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رعایت اصل بی طرفی در انتخاب تامین کنندگان وعقد قرارداد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/>
                        <a:t>3-رعایت اصل بی طرفی در انتخاب تامین کنندگان وعقد قرارداد</a:t>
                      </a:r>
                    </a:p>
                  </a:txBody>
                  <a:tcPr/>
                </a:tc>
              </a:tr>
              <a:tr h="67850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ارائه همکاریهای فنی وعلمی برای بهبود کیفیت محصولات وخدمات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dirty="0" smtClean="0"/>
                    </a:p>
                  </a:txBody>
                  <a:tcPr/>
                </a:tc>
              </a:tr>
              <a:tr h="67850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ارائه نقطه نظرات شرکت وگروه ومشخص نمودن</a:t>
                      </a:r>
                      <a:r>
                        <a:rPr lang="fa-IR" baseline="0" dirty="0" smtClean="0"/>
                        <a:t> اهداف مشترک وانتظارات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38771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164305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Autofit/>
          </a:bodyPr>
          <a:lstStyle/>
          <a:p>
            <a:pPr algn="ctr"/>
            <a:r>
              <a:rPr lang="fa-IR" sz="3200" dirty="0" smtClean="0"/>
              <a:t>تبیین اولویتها ،توقعات وانتظارات </a:t>
            </a:r>
            <a:r>
              <a:rPr lang="fa-IR" sz="3200" dirty="0" smtClean="0">
                <a:solidFill>
                  <a:srgbClr val="C00000"/>
                </a:solidFill>
              </a:rPr>
              <a:t>ذینفعان(تامین کنندگان) </a:t>
            </a:r>
            <a:r>
              <a:rPr lang="fa-IR" sz="3200" dirty="0" smtClean="0">
                <a:solidFill>
                  <a:schemeClr val="tx1"/>
                </a:solidFill>
              </a:rPr>
              <a:t>کلیدی</a:t>
            </a:r>
            <a:endParaRPr lang="fa-IR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134955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803378"/>
                <a:gridCol w="2025736"/>
                <a:gridCol w="1195078"/>
                <a:gridCol w="767180"/>
                <a:gridCol w="2066628"/>
                <a:gridCol w="1371600"/>
              </a:tblGrid>
              <a:tr h="828679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ذینفعان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کانالها ورویکردهای شناسایی انتظارات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واحد سازمانی مسئول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تناوب زمانی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خواسته ها وانتظارات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رویکرد نحوه ارزیابی اثربخشی کانال ارتباطی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828679"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مشتریان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نظر سنجی از مشتریان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مدیرمهندسی فروش-مدیر تضمین کیفیت-نماینده مدیریت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مداوم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تحویل به موقع محصولات-قیمت مناسب-کیفیت مطلوب-پاسخگویی در کوتاه ترین زمان-رعایت الزامات سیستمهای مدیریت کیفیت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دستورالعمل ارتباط با مشتریان-دستورالعمل مکانیزم پرداخت خسارت به مشتری</a:t>
                      </a:r>
                      <a:r>
                        <a:rPr lang="fa-IR" sz="1200" baseline="0" dirty="0" smtClean="0">
                          <a:cs typeface="B Nazanin" pitchFamily="2" charset="-78"/>
                        </a:rPr>
                        <a:t> جهت جبران خسارت ناشی از توقف خودرو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828679"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تامین کنندگان وشرکای تجاری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مشخصات اقلام موارد خرید یا تامین-پرداختهای مالی به موقع-برنامه زمانبندی تامین ویا سفارش-نظر سنجی 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مدیر تامین وبازرگانی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به هنگام انجام</a:t>
                      </a:r>
                      <a:r>
                        <a:rPr lang="fa-IR" sz="1200" baseline="0" dirty="0" smtClean="0">
                          <a:cs typeface="B Nazanin" pitchFamily="2" charset="-78"/>
                        </a:rPr>
                        <a:t> خرید کالا ،خدمات ومواد اولیه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ارائه</a:t>
                      </a:r>
                      <a:r>
                        <a:rPr lang="fa-IR" sz="1200" baseline="0" dirty="0" smtClean="0">
                          <a:cs typeface="B Nazanin" pitchFamily="2" charset="-78"/>
                        </a:rPr>
                        <a:t> مشخصات ،مقدار وزمان تحویل گیری کالاها،خدمات ومواداولیه-پرداخت به موقع مطالبات-همکاری وعقد قرار داد بصورت بلند مدت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دستورالعمل  ارزیابی تامین کنندگان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697234"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کارکنان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نظر سنجی در دوره زمانی معیین-صندوق ارتباط با مدیرعامل-بازدید دوره ای مدیریت از سطوح مختلف سازمان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مدیریت ارشد-مدیر منابع انسانی-کلیه مدیران ورؤسا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مداوم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رفع انتظارات پرسنلی وشخصی(ایاب</a:t>
                      </a:r>
                      <a:r>
                        <a:rPr lang="fa-IR" sz="1200" baseline="0" dirty="0" smtClean="0">
                          <a:cs typeface="B Nazanin" pitchFamily="2" charset="-78"/>
                        </a:rPr>
                        <a:t> وذهاب،مسکن،وام و...)-حل مشکلات حیطه سرپرستی-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دستورالعمل انگیزش-روش آموزش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762964"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جامعه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مکاتبات-بازدید دوره ای-نشستهای سالانه با همسایگان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200" dirty="0" smtClean="0">
                          <a:cs typeface="B Nazanin" pitchFamily="2" charset="-78"/>
                        </a:rPr>
                        <a:t>مدیریت ارشد- مدیر منابع انسانی-رئیس</a:t>
                      </a:r>
                      <a:r>
                        <a:rPr lang="fa-IR" sz="1200" baseline="0" dirty="0" smtClean="0">
                          <a:cs typeface="B Nazanin" pitchFamily="2" charset="-78"/>
                        </a:rPr>
                        <a:t> ایمنی وبهداشت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مداوم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رعایت الزامات قانونی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واجتماعی-رعایت الزامات زیست محیطی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828679"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سهامداران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نظر سنجی- برگزاری مجامع عادی وسالیانه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مدیریت ارشد-اعضاء هیئت مدیره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در هنگام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برگزاری مجامع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fa-IR" sz="1400" dirty="0" smtClean="0">
                          <a:cs typeface="B Nazanin" pitchFamily="2" charset="-78"/>
                        </a:rPr>
                        <a:t>حفظ وارتقاء ارزش سهام-سودآوری بطور مداوم-پرداخت سود در موعد مقرر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شناسایی وتحلیل انتظارات </a:t>
            </a:r>
            <a:r>
              <a:rPr lang="fa-IR" dirty="0" smtClean="0">
                <a:solidFill>
                  <a:srgbClr val="C00000"/>
                </a:solidFill>
              </a:rPr>
              <a:t>ذینفعان </a:t>
            </a:r>
            <a:r>
              <a:rPr lang="fa-IR" dirty="0" smtClean="0">
                <a:solidFill>
                  <a:schemeClr val="tx1"/>
                </a:solidFill>
              </a:rPr>
              <a:t>کلیدی</a:t>
            </a:r>
            <a:endParaRPr lang="fa-I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4786314" y="1928802"/>
            <a:ext cx="2286016" cy="30003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Rectangle 26"/>
          <p:cNvSpPr/>
          <p:nvPr/>
        </p:nvSpPr>
        <p:spPr>
          <a:xfrm>
            <a:off x="4714876" y="2000240"/>
            <a:ext cx="2214578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طراحی وتدوین استراتژیهای تجاری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254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10" name="Rounded Rectangle 9"/>
          <p:cNvSpPr/>
          <p:nvPr/>
        </p:nvSpPr>
        <p:spPr>
          <a:xfrm>
            <a:off x="2857488" y="1500174"/>
            <a:ext cx="3500462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>
                <a:cs typeface="2  Mitra Bold" pitchFamily="2" charset="-78"/>
              </a:rPr>
              <a:t>شناسایی وتحلیل انتظارات وتوقعات ذینفعان کلیدی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00232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اولویت بندی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QSPM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43504" y="5306562"/>
            <a:ext cx="1928826" cy="14287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داخلی:</a:t>
            </a:r>
          </a:p>
          <a:p>
            <a:r>
              <a:rPr lang="fa-IR" sz="1100" dirty="0" smtClean="0">
                <a:cs typeface="2  Mitra Bold" pitchFamily="2" charset="-78"/>
              </a:rPr>
              <a:t>1-منابع انسانی</a:t>
            </a:r>
          </a:p>
          <a:p>
            <a:r>
              <a:rPr lang="fa-IR" sz="1100" dirty="0" smtClean="0">
                <a:cs typeface="2  Mitra Bold" pitchFamily="2" charset="-78"/>
              </a:rPr>
              <a:t>2-بازاریابی وفروش</a:t>
            </a:r>
          </a:p>
          <a:p>
            <a:r>
              <a:rPr lang="fa-IR" sz="1100" dirty="0" smtClean="0">
                <a:cs typeface="2  Mitra Bold" pitchFamily="2" charset="-78"/>
              </a:rPr>
              <a:t>3-فن آوری وتحقیق وتوسعه</a:t>
            </a:r>
          </a:p>
          <a:p>
            <a:r>
              <a:rPr lang="fa-IR" sz="1100" dirty="0" smtClean="0">
                <a:cs typeface="2  Mitra Bold" pitchFamily="2" charset="-78"/>
              </a:rPr>
              <a:t>4-منابع مالی</a:t>
            </a:r>
          </a:p>
          <a:p>
            <a:r>
              <a:rPr lang="fa-IR" sz="1100" dirty="0" smtClean="0">
                <a:cs typeface="2  Mitra Bold" pitchFamily="2" charset="-78"/>
              </a:rPr>
              <a:t>5-منابع مدیریتی</a:t>
            </a:r>
          </a:p>
          <a:p>
            <a:r>
              <a:rPr lang="fa-IR" sz="1100" dirty="0" smtClean="0">
                <a:cs typeface="2  Mitra Bold" pitchFamily="2" charset="-78"/>
              </a:rPr>
              <a:t>6-تولید وعملیات</a:t>
            </a:r>
          </a:p>
          <a:p>
            <a:r>
              <a:rPr lang="fa-IR" sz="1100" dirty="0" smtClean="0">
                <a:cs typeface="2  Mitra Bold" pitchFamily="2" charset="-78"/>
              </a:rPr>
              <a:t>7-سیستم ها وفن آوری اطلاعات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028260" y="2143116"/>
            <a:ext cx="1743540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b="1" dirty="0" smtClean="0">
                <a:cs typeface="2  Mitra Bold" pitchFamily="2" charset="-78"/>
              </a:rPr>
              <a:t>اهداف کلان(بلند مدت)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0100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آنالیز ریسک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FMEA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643834" y="2571744"/>
            <a:ext cx="1416510" cy="35004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ounded Rectangle 5"/>
          <p:cNvSpPr/>
          <p:nvPr/>
        </p:nvSpPr>
        <p:spPr>
          <a:xfrm>
            <a:off x="7730918" y="285749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ماموریت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چراهستیم وچه کار باید بکنیم؟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30918" y="392906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چشم انداز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به کجا میخواهیم برسیم 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30918" y="4786322"/>
            <a:ext cx="1285884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ارزشهای سازمانی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ازچه اصولی برای رسیدن به اهداف خود استفاده خواهیم کرد؟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072066" y="2000240"/>
            <a:ext cx="2143140" cy="27860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ounded Rectangle 10"/>
          <p:cNvSpPr/>
          <p:nvPr/>
        </p:nvSpPr>
        <p:spPr>
          <a:xfrm>
            <a:off x="5643570" y="2071678"/>
            <a:ext cx="1214446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شناخت محیط بیرونی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43504" y="2428868"/>
            <a:ext cx="2000264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کلان :</a:t>
            </a:r>
          </a:p>
          <a:p>
            <a:r>
              <a:rPr lang="fa-IR" sz="1100" dirty="0" smtClean="0">
                <a:cs typeface="2  Mitra Bold" pitchFamily="2" charset="-78"/>
              </a:rPr>
              <a:t>1-نیروها وعوامل سیاسی وقانونی</a:t>
            </a:r>
          </a:p>
          <a:p>
            <a:r>
              <a:rPr lang="fa-IR" sz="1100" dirty="0" smtClean="0">
                <a:cs typeface="2  Mitra Bold" pitchFamily="2" charset="-78"/>
              </a:rPr>
              <a:t>2-نیروها وعوامل اقتصادی</a:t>
            </a:r>
          </a:p>
          <a:p>
            <a:r>
              <a:rPr lang="fa-IR" sz="1100" dirty="0" smtClean="0">
                <a:cs typeface="2  Mitra Bold" pitchFamily="2" charset="-78"/>
              </a:rPr>
              <a:t>3-نیروها وعوامل افرهنگی واجتماعی</a:t>
            </a:r>
          </a:p>
          <a:p>
            <a:r>
              <a:rPr lang="fa-IR" sz="1100" dirty="0" smtClean="0">
                <a:cs typeface="2  Mitra Bold" pitchFamily="2" charset="-78"/>
              </a:rPr>
              <a:t>4-نیروها وعوامل فن آوری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14942" y="3500438"/>
            <a:ext cx="1928826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عوامل رقابتی:</a:t>
            </a:r>
          </a:p>
          <a:p>
            <a:r>
              <a:rPr lang="fa-IR" sz="1100" dirty="0" smtClean="0">
                <a:cs typeface="2  Mitra Bold" pitchFamily="2" charset="-78"/>
              </a:rPr>
              <a:t>1-رقابت میان رقبای موجود</a:t>
            </a:r>
          </a:p>
          <a:p>
            <a:r>
              <a:rPr lang="fa-IR" sz="1100" dirty="0" smtClean="0">
                <a:cs typeface="2  Mitra Bold" pitchFamily="2" charset="-78"/>
              </a:rPr>
              <a:t>2-خطرورود تازه واردها به صنعت</a:t>
            </a:r>
          </a:p>
          <a:p>
            <a:r>
              <a:rPr lang="fa-IR" sz="1100" dirty="0" smtClean="0">
                <a:cs typeface="2  Mitra Bold" pitchFamily="2" charset="-78"/>
              </a:rPr>
              <a:t>3-قدرت مشتریان یا خریداران</a:t>
            </a:r>
          </a:p>
          <a:p>
            <a:r>
              <a:rPr lang="fa-IR" sz="1100" dirty="0" smtClean="0">
                <a:cs typeface="2  Mitra Bold" pitchFamily="2" charset="-78"/>
              </a:rPr>
              <a:t>4-قدرت ورود محصولات جایگزین</a:t>
            </a:r>
          </a:p>
          <a:p>
            <a:r>
              <a:rPr lang="fa-IR" sz="1100" dirty="0" smtClean="0">
                <a:cs typeface="2  Mitra Bold" pitchFamily="2" charset="-78"/>
              </a:rPr>
              <a:t>5-قدرت تامین کنندگان</a:t>
            </a:r>
            <a:endParaRPr lang="fa-IR" sz="1100" dirty="0">
              <a:cs typeface="2  Mitra Bold" pitchFamily="2" charset="-78"/>
            </a:endParaRPr>
          </a:p>
        </p:txBody>
      </p:sp>
      <p:cxnSp>
        <p:nvCxnSpPr>
          <p:cNvPr id="48" name="Elbow Connector 47"/>
          <p:cNvCxnSpPr/>
          <p:nvPr/>
        </p:nvCxnSpPr>
        <p:spPr>
          <a:xfrm flipH="1">
            <a:off x="7072330" y="3357562"/>
            <a:ext cx="142876" cy="2250297"/>
          </a:xfrm>
          <a:prstGeom prst="bentConnector3">
            <a:avLst>
              <a:gd name="adj1" fmla="val -1498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5" idx="1"/>
          </p:cNvCxnSpPr>
          <p:nvPr/>
        </p:nvCxnSpPr>
        <p:spPr>
          <a:xfrm rot="10800000" flipV="1">
            <a:off x="7429520" y="4321974"/>
            <a:ext cx="21431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3357554" y="2786058"/>
            <a:ext cx="1571636" cy="39848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ounded Rectangle 20"/>
          <p:cNvSpPr/>
          <p:nvPr/>
        </p:nvSpPr>
        <p:spPr>
          <a:xfrm>
            <a:off x="3498166" y="2857496"/>
            <a:ext cx="1214446" cy="1285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آنالیز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r>
              <a:rPr lang="fa-IR" sz="1100" dirty="0" smtClean="0">
                <a:cs typeface="2  Mitra Bold" pitchFamily="2" charset="-78"/>
              </a:rPr>
              <a:t>جمع بندی عوامل شناخت محیط بیرونی وتدوین ماتریس عوامل بیرونی (</a:t>
            </a:r>
            <a:r>
              <a:rPr lang="en-US" sz="1100" dirty="0" smtClean="0">
                <a:cs typeface="2  Mitra Bold" pitchFamily="2" charset="-78"/>
              </a:rPr>
              <a:t>(</a:t>
            </a:r>
            <a:r>
              <a:rPr lang="fa-IR" sz="1100" dirty="0" smtClean="0">
                <a:cs typeface="2  Mitra Bold" pitchFamily="2" charset="-78"/>
              </a:rPr>
              <a:t>ارزیابی </a:t>
            </a:r>
            <a:r>
              <a:rPr lang="en-US" sz="1100" dirty="0" smtClean="0">
                <a:cs typeface="2  Mitra Bold" pitchFamily="2" charset="-78"/>
              </a:rPr>
              <a:t>EFE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13346" y="5786454"/>
            <a:ext cx="1428760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cs typeface="2  Mitra Bold" pitchFamily="2" charset="-78"/>
              </a:rPr>
              <a:t>جمع بندی عوامل شناخت محیط داخلی وتدوین ماتریس ارزیابی عوامل داخلی (</a:t>
            </a:r>
            <a:r>
              <a:rPr lang="en-US" sz="1100" dirty="0" smtClean="0">
                <a:cs typeface="2  Mitra Bold" pitchFamily="2" charset="-78"/>
              </a:rPr>
              <a:t>(IFE 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13146" y="4357694"/>
            <a:ext cx="1000132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تحلیل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فرصتها وتهدیدهای پیش رو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نقاط قوت وضعف داخلی</a:t>
            </a:r>
          </a:p>
        </p:txBody>
      </p:sp>
      <p:cxnSp>
        <p:nvCxnSpPr>
          <p:cNvPr id="58" name="Straight Arrow Connector 57"/>
          <p:cNvCxnSpPr>
            <a:endCxn id="21" idx="3"/>
          </p:cNvCxnSpPr>
          <p:nvPr/>
        </p:nvCxnSpPr>
        <p:spPr>
          <a:xfrm rot="10800000">
            <a:off x="4712612" y="3500438"/>
            <a:ext cx="3594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4179885" y="2607463"/>
            <a:ext cx="35639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20" idx="0"/>
          </p:cNvCxnSpPr>
          <p:nvPr/>
        </p:nvCxnSpPr>
        <p:spPr>
          <a:xfrm rot="16200000" flipH="1">
            <a:off x="3749897" y="1992983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1" idx="2"/>
            <a:endCxn id="23" idx="0"/>
          </p:cNvCxnSpPr>
          <p:nvPr/>
        </p:nvCxnSpPr>
        <p:spPr>
          <a:xfrm rot="16200000" flipH="1">
            <a:off x="4002143" y="4246625"/>
            <a:ext cx="214314" cy="7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22" idx="0"/>
            <a:endCxn id="23" idx="2"/>
          </p:cNvCxnSpPr>
          <p:nvPr/>
        </p:nvCxnSpPr>
        <p:spPr>
          <a:xfrm rot="16200000" flipV="1">
            <a:off x="3977593" y="5636321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endCxn id="22" idx="3"/>
          </p:cNvCxnSpPr>
          <p:nvPr/>
        </p:nvCxnSpPr>
        <p:spPr>
          <a:xfrm rot="10800000">
            <a:off x="4842106" y="6215082"/>
            <a:ext cx="3013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endCxn id="20" idx="3"/>
          </p:cNvCxnSpPr>
          <p:nvPr/>
        </p:nvCxnSpPr>
        <p:spPr>
          <a:xfrm rot="10800000">
            <a:off x="4771800" y="2285992"/>
            <a:ext cx="3002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/>
          <p:cNvSpPr/>
          <p:nvPr/>
        </p:nvSpPr>
        <p:spPr>
          <a:xfrm>
            <a:off x="29028" y="4286256"/>
            <a:ext cx="3143240" cy="25136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5" name="Rounded Rectangle 94"/>
          <p:cNvSpPr/>
          <p:nvPr/>
        </p:nvSpPr>
        <p:spPr>
          <a:xfrm>
            <a:off x="1727862" y="4484924"/>
            <a:ext cx="1357322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اهداف استراتژیک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ماموریت وچشم انداز ،به چه اهدافی باید دست یابیم؟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127198" y="4500570"/>
            <a:ext cx="142876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انتخاب استراتژیها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چشم انداز واهداف استراتژیک ،چه اقداماتی را باید انجام دهیم؟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98170" y="5715016"/>
            <a:ext cx="2973632" cy="857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عوامل کلیدی موفقیت(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CSF </a:t>
            </a:r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)</a:t>
            </a:r>
          </a:p>
          <a:p>
            <a:pPr algn="justLow"/>
            <a:r>
              <a:rPr lang="fa-IR" sz="1100" dirty="0" smtClean="0">
                <a:solidFill>
                  <a:schemeClr val="tx1"/>
                </a:solidFill>
                <a:cs typeface="2  Mitra Bold" pitchFamily="2" charset="-78"/>
              </a:rPr>
              <a:t>برای تحقق اهداف استراتژیک ،به چه چیزهایی باید دست یابیم ؟</a:t>
            </a:r>
          </a:p>
        </p:txBody>
      </p:sp>
      <p:cxnSp>
        <p:nvCxnSpPr>
          <p:cNvPr id="99" name="Elbow Connector 98"/>
          <p:cNvCxnSpPr>
            <a:stCxn id="23" idx="1"/>
            <a:endCxn id="13" idx="3"/>
          </p:cNvCxnSpPr>
          <p:nvPr/>
        </p:nvCxnSpPr>
        <p:spPr>
          <a:xfrm rot="10800000">
            <a:off x="2571736" y="2928934"/>
            <a:ext cx="1041410" cy="2000264"/>
          </a:xfrm>
          <a:prstGeom prst="bentConnector3">
            <a:avLst>
              <a:gd name="adj1" fmla="val 3745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3" idx="1"/>
            <a:endCxn id="24" idx="3"/>
          </p:cNvCxnSpPr>
          <p:nvPr/>
        </p:nvCxnSpPr>
        <p:spPr>
          <a:xfrm rot="10800000">
            <a:off x="1571604" y="292893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hape 105"/>
          <p:cNvCxnSpPr>
            <a:stCxn id="24" idx="1"/>
          </p:cNvCxnSpPr>
          <p:nvPr/>
        </p:nvCxnSpPr>
        <p:spPr>
          <a:xfrm rot="10800000" flipV="1">
            <a:off x="857224" y="2928934"/>
            <a:ext cx="142876" cy="135732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>
            <a:off x="2296021" y="5546458"/>
            <a:ext cx="301398" cy="35719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96" idx="2"/>
          </p:cNvCxnSpPr>
          <p:nvPr/>
        </p:nvCxnSpPr>
        <p:spPr>
          <a:xfrm rot="5400000">
            <a:off x="635087" y="5508525"/>
            <a:ext cx="357190" cy="5579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hape 113"/>
          <p:cNvCxnSpPr>
            <a:stCxn id="10" idx="1"/>
          </p:cNvCxnSpPr>
          <p:nvPr/>
        </p:nvCxnSpPr>
        <p:spPr>
          <a:xfrm rot="10800000" flipV="1">
            <a:off x="428596" y="1678768"/>
            <a:ext cx="2428892" cy="2607487"/>
          </a:xfrm>
          <a:prstGeom prst="bentConnector2">
            <a:avLst/>
          </a:prstGeom>
          <a:ln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" idx="3"/>
            <a:endCxn id="45" idx="0"/>
          </p:cNvCxnSpPr>
          <p:nvPr/>
        </p:nvCxnSpPr>
        <p:spPr>
          <a:xfrm>
            <a:off x="6357950" y="1678769"/>
            <a:ext cx="1994139" cy="892975"/>
          </a:xfrm>
          <a:prstGeom prst="bentConnector2">
            <a:avLst/>
          </a:prstGeom>
          <a:ln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solidFill>
                  <a:srgbClr val="C00000"/>
                </a:solidFill>
              </a:rPr>
              <a:t>رسالت  (</a:t>
            </a:r>
            <a:r>
              <a:rPr lang="en-US" dirty="0">
                <a:solidFill>
                  <a:srgbClr val="C00000"/>
                </a:solidFill>
              </a:rPr>
              <a:t>Mission</a:t>
            </a:r>
            <a:r>
              <a:rPr lang="ar-SA" dirty="0">
                <a:solidFill>
                  <a:srgbClr val="C00000"/>
                </a:solidFill>
              </a:rPr>
              <a:t> ) چيست ؟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4000" dirty="0" smtClean="0">
                <a:cs typeface="Titr" pitchFamily="2" charset="-78"/>
              </a:rPr>
              <a:t>   </a:t>
            </a:r>
            <a:r>
              <a:rPr lang="ar-SA" sz="4000" dirty="0" smtClean="0">
                <a:cs typeface="Titr" pitchFamily="2" charset="-78"/>
              </a:rPr>
              <a:t>فلسفه </a:t>
            </a:r>
            <a:r>
              <a:rPr lang="ar-SA" sz="4000" dirty="0">
                <a:cs typeface="Titr" pitchFamily="2" charset="-78"/>
              </a:rPr>
              <a:t>وجودي سازمان </a:t>
            </a:r>
            <a:r>
              <a:rPr lang="ar-SA" sz="4000" dirty="0">
                <a:solidFill>
                  <a:srgbClr val="FF0000"/>
                </a:solidFill>
                <a:cs typeface="Titr" pitchFamily="2" charset="-78"/>
              </a:rPr>
              <a:t>( چرائي )</a:t>
            </a:r>
            <a:r>
              <a:rPr lang="ar-SA" sz="4000" dirty="0">
                <a:cs typeface="Titr" pitchFamily="2" charset="-78"/>
              </a:rPr>
              <a:t>  را رسالت سازمان مي نامند هر سازمان در پاسخ به يك سري </a:t>
            </a:r>
            <a:r>
              <a:rPr lang="ar-SA" sz="4000" dirty="0">
                <a:solidFill>
                  <a:srgbClr val="FF0000"/>
                </a:solidFill>
                <a:cs typeface="Titr" pitchFamily="2" charset="-78"/>
              </a:rPr>
              <a:t>نياز</a:t>
            </a:r>
            <a:r>
              <a:rPr lang="ar-SA" sz="4000" dirty="0">
                <a:cs typeface="Titr" pitchFamily="2" charset="-78"/>
              </a:rPr>
              <a:t> ايجاد ميشود و هدف آن رفع آن نياز مي باشد بنابراين قبل از هر اقدام بايد مشخص شود كه چه نيازهائي منجر به تشكيل سازمان گرديده است </a:t>
            </a:r>
            <a:r>
              <a:rPr lang="ar-SA" sz="4000" dirty="0" smtClean="0">
                <a:cs typeface="Titr" pitchFamily="2" charset="-78"/>
              </a:rPr>
              <a:t>؟</a:t>
            </a:r>
            <a:endParaRPr lang="en-US" sz="4000" dirty="0">
              <a:cs typeface="Titr" pitchFamily="2" charset="-78"/>
            </a:endParaRPr>
          </a:p>
        </p:txBody>
      </p:sp>
      <p:pic>
        <p:nvPicPr>
          <p:cNvPr id="106500" name="Picture 4" descr="C:\Program Files\Common Files\Microsoft Shared\Clipart\cagcat50\pe07677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43038" cy="14478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Low"/>
            <a:r>
              <a:rPr lang="fa-IR" sz="5400" b="1" dirty="0" smtClean="0">
                <a:solidFill>
                  <a:srgbClr val="00B050"/>
                </a:solidFill>
                <a:cs typeface="B Nazanin" pitchFamily="2" charset="-78"/>
              </a:rPr>
              <a:t>تولید وعرضه انواع خودروهای تجاری ومسافربری به منظور کمک به بازسازی ونوسازی ناوگان حمل ونقل درون شهری وبرون شهری در داخل کشور.</a:t>
            </a:r>
            <a:endParaRPr lang="fa-IR" sz="5400" b="1" dirty="0">
              <a:solidFill>
                <a:srgbClr val="00B050"/>
              </a:solidFill>
              <a:cs typeface="B Nazanin" pitchFamily="2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dirty="0" smtClean="0"/>
              <a:t>رسالت (ماموریت) </a:t>
            </a:r>
            <a:r>
              <a:rPr lang="en-US" dirty="0" smtClean="0"/>
              <a:t>Mission</a:t>
            </a:r>
            <a:r>
              <a:rPr lang="fa-IR" dirty="0" smtClean="0"/>
              <a:t>شرکت بهمن دیزل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/>
              <a:t>چشم انداز چيست ؟</a:t>
            </a:r>
            <a:endParaRPr lang="en-US" dirty="0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چشم انداز روياي تشكيل و ايجاد سازمان مي باشد</a:t>
            </a:r>
          </a:p>
          <a:p>
            <a:pPr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به ترسيم كشيدن تحقق </a:t>
            </a:r>
            <a:r>
              <a:rPr lang="ar-SA" dirty="0">
                <a:solidFill>
                  <a:srgbClr val="C00000"/>
                </a:solidFill>
              </a:rPr>
              <a:t>آرمان</a:t>
            </a:r>
            <a:r>
              <a:rPr lang="ar-SA" dirty="0">
                <a:solidFill>
                  <a:srgbClr val="00B050"/>
                </a:solidFill>
              </a:rPr>
              <a:t> ، </a:t>
            </a:r>
            <a:r>
              <a:rPr lang="ar-SA" dirty="0">
                <a:solidFill>
                  <a:srgbClr val="C00000"/>
                </a:solidFill>
              </a:rPr>
              <a:t>روياها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fa-IR" dirty="0" smtClean="0">
                <a:solidFill>
                  <a:srgbClr val="00B050"/>
                </a:solidFill>
              </a:rPr>
              <a:t>،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>
                <a:solidFill>
                  <a:srgbClr val="C00000"/>
                </a:solidFill>
              </a:rPr>
              <a:t>اهداف</a:t>
            </a:r>
            <a:r>
              <a:rPr lang="ar-SA" dirty="0">
                <a:solidFill>
                  <a:srgbClr val="00B050"/>
                </a:solidFill>
              </a:rPr>
              <a:t> و </a:t>
            </a:r>
            <a:r>
              <a:rPr lang="ar-SA" dirty="0">
                <a:solidFill>
                  <a:srgbClr val="C00000"/>
                </a:solidFill>
              </a:rPr>
              <a:t>ماموريت سازمان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چشم </a:t>
            </a:r>
            <a:r>
              <a:rPr lang="ar-SA" dirty="0">
                <a:solidFill>
                  <a:srgbClr val="00B050"/>
                </a:solidFill>
              </a:rPr>
              <a:t>انداز سازمان مي باشد  </a:t>
            </a:r>
          </a:p>
          <a:p>
            <a:pPr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چشم انداز در كلان سازمان زمان بردار نيست </a:t>
            </a:r>
          </a:p>
          <a:p>
            <a:pPr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چشم انداز در زمان كوتاه نيز قابليت تدوين دارد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Low"/>
            <a:r>
              <a:rPr lang="fa-IR" sz="4000" b="1" dirty="0" smtClean="0">
                <a:solidFill>
                  <a:srgbClr val="00B050"/>
                </a:solidFill>
                <a:cs typeface="B Nazanin" pitchFamily="2" charset="-78"/>
              </a:rPr>
              <a:t>ماقصد داریم درتولیدمحصولات وخدمات صنعت حمل ونقل جاده ای (تجاری ومسافری)همواره پیشتاز باشیم.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چشم انداز</a:t>
            </a:r>
            <a:r>
              <a:rPr lang="en-US" dirty="0" smtClean="0"/>
              <a:t>Vision</a:t>
            </a:r>
            <a:r>
              <a:rPr lang="fa-IR" dirty="0" smtClean="0"/>
              <a:t>شرکت بهمن دیزل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تعيين </a:t>
            </a:r>
            <a:r>
              <a:rPr lang="ar-SA" dirty="0"/>
              <a:t>ارزشها و باورهاي سازمان  </a:t>
            </a: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سازمان براي انجام ماموريتها و تحقق اهداف خود چه ارزشها و باورهائي را رعايت خواهد كرد؟</a:t>
            </a:r>
          </a:p>
          <a:p>
            <a:pPr algn="just"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ارزشها قابليت تخطي ندارند و در تحت هيچ شرايطي نبايد از آنها تخطي كرد </a:t>
            </a:r>
          </a:p>
          <a:p>
            <a:pPr algn="just"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ارزشها مثل يك روح بايد در تمام برنامه ها و فعاليتهاي سازمان دميده ميشود </a:t>
            </a:r>
          </a:p>
          <a:p>
            <a:pPr algn="just">
              <a:lnSpc>
                <a:spcPct val="150000"/>
              </a:lnSpc>
            </a:pPr>
            <a:r>
              <a:rPr lang="ar-SA" dirty="0">
                <a:solidFill>
                  <a:srgbClr val="00B050"/>
                </a:solidFill>
              </a:rPr>
              <a:t>ارزشها بيانگر ارزش اجتماعي سازمان بوده و درجه تعهد و مسئوليت پذيري و پاسخگوئي آن را مشخص ميسازد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Low">
              <a:buNone/>
            </a:pPr>
            <a:r>
              <a:rPr lang="fa-IR" sz="2800" b="1" dirty="0" smtClean="0">
                <a:solidFill>
                  <a:srgbClr val="C00000"/>
                </a:solidFill>
                <a:cs typeface="B Nazanin" pitchFamily="2" charset="-78"/>
              </a:rPr>
              <a:t>1- ارزشهای اخلاقی: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C00000"/>
                </a:solidFill>
                <a:cs typeface="B Nazanin" pitchFamily="2" charset="-78"/>
              </a:rPr>
              <a:t>   </a:t>
            </a: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-مشارکت کارکنان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   -کرامت انسانی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   -مسئولیت پذیری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   -حفظ وتوسعه منابع انسانی کارآمد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C00000"/>
                </a:solidFill>
                <a:cs typeface="B Nazanin" pitchFamily="2" charset="-78"/>
              </a:rPr>
              <a:t>2-ارزشهای کسب وکار: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   -مشتری مداری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   -رضایت ذینفعان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   -حفظ محیط زیست وایمنی</a:t>
            </a:r>
          </a:p>
          <a:p>
            <a:pPr algn="justLow">
              <a:buNone/>
            </a:pPr>
            <a:r>
              <a:rPr lang="fa-IR" sz="2800" b="1" dirty="0" smtClean="0">
                <a:solidFill>
                  <a:srgbClr val="00B050"/>
                </a:solidFill>
                <a:cs typeface="B Nazanin" pitchFamily="2" charset="-78"/>
              </a:rPr>
              <a:t>   -ایجاد رابطه برد-برد با تامین کنندگان</a:t>
            </a:r>
          </a:p>
          <a:p>
            <a:pPr algn="justLow">
              <a:buNone/>
            </a:pPr>
            <a:endParaRPr lang="fa-IR" sz="2800" b="1" dirty="0" smtClean="0">
              <a:solidFill>
                <a:srgbClr val="C00000"/>
              </a:solidFill>
              <a:cs typeface="B Nazanin" pitchFamily="2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dirty="0" smtClean="0"/>
              <a:t>ارزشهای سازمانی </a:t>
            </a:r>
            <a:r>
              <a:rPr lang="en-US" dirty="0" smtClean="0"/>
              <a:t>Values</a:t>
            </a:r>
            <a:r>
              <a:rPr lang="fa-IR" dirty="0" smtClean="0"/>
              <a:t>شرکت بهمن دیزل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نكته در نوشتن اهداف</a:t>
            </a:r>
            <a:r>
              <a:rPr lang="en-US" b="1" dirty="0"/>
              <a:t> 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fa-IR" sz="5400" dirty="0" smtClean="0">
                <a:cs typeface="2  Mitra Bold" pitchFamily="2" charset="-78"/>
              </a:rPr>
              <a:t>  </a:t>
            </a:r>
            <a:r>
              <a:rPr lang="ar-SA" sz="5400" dirty="0" smtClean="0">
                <a:cs typeface="2  Mitra Bold" pitchFamily="2" charset="-78"/>
              </a:rPr>
              <a:t>درنوشتن </a:t>
            </a:r>
            <a:r>
              <a:rPr lang="ar-SA" sz="5400" dirty="0">
                <a:cs typeface="2  Mitra Bold" pitchFamily="2" charset="-78"/>
              </a:rPr>
              <a:t>اهداف بيشتر به </a:t>
            </a:r>
            <a:r>
              <a:rPr lang="ar-SA" sz="5400" dirty="0">
                <a:solidFill>
                  <a:srgbClr val="C00000"/>
                </a:solidFill>
                <a:cs typeface="2  Mitra Bold" pitchFamily="2" charset="-78"/>
              </a:rPr>
              <a:t>مشتري</a:t>
            </a:r>
            <a:r>
              <a:rPr lang="ar-SA" sz="5400" dirty="0">
                <a:cs typeface="2  Mitra Bold" pitchFamily="2" charset="-78"/>
              </a:rPr>
              <a:t> </a:t>
            </a:r>
            <a:r>
              <a:rPr lang="fa-IR" sz="5400" dirty="0" smtClean="0">
                <a:cs typeface="2  Mitra Bold" pitchFamily="2" charset="-78"/>
              </a:rPr>
              <a:t>،</a:t>
            </a:r>
            <a:r>
              <a:rPr lang="ar-SA" sz="5400" dirty="0" smtClean="0">
                <a:cs typeface="2  Mitra Bold" pitchFamily="2" charset="-78"/>
              </a:rPr>
              <a:t> </a:t>
            </a:r>
            <a:r>
              <a:rPr lang="ar-SA" sz="5400" dirty="0">
                <a:solidFill>
                  <a:srgbClr val="C00000"/>
                </a:solidFill>
                <a:cs typeface="2  Mitra Bold" pitchFamily="2" charset="-78"/>
              </a:rPr>
              <a:t>مصرف كننده </a:t>
            </a:r>
            <a:r>
              <a:rPr lang="fa-IR" sz="5400" dirty="0" smtClean="0">
                <a:cs typeface="2  Mitra Bold" pitchFamily="2" charset="-78"/>
              </a:rPr>
              <a:t>،</a:t>
            </a:r>
            <a:r>
              <a:rPr lang="ar-SA" sz="5400" dirty="0" smtClean="0">
                <a:cs typeface="2  Mitra Bold" pitchFamily="2" charset="-78"/>
              </a:rPr>
              <a:t> </a:t>
            </a:r>
            <a:r>
              <a:rPr lang="ar-SA" sz="5400" dirty="0" smtClean="0">
                <a:solidFill>
                  <a:srgbClr val="C00000"/>
                </a:solidFill>
                <a:cs typeface="2  Mitra Bold" pitchFamily="2" charset="-78"/>
              </a:rPr>
              <a:t>نتيجه</a:t>
            </a:r>
            <a:r>
              <a:rPr lang="fa-IR" sz="5400" dirty="0" smtClean="0">
                <a:solidFill>
                  <a:srgbClr val="C00000"/>
                </a:solidFill>
                <a:cs typeface="2  Mitra Bold" pitchFamily="2" charset="-78"/>
              </a:rPr>
              <a:t> </a:t>
            </a:r>
            <a:r>
              <a:rPr lang="fa-IR" sz="5400" dirty="0" smtClean="0">
                <a:solidFill>
                  <a:schemeClr val="tx1"/>
                </a:solidFill>
                <a:cs typeface="2  Mitra Bold" pitchFamily="2" charset="-78"/>
              </a:rPr>
              <a:t>و</a:t>
            </a:r>
            <a:r>
              <a:rPr lang="fa-IR" sz="5400" dirty="0" smtClean="0">
                <a:solidFill>
                  <a:srgbClr val="C00000"/>
                </a:solidFill>
                <a:cs typeface="2  Mitra Bold" pitchFamily="2" charset="-78"/>
              </a:rPr>
              <a:t> انتظارات ذینفعان</a:t>
            </a:r>
            <a:r>
              <a:rPr lang="ar-SA" sz="5400" dirty="0" smtClean="0">
                <a:cs typeface="2  Mitra Bold" pitchFamily="2" charset="-78"/>
              </a:rPr>
              <a:t> </a:t>
            </a:r>
            <a:r>
              <a:rPr lang="ar-SA" sz="5400" dirty="0">
                <a:cs typeface="2  Mitra Bold" pitchFamily="2" charset="-78"/>
              </a:rPr>
              <a:t>توجه شود تا روش كار</a:t>
            </a:r>
            <a:r>
              <a:rPr lang="en-US" dirty="0">
                <a:cs typeface="2  Mitra Bold" pitchFamily="2" charset="-78"/>
              </a:rPr>
              <a:t>      </a:t>
            </a:r>
            <a:r>
              <a:rPr lang="en-US" dirty="0" smtClean="0">
                <a:cs typeface="2  Mitra Bold" pitchFamily="2" charset="-78"/>
              </a:rPr>
              <a:t>.                                   </a:t>
            </a:r>
            <a:endParaRPr lang="en-US" dirty="0">
              <a:cs typeface="2  Mitra Bold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>
                <a:cs typeface="2  Mitra Bold" pitchFamily="2" charset="-78"/>
              </a:rPr>
              <a:t>اجزاء اصلي هدف</a:t>
            </a:r>
            <a:r>
              <a:rPr lang="en-US" b="1" dirty="0">
                <a:cs typeface="2  Mitra Bold" pitchFamily="2" charset="-78"/>
              </a:rPr>
              <a:t> 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marL="609600" indent="-609600">
              <a:lnSpc>
                <a:spcPct val="200000"/>
              </a:lnSpc>
              <a:buFont typeface="Wingdings" pitchFamily="2" charset="2"/>
              <a:buAutoNum type="arabicPeriod"/>
            </a:pPr>
            <a:r>
              <a:rPr lang="ar-SA" sz="4000" dirty="0">
                <a:cs typeface="Titr" pitchFamily="2" charset="-78"/>
              </a:rPr>
              <a:t>از فعل تغيير استفاده ميكند مثل </a:t>
            </a:r>
            <a:r>
              <a:rPr lang="ar-SA" sz="4000" dirty="0">
                <a:solidFill>
                  <a:srgbClr val="C00000"/>
                </a:solidFill>
                <a:cs typeface="Titr" pitchFamily="2" charset="-78"/>
              </a:rPr>
              <a:t>افزايش</a:t>
            </a:r>
            <a:r>
              <a:rPr lang="ar-SA" sz="4000" dirty="0">
                <a:cs typeface="Titr" pitchFamily="2" charset="-78"/>
              </a:rPr>
              <a:t> ، </a:t>
            </a:r>
            <a:r>
              <a:rPr lang="ar-SA" sz="4000" dirty="0">
                <a:solidFill>
                  <a:srgbClr val="C00000"/>
                </a:solidFill>
                <a:cs typeface="Titr" pitchFamily="2" charset="-78"/>
              </a:rPr>
              <a:t>كاهش</a:t>
            </a:r>
            <a:r>
              <a:rPr lang="ar-SA" sz="4000" dirty="0">
                <a:cs typeface="Titr" pitchFamily="2" charset="-78"/>
              </a:rPr>
              <a:t> ، </a:t>
            </a:r>
            <a:r>
              <a:rPr lang="ar-SA" sz="4000" dirty="0">
                <a:solidFill>
                  <a:srgbClr val="C00000"/>
                </a:solidFill>
                <a:cs typeface="Titr" pitchFamily="2" charset="-78"/>
              </a:rPr>
              <a:t>بهبود</a:t>
            </a:r>
            <a:r>
              <a:rPr lang="ar-SA" sz="4000" dirty="0">
                <a:cs typeface="Titr" pitchFamily="2" charset="-78"/>
              </a:rPr>
              <a:t> ، </a:t>
            </a:r>
            <a:r>
              <a:rPr lang="ar-SA" sz="4000" dirty="0">
                <a:solidFill>
                  <a:srgbClr val="C00000"/>
                </a:solidFill>
                <a:cs typeface="Titr" pitchFamily="2" charset="-78"/>
              </a:rPr>
              <a:t>حذف</a:t>
            </a:r>
            <a:r>
              <a:rPr lang="ar-SA" sz="4000" dirty="0">
                <a:cs typeface="Titr" pitchFamily="2" charset="-78"/>
              </a:rPr>
              <a:t> و موارد </a:t>
            </a:r>
            <a:r>
              <a:rPr lang="ar-SA" sz="4000" dirty="0" smtClean="0">
                <a:cs typeface="Titr" pitchFamily="2" charset="-78"/>
              </a:rPr>
              <a:t>مشابه</a:t>
            </a:r>
            <a:endParaRPr lang="en-US" sz="4000" dirty="0">
              <a:cs typeface="Titr" pitchFamily="2" charset="-78"/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ar-SA" sz="4000" dirty="0">
                <a:cs typeface="Titr" pitchFamily="2" charset="-78"/>
              </a:rPr>
              <a:t>مشخص كردن مشكلي كه بايد تغيير كند</a:t>
            </a:r>
            <a:r>
              <a:rPr lang="en-US" sz="4000" dirty="0">
                <a:cs typeface="Titr" pitchFamily="2" charset="-78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اهداف کلان شرکت بهمن دیزل</a:t>
            </a:r>
            <a:endParaRPr lang="fa-IR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0034" y="3525985"/>
            <a:ext cx="3857652" cy="32146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>
            <a:noAutofit/>
          </a:bodyPr>
          <a:lstStyle/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3- رشد ویادگیری</a:t>
            </a:r>
            <a:r>
              <a:rPr kumimoji="0" lang="fa-IR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 سازمان:</a:t>
            </a: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توسعه فردی کارکنان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تامین سلامت کارکنان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سیستم تشویق وانگیزش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افزایش سیستمهای اطلاعاتی یکپارچه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نظام پیشنهادات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پروژه های بهبود مستمر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کانالهای ارتباطی با مشتریان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بهبود فرآیندهای داخلی سازمان</a:t>
            </a: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929190" y="3143248"/>
            <a:ext cx="3971924" cy="35004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>
            <a:noAutofit/>
          </a:bodyPr>
          <a:lstStyle/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2-حفظ وافزایش سهم بازار: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کیفیت محصولات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قیمت محصولات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خدمات پس از فروش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روابط با مشتریان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کاهش شکایات مشتریان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افزایش تیراژ فروش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تولید محصولات متنوع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تحویل به موقع محصولات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00034" y="1214422"/>
            <a:ext cx="3873670" cy="22145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>
            <a:noAutofit/>
          </a:bodyPr>
          <a:lstStyle/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1- حفظ سودآوری پایدار: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حاشیه سود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کاهش هزینه ها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سرمایه در گردش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قیمت تمام شده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حفظ وبهبود ارزش سهام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sz="1400" b="1" dirty="0" smtClean="0">
                <a:solidFill>
                  <a:srgbClr val="00B050"/>
                </a:solidFill>
                <a:cs typeface="B Nazanin" pitchFamily="2" charset="-78"/>
              </a:rPr>
              <a:t>کاهش توقفات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sz="1400" b="1" dirty="0" smtClean="0">
                <a:solidFill>
                  <a:srgbClr val="00B050"/>
                </a:solidFill>
                <a:cs typeface="B Nazanin" pitchFamily="2" charset="-78"/>
              </a:rPr>
              <a:t>افزایش بهره وری</a:t>
            </a:r>
            <a:endParaRPr kumimoji="0" lang="fa-IR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1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929190" y="1285860"/>
            <a:ext cx="3757610" cy="1714513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fa-IR" dirty="0" smtClean="0"/>
              <a:t>حفظ سودآوری پایدار</a:t>
            </a:r>
          </a:p>
          <a:p>
            <a:r>
              <a:rPr lang="fa-IR" dirty="0" smtClean="0"/>
              <a:t>حفظ وافزایش سهم بازار</a:t>
            </a:r>
          </a:p>
          <a:p>
            <a:r>
              <a:rPr lang="fa-IR" dirty="0" smtClean="0"/>
              <a:t>رشد ویادگیری سازمان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542926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Low">
              <a:buNone/>
            </a:pPr>
            <a:r>
              <a:rPr lang="fa-IR" sz="2800" b="1" dirty="0" smtClean="0">
                <a:solidFill>
                  <a:srgbClr val="C00000"/>
                </a:solidFill>
                <a:cs typeface="B Nazanin" pitchFamily="2" charset="-78"/>
              </a:rPr>
              <a:t>بررسی محیطی: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بررسی وتحلیل محیطی</a:t>
            </a:r>
            <a:endParaRPr lang="fa-IR" dirty="0"/>
          </a:p>
        </p:txBody>
      </p:sp>
      <p:sp>
        <p:nvSpPr>
          <p:cNvPr id="6" name="Oval 5"/>
          <p:cNvSpPr/>
          <p:nvPr/>
        </p:nvSpPr>
        <p:spPr>
          <a:xfrm>
            <a:off x="928662" y="1500174"/>
            <a:ext cx="7429552" cy="535782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Oval 6"/>
          <p:cNvSpPr/>
          <p:nvPr/>
        </p:nvSpPr>
        <p:spPr>
          <a:xfrm>
            <a:off x="2357422" y="2285992"/>
            <a:ext cx="4857784" cy="392906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Oval 4"/>
          <p:cNvSpPr/>
          <p:nvPr/>
        </p:nvSpPr>
        <p:spPr>
          <a:xfrm>
            <a:off x="3571868" y="3214686"/>
            <a:ext cx="2286016" cy="214314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800" dirty="0" smtClean="0">
                <a:solidFill>
                  <a:srgbClr val="C00000"/>
                </a:solidFill>
              </a:rPr>
              <a:t>محیط داخلی</a:t>
            </a:r>
          </a:p>
          <a:p>
            <a:pPr algn="ctr"/>
            <a:r>
              <a:rPr lang="fa-IR" sz="2400" dirty="0" smtClean="0">
                <a:solidFill>
                  <a:srgbClr val="0070C0"/>
                </a:solidFill>
              </a:rPr>
              <a:t>ساختار</a:t>
            </a:r>
          </a:p>
          <a:p>
            <a:pPr algn="ctr"/>
            <a:r>
              <a:rPr lang="fa-IR" sz="2400" dirty="0" smtClean="0">
                <a:solidFill>
                  <a:srgbClr val="0070C0"/>
                </a:solidFill>
              </a:rPr>
              <a:t>فرهنگ</a:t>
            </a:r>
          </a:p>
          <a:p>
            <a:pPr algn="ctr"/>
            <a:r>
              <a:rPr lang="fa-IR" sz="2400" dirty="0" smtClean="0">
                <a:solidFill>
                  <a:srgbClr val="0070C0"/>
                </a:solidFill>
              </a:rPr>
              <a:t>منابع</a:t>
            </a:r>
            <a:endParaRPr lang="fa-IR" sz="24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3306" y="1571612"/>
            <a:ext cx="19288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800" dirty="0" smtClean="0">
                <a:solidFill>
                  <a:srgbClr val="C00000"/>
                </a:solidFill>
              </a:rPr>
              <a:t>محیط اجتماعی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868" y="2357430"/>
            <a:ext cx="19288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800" dirty="0" smtClean="0">
                <a:solidFill>
                  <a:srgbClr val="C00000"/>
                </a:solidFill>
              </a:rPr>
              <a:t>محیط صنعتی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29190" y="2857496"/>
            <a:ext cx="135732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تامین کنندگان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3500438"/>
            <a:ext cx="10001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کارکنان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29322" y="4357694"/>
            <a:ext cx="78581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رقبا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0496" y="5500702"/>
            <a:ext cx="192882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اتحادیه های تجاری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72132" y="5000636"/>
            <a:ext cx="10001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انجمن ها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1802" y="5286388"/>
            <a:ext cx="10715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بستانکاران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3174" y="4643446"/>
            <a:ext cx="92869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مشتریان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43174" y="3786190"/>
            <a:ext cx="8572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ذینفعان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1802" y="3000372"/>
            <a:ext cx="7143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7030A0"/>
                </a:solidFill>
              </a:rPr>
              <a:t>دولت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9388" y="2571744"/>
            <a:ext cx="135732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0070C0"/>
                </a:solidFill>
              </a:rPr>
              <a:t>نیروهای اقتصادی</a:t>
            </a:r>
            <a:endParaRPr lang="fa-IR" sz="2000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85852" y="2428868"/>
            <a:ext cx="171451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0070C0"/>
                </a:solidFill>
              </a:rPr>
              <a:t>نیروهای اجتماعی-فرهنگی</a:t>
            </a:r>
            <a:endParaRPr lang="fa-IR" sz="2000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662" y="4857760"/>
            <a:ext cx="171451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0070C0"/>
                </a:solidFill>
              </a:rPr>
              <a:t>نیروهای سیاسی وقانونی</a:t>
            </a:r>
            <a:endParaRPr lang="fa-IR" sz="2000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29454" y="4572008"/>
            <a:ext cx="1071570" cy="7143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 smtClean="0">
                <a:solidFill>
                  <a:srgbClr val="0070C0"/>
                </a:solidFill>
              </a:rPr>
              <a:t>نیروهای فن آوری</a:t>
            </a:r>
            <a:endParaRPr lang="fa-IR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54292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Low">
              <a:buNone/>
            </a:pPr>
            <a:r>
              <a:rPr lang="fa-IR" sz="2800" b="1" dirty="0" smtClean="0">
                <a:solidFill>
                  <a:srgbClr val="C00000"/>
                </a:solidFill>
                <a:cs typeface="B Nazanin" pitchFamily="2" charset="-78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محیط بیرونی </a:t>
            </a:r>
            <a:r>
              <a:rPr lang="en-US" dirty="0" smtClean="0"/>
              <a:t>External environment</a:t>
            </a:r>
            <a:endParaRPr lang="fa-IR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1571612"/>
            <a:ext cx="7786742" cy="954107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800" dirty="0" smtClean="0">
                <a:solidFill>
                  <a:srgbClr val="C00000"/>
                </a:solidFill>
              </a:rPr>
              <a:t>تحلیل محیط اجتماعی</a:t>
            </a:r>
          </a:p>
          <a:p>
            <a:pPr algn="ctr"/>
            <a:r>
              <a:rPr lang="fa-IR" sz="2800" dirty="0" smtClean="0">
                <a:solidFill>
                  <a:srgbClr val="C00000"/>
                </a:solidFill>
              </a:rPr>
              <a:t>عوامل اقتصادی ،اجتماعی فرهنگی،فناوری،سیاسی وقانونی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9322" y="4357694"/>
            <a:ext cx="1857388" cy="71438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000" dirty="0" smtClean="0">
                <a:solidFill>
                  <a:srgbClr val="7030A0"/>
                </a:solidFill>
              </a:rPr>
              <a:t>تحلیل تامین کنندگان وشرکای تجاری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2132" y="3714752"/>
            <a:ext cx="1143008" cy="40011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000" dirty="0" smtClean="0">
                <a:solidFill>
                  <a:srgbClr val="7030A0"/>
                </a:solidFill>
              </a:rPr>
              <a:t>تحلیل رقبا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57290" y="4214818"/>
            <a:ext cx="1357322" cy="707886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000" dirty="0" smtClean="0">
                <a:solidFill>
                  <a:srgbClr val="7030A0"/>
                </a:solidFill>
              </a:rPr>
              <a:t>تحلیل اتحادیه های تجاری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7422" y="3429000"/>
            <a:ext cx="1428760" cy="71438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000" dirty="0" smtClean="0">
                <a:solidFill>
                  <a:srgbClr val="7030A0"/>
                </a:solidFill>
              </a:rPr>
              <a:t>تحلیل انجمن هاوگروه ها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0430" y="2928934"/>
            <a:ext cx="2357454" cy="40011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000" dirty="0" smtClean="0">
                <a:solidFill>
                  <a:srgbClr val="7030A0"/>
                </a:solidFill>
              </a:rPr>
              <a:t>تحلیل بازار ومشتریان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5429264"/>
            <a:ext cx="1643074" cy="40011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000" dirty="0" smtClean="0">
                <a:solidFill>
                  <a:srgbClr val="7030A0"/>
                </a:solidFill>
              </a:rPr>
              <a:t>تحلیل ذینفعان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0958" y="5429264"/>
            <a:ext cx="1143008" cy="40011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/>
            <a:r>
              <a:rPr lang="fa-IR" sz="2000" dirty="0" smtClean="0">
                <a:solidFill>
                  <a:srgbClr val="7030A0"/>
                </a:solidFill>
              </a:rPr>
              <a:t>تحلیل دولت</a:t>
            </a:r>
            <a:endParaRPr lang="fa-IR" sz="2000" dirty="0">
              <a:solidFill>
                <a:srgbClr val="7030A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3143240" y="5000636"/>
            <a:ext cx="3000396" cy="174975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800" dirty="0" smtClean="0">
                <a:solidFill>
                  <a:srgbClr val="C00000"/>
                </a:solidFill>
              </a:rPr>
              <a:t>انتخاب عوامل </a:t>
            </a:r>
          </a:p>
          <a:p>
            <a:pPr algn="ctr"/>
            <a:r>
              <a:rPr lang="fa-IR" sz="2800" dirty="0" smtClean="0">
                <a:solidFill>
                  <a:srgbClr val="C00000"/>
                </a:solidFill>
              </a:rPr>
              <a:t>استراتژیک</a:t>
            </a:r>
          </a:p>
          <a:p>
            <a:pPr algn="ctr"/>
            <a:r>
              <a:rPr lang="fa-IR" sz="2800" dirty="0" smtClean="0">
                <a:solidFill>
                  <a:srgbClr val="0070C0"/>
                </a:solidFill>
              </a:rPr>
              <a:t>فرصتها </a:t>
            </a:r>
          </a:p>
          <a:p>
            <a:pPr algn="ctr"/>
            <a:r>
              <a:rPr lang="fa-IR" sz="2800" dirty="0" smtClean="0">
                <a:solidFill>
                  <a:srgbClr val="0070C0"/>
                </a:solidFill>
              </a:rPr>
              <a:t>تهدیدات</a:t>
            </a:r>
            <a:endParaRPr lang="fa-IR" sz="2800" dirty="0">
              <a:solidFill>
                <a:srgbClr val="0070C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4475084" y="2740102"/>
            <a:ext cx="357188" cy="204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6" idx="2"/>
            <a:endCxn id="24" idx="0"/>
          </p:cNvCxnSpPr>
          <p:nvPr/>
        </p:nvCxnSpPr>
        <p:spPr>
          <a:xfrm rot="5400000">
            <a:off x="3825502" y="4146981"/>
            <a:ext cx="167159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hape 30"/>
          <p:cNvCxnSpPr>
            <a:stCxn id="12" idx="1"/>
          </p:cNvCxnSpPr>
          <p:nvPr/>
        </p:nvCxnSpPr>
        <p:spPr>
          <a:xfrm rot="10800000" flipV="1">
            <a:off x="4929190" y="3914806"/>
            <a:ext cx="642942" cy="108582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hape 32"/>
          <p:cNvCxnSpPr>
            <a:stCxn id="10" idx="1"/>
            <a:endCxn id="24" idx="7"/>
          </p:cNvCxnSpPr>
          <p:nvPr/>
        </p:nvCxnSpPr>
        <p:spPr>
          <a:xfrm rot="10800000" flipV="1">
            <a:off x="5704238" y="4714883"/>
            <a:ext cx="225084" cy="54199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8" idx="1"/>
          </p:cNvCxnSpPr>
          <p:nvPr/>
        </p:nvCxnSpPr>
        <p:spPr>
          <a:xfrm rot="10800000" flipV="1">
            <a:off x="6072198" y="5629318"/>
            <a:ext cx="1428760" cy="142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14" idx="3"/>
          </p:cNvCxnSpPr>
          <p:nvPr/>
        </p:nvCxnSpPr>
        <p:spPr>
          <a:xfrm>
            <a:off x="3786182" y="3786190"/>
            <a:ext cx="500066" cy="121444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hape 38"/>
          <p:cNvCxnSpPr>
            <a:stCxn id="13" idx="3"/>
            <a:endCxn id="24" idx="1"/>
          </p:cNvCxnSpPr>
          <p:nvPr/>
        </p:nvCxnSpPr>
        <p:spPr>
          <a:xfrm>
            <a:off x="2714612" y="4568761"/>
            <a:ext cx="868026" cy="68812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7" idx="3"/>
          </p:cNvCxnSpPr>
          <p:nvPr/>
        </p:nvCxnSpPr>
        <p:spPr>
          <a:xfrm>
            <a:off x="2214546" y="5629319"/>
            <a:ext cx="1000132" cy="142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14" idx="0"/>
          </p:cNvCxnSpPr>
          <p:nvPr/>
        </p:nvCxnSpPr>
        <p:spPr>
          <a:xfrm rot="5400000">
            <a:off x="2607455" y="2964653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1000894" y="3356768"/>
            <a:ext cx="17145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-499304" y="3928272"/>
            <a:ext cx="28575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>
            <a:off x="6930248" y="3999710"/>
            <a:ext cx="28575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6715934" y="3428206"/>
            <a:ext cx="17145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5930116" y="3142454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فرایند شناسایی وتحلیل محیط کلان(عمومی)</a:t>
            </a:r>
            <a:endParaRPr lang="fa-IR" dirty="0"/>
          </a:p>
        </p:txBody>
      </p:sp>
      <p:sp>
        <p:nvSpPr>
          <p:cNvPr id="5" name="Rounded Rectangle 4"/>
          <p:cNvSpPr/>
          <p:nvPr/>
        </p:nvSpPr>
        <p:spPr>
          <a:xfrm>
            <a:off x="6852300" y="2000240"/>
            <a:ext cx="2214578" cy="30003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2000" dirty="0" smtClean="0">
                <a:solidFill>
                  <a:srgbClr val="C00000"/>
                </a:solidFill>
                <a:cs typeface="2  Mitra Bold" pitchFamily="2" charset="-78"/>
              </a:rPr>
              <a:t>شناخت محیط کلان :</a:t>
            </a:r>
          </a:p>
          <a:p>
            <a:endParaRPr lang="fa-IR" sz="16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r>
              <a:rPr lang="fa-IR" sz="1600" dirty="0" smtClean="0">
                <a:cs typeface="2  Mitra Bold" pitchFamily="2" charset="-78"/>
              </a:rPr>
              <a:t>1-نیروها وعوامل سیاسی وقانونی</a:t>
            </a:r>
          </a:p>
          <a:p>
            <a:r>
              <a:rPr lang="fa-IR" sz="1600" dirty="0" smtClean="0">
                <a:cs typeface="2  Mitra Bold" pitchFamily="2" charset="-78"/>
              </a:rPr>
              <a:t>2-نیروها وعوامل اقتصادی</a:t>
            </a:r>
          </a:p>
          <a:p>
            <a:r>
              <a:rPr lang="fa-IR" sz="1600" dirty="0" smtClean="0">
                <a:cs typeface="2  Mitra Bold" pitchFamily="2" charset="-78"/>
              </a:rPr>
              <a:t>3-نیروها وعوامل افرهنگی واجتماعی</a:t>
            </a:r>
          </a:p>
          <a:p>
            <a:r>
              <a:rPr lang="fa-IR" sz="1600" dirty="0" smtClean="0">
                <a:cs typeface="2  Mitra Bold" pitchFamily="2" charset="-78"/>
              </a:rPr>
              <a:t>4-نیروها وعوامل فن آوری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43504" y="2521262"/>
            <a:ext cx="1214446" cy="20002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600" dirty="0" smtClean="0">
                <a:solidFill>
                  <a:srgbClr val="0070C0"/>
                </a:solidFill>
                <a:cs typeface="2  Mitra Bold" pitchFamily="2" charset="-78"/>
              </a:rPr>
              <a:t>جمع آوری اطلاعات وشناخت محیط کلان مؤثربرصنعت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71868" y="2510784"/>
            <a:ext cx="1143008" cy="20717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solidFill>
                  <a:srgbClr val="0070C0"/>
                </a:solidFill>
                <a:cs typeface="2  Mitra Bold" pitchFamily="2" charset="-78"/>
              </a:rPr>
              <a:t>تجزیه وتحلیل وارزیابی محیط کلان مؤثر بر صنعت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4282" y="2714620"/>
            <a:ext cx="1214446" cy="20717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solidFill>
                  <a:srgbClr val="0070C0"/>
                </a:solidFill>
                <a:cs typeface="2  Mitra Bold" pitchFamily="2" charset="-78"/>
              </a:rPr>
              <a:t>برآورد درجه تاثیر عوامل محیط کلان بر استراتژی صنعت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7356" y="4143380"/>
            <a:ext cx="1214446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شناسایی تهدیدات (</a:t>
            </a:r>
            <a:r>
              <a:rPr lang="en-US" sz="2000" dirty="0" smtClean="0">
                <a:solidFill>
                  <a:srgbClr val="0070C0"/>
                </a:solidFill>
                <a:cs typeface="2  Mitra Bold" pitchFamily="2" charset="-78"/>
              </a:rPr>
              <a:t>(T</a:t>
            </a:r>
            <a:endParaRPr lang="fa-IR" sz="2000" dirty="0" smtClean="0">
              <a:solidFill>
                <a:srgbClr val="0070C0"/>
              </a:solidFill>
              <a:cs typeface="2  Mitra Bold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57356" y="2428868"/>
            <a:ext cx="1214446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شناسایی فرصتها(</a:t>
            </a:r>
            <a:r>
              <a:rPr lang="en-US" sz="2000" dirty="0" smtClean="0">
                <a:solidFill>
                  <a:srgbClr val="0070C0"/>
                </a:solidFill>
                <a:cs typeface="2  Mitra Bold" pitchFamily="2" charset="-78"/>
              </a:rPr>
              <a:t>o</a:t>
            </a:r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)</a:t>
            </a:r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rot="10800000">
            <a:off x="6357950" y="3500438"/>
            <a:ext cx="4943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  <a:endCxn id="7" idx="3"/>
          </p:cNvCxnSpPr>
          <p:nvPr/>
        </p:nvCxnSpPr>
        <p:spPr>
          <a:xfrm rot="10800000" flipV="1">
            <a:off x="4714876" y="3521393"/>
            <a:ext cx="428628" cy="252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7" idx="1"/>
            <a:endCxn id="10" idx="3"/>
          </p:cNvCxnSpPr>
          <p:nvPr/>
        </p:nvCxnSpPr>
        <p:spPr>
          <a:xfrm rot="10800000">
            <a:off x="3071802" y="2928935"/>
            <a:ext cx="500066" cy="61770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7" idx="1"/>
            <a:endCxn id="9" idx="3"/>
          </p:cNvCxnSpPr>
          <p:nvPr/>
        </p:nvCxnSpPr>
        <p:spPr>
          <a:xfrm rot="10800000" flipV="1">
            <a:off x="3071802" y="3546635"/>
            <a:ext cx="500066" cy="106109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0" idx="1"/>
            <a:endCxn id="8" idx="3"/>
          </p:cNvCxnSpPr>
          <p:nvPr/>
        </p:nvCxnSpPr>
        <p:spPr>
          <a:xfrm rot="10800000" flipV="1">
            <a:off x="1428728" y="2928933"/>
            <a:ext cx="428628" cy="82153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9" idx="1"/>
            <a:endCxn id="8" idx="3"/>
          </p:cNvCxnSpPr>
          <p:nvPr/>
        </p:nvCxnSpPr>
        <p:spPr>
          <a:xfrm rot="10800000">
            <a:off x="1428728" y="3750471"/>
            <a:ext cx="428628" cy="8572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00034" y="1518921"/>
          <a:ext cx="8229600" cy="5218077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4114800"/>
                <a:gridCol w="4114800"/>
              </a:tblGrid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متغیرهای اقتصادی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متغیر های فن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آوری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نوسانات نرخ ین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میزان سرمایه گذاری واقدامات انجام شده توسط دولت در زمینه تحقیق وتوسعه صنعت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خودروهای دیزلی وبازسازی ناوگان حمل ونقل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>
                          <a:cs typeface="B Nazanin" pitchFamily="2" charset="-78"/>
                        </a:rPr>
                        <a:t>میزان تولید،صادرات،واردات محصولات مرتبط با فعالیتهای شرکت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فضای تکنولوژیکی کشور در حوزه صنعت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خودرو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هزینه سرمایه گذاری ،بازده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سرمایه وریسک سرمایه کذاری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فن آوری های جدید در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زمینه تولید خودروهای دیزلی وتاثیر آن بر کسب وکار شرکت بهمن دیزل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نرخ مالیات وقوانین مرتبط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تکنولوژی پیشگیری از آلودگیهای زیست محیطی در صنعت خودرو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سطح بهره وری نیروی کار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میزان رشد حقوق ودستمزد کارکنان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>
                          <a:cs typeface="B Nazanin" pitchFamily="2" charset="-78"/>
                        </a:rPr>
                        <a:t>نرخ تورم ومیزان رشد نقدینگی</a:t>
                      </a:r>
                    </a:p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نرخ سود بانکی ومیزان دسترسی به منابع مالی بانکی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نرخ تعرفه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گمرکی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سرمایه گذاری در صنعت مواد اولیه وقطعات مرتبط با تولیدات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شرکت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نرخ بیکاری ودسترسی به نیروی کار عمومی،متخصص وتحصیل کرده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>
                          <a:cs typeface="B Nazanin" pitchFamily="2" charset="-78"/>
                        </a:rPr>
                        <a:t>نرخ برابری ارزهای اصلی (دلار و یورو)</a:t>
                      </a:r>
                    </a:p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تحلیل محیط کلان 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00034" y="1518921"/>
          <a:ext cx="8229600" cy="5182596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4114800"/>
                <a:gridCol w="4114800"/>
              </a:tblGrid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متغیرهای سیاسی وقانونی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متغیر های اجتماعی – فرهنگی – زیست محیطی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سیاستهای داخلی دولت ومیزان ثبات آنها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فرهنگ مصرف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گرایی (قدرت خرید مردم وتمایل افراد به خرید برند </a:t>
                      </a:r>
                      <a:r>
                        <a:rPr lang="en-US" sz="1400" baseline="0" dirty="0" smtClean="0">
                          <a:cs typeface="B Nazanin" pitchFamily="2" charset="-78"/>
                        </a:rPr>
                        <a:t>ISUZU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ژاپن)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سیاستهای خارجی دولت ومیزان ثبات آنها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قوانین ورویکردهای ملی وبین المللی حمایت از محیط زیست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قوانین حمایتی دولت از صنعت خودرو سازی کشور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انتظارات شغلی نیروی کار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جهانی شدن وپیوستن</a:t>
                      </a:r>
                      <a:r>
                        <a:rPr lang="fa-IR" sz="1400" baseline="0" dirty="0" smtClean="0"/>
                        <a:t> به سازمان تجارت جهانی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سطح آگاهی مشتریان ومصرف کنندگان وتغییرات در نظر مصرف کننده ومشتریان وفرهنگ مشتری گرایی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میزان دسترسی به انرژی وهزینه های آن وقوانین مرتبط با بهینه سازی مصرف انرژی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نرخ طول عمر، میزان زاد و ولد ونرخ رشد جمعیتی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نرخ بهره بانکی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مشوق های توسعه وبهبود فعالیتهای زیست محیطی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/>
                        <a:t>میزان دخالت دولت در صنعت</a:t>
                      </a:r>
                      <a:r>
                        <a:rPr lang="fa-IR" sz="1400" baseline="0" dirty="0" smtClean="0"/>
                        <a:t> خودرو</a:t>
                      </a:r>
                      <a:endParaRPr lang="fa-IR" sz="1400" dirty="0" smtClean="0"/>
                    </a:p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قوانین مرتبط با تجارت خارجی (واردات وصادرات</a:t>
                      </a:r>
                      <a:r>
                        <a:rPr lang="fa-IR" sz="1400" baseline="0" dirty="0" smtClean="0"/>
                        <a:t> و...)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قوانین وسیاستهای دولت در زمینه خصوصی سازی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49493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cs typeface="B Nazanin" pitchFamily="2" charset="-78"/>
                        </a:rPr>
                        <a:t>قوانین کار واستخدام ، بازنشستگی و تامین اجتماعی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49483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>
                          <a:cs typeface="B Nazanin" pitchFamily="2" charset="-78"/>
                        </a:rPr>
                        <a:t>سیاست کشورهای خارجی (فشارهای سیاسی ، تحریمها و...)</a:t>
                      </a:r>
                    </a:p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متغیرهای مهم محیط کلان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4786314" y="1928802"/>
            <a:ext cx="2286016" cy="30003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Rectangle 26"/>
          <p:cNvSpPr/>
          <p:nvPr/>
        </p:nvSpPr>
        <p:spPr>
          <a:xfrm>
            <a:off x="4714876" y="2000240"/>
            <a:ext cx="2214578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طراحی وتدوین استراتژیهای تجاری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254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10" name="Rounded Rectangle 9"/>
          <p:cNvSpPr/>
          <p:nvPr/>
        </p:nvSpPr>
        <p:spPr>
          <a:xfrm>
            <a:off x="2857488" y="1500174"/>
            <a:ext cx="3500462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>
                <a:cs typeface="2  Mitra Bold" pitchFamily="2" charset="-78"/>
              </a:rPr>
              <a:t>شناسایی وتحلیل انتظارات وتوقعات ذینفعان کلیدی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00232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اولویت بندی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QSPM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43504" y="5306562"/>
            <a:ext cx="1928826" cy="14287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داخلی:</a:t>
            </a:r>
          </a:p>
          <a:p>
            <a:r>
              <a:rPr lang="fa-IR" sz="1100" dirty="0" smtClean="0">
                <a:cs typeface="2  Mitra Bold" pitchFamily="2" charset="-78"/>
              </a:rPr>
              <a:t>1-منابع انسانی</a:t>
            </a:r>
          </a:p>
          <a:p>
            <a:r>
              <a:rPr lang="fa-IR" sz="1100" dirty="0" smtClean="0">
                <a:cs typeface="2  Mitra Bold" pitchFamily="2" charset="-78"/>
              </a:rPr>
              <a:t>2-بازاریابی وفروش</a:t>
            </a:r>
          </a:p>
          <a:p>
            <a:r>
              <a:rPr lang="fa-IR" sz="1100" dirty="0" smtClean="0">
                <a:cs typeface="2  Mitra Bold" pitchFamily="2" charset="-78"/>
              </a:rPr>
              <a:t>3-فن آوری وتحقیق وتوسعه</a:t>
            </a:r>
          </a:p>
          <a:p>
            <a:r>
              <a:rPr lang="fa-IR" sz="1100" dirty="0" smtClean="0">
                <a:cs typeface="2  Mitra Bold" pitchFamily="2" charset="-78"/>
              </a:rPr>
              <a:t>4-منابع مالی</a:t>
            </a:r>
          </a:p>
          <a:p>
            <a:r>
              <a:rPr lang="fa-IR" sz="1100" dirty="0" smtClean="0">
                <a:cs typeface="2  Mitra Bold" pitchFamily="2" charset="-78"/>
              </a:rPr>
              <a:t>5-منابع مدیریتی</a:t>
            </a:r>
          </a:p>
          <a:p>
            <a:r>
              <a:rPr lang="fa-IR" sz="1100" dirty="0" smtClean="0">
                <a:cs typeface="2  Mitra Bold" pitchFamily="2" charset="-78"/>
              </a:rPr>
              <a:t>6-تولید وعملیات</a:t>
            </a:r>
          </a:p>
          <a:p>
            <a:r>
              <a:rPr lang="fa-IR" sz="1100" dirty="0" smtClean="0">
                <a:cs typeface="2  Mitra Bold" pitchFamily="2" charset="-78"/>
              </a:rPr>
              <a:t>7-سیستم ها وفن آوری اطلاعات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028260" y="2143116"/>
            <a:ext cx="1743540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b="1" dirty="0" smtClean="0">
                <a:cs typeface="2  Mitra Bold" pitchFamily="2" charset="-78"/>
              </a:rPr>
              <a:t>اهداف کلان(بلند مدت)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0100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آنالیز ریسک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FMEA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643834" y="2571744"/>
            <a:ext cx="1416510" cy="35004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ounded Rectangle 5"/>
          <p:cNvSpPr/>
          <p:nvPr/>
        </p:nvSpPr>
        <p:spPr>
          <a:xfrm>
            <a:off x="7730918" y="285749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ماموریت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چراهستیم وچه کار باید بکنیم؟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30918" y="392906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چشم انداز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به کجا میخواهیم برسیم 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30918" y="4786322"/>
            <a:ext cx="1285884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ارزشهای سازمانی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ازچه اصولی برای رسیدن به اهداف خود استفاده خواهیم کرد؟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072066" y="2000240"/>
            <a:ext cx="2143140" cy="27860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ounded Rectangle 10"/>
          <p:cNvSpPr/>
          <p:nvPr/>
        </p:nvSpPr>
        <p:spPr>
          <a:xfrm>
            <a:off x="5643570" y="2071678"/>
            <a:ext cx="1214446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شناخت محیط بیرونی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43504" y="2428868"/>
            <a:ext cx="2000264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کلان :</a:t>
            </a:r>
          </a:p>
          <a:p>
            <a:r>
              <a:rPr lang="fa-IR" sz="1100" dirty="0" smtClean="0">
                <a:cs typeface="2  Mitra Bold" pitchFamily="2" charset="-78"/>
              </a:rPr>
              <a:t>1-نیروها وعوامل سیاسی وقانونی</a:t>
            </a:r>
          </a:p>
          <a:p>
            <a:r>
              <a:rPr lang="fa-IR" sz="1100" dirty="0" smtClean="0">
                <a:cs typeface="2  Mitra Bold" pitchFamily="2" charset="-78"/>
              </a:rPr>
              <a:t>2-نیروها وعوامل اقتصادی</a:t>
            </a:r>
          </a:p>
          <a:p>
            <a:r>
              <a:rPr lang="fa-IR" sz="1100" dirty="0" smtClean="0">
                <a:cs typeface="2  Mitra Bold" pitchFamily="2" charset="-78"/>
              </a:rPr>
              <a:t>3-نیروها وعوامل افرهنگی واجتماعی</a:t>
            </a:r>
          </a:p>
          <a:p>
            <a:r>
              <a:rPr lang="fa-IR" sz="1100" dirty="0" smtClean="0">
                <a:cs typeface="2  Mitra Bold" pitchFamily="2" charset="-78"/>
              </a:rPr>
              <a:t>4-نیروها وعوامل فن آوری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14942" y="3500438"/>
            <a:ext cx="1928826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عوامل رقابتی:</a:t>
            </a:r>
          </a:p>
          <a:p>
            <a:r>
              <a:rPr lang="fa-IR" sz="1100" dirty="0" smtClean="0">
                <a:cs typeface="2  Mitra Bold" pitchFamily="2" charset="-78"/>
              </a:rPr>
              <a:t>1-رقابت میان رقبای موجود</a:t>
            </a:r>
          </a:p>
          <a:p>
            <a:r>
              <a:rPr lang="fa-IR" sz="1100" dirty="0" smtClean="0">
                <a:cs typeface="2  Mitra Bold" pitchFamily="2" charset="-78"/>
              </a:rPr>
              <a:t>2-خطرورود تازه واردها به صنعت</a:t>
            </a:r>
          </a:p>
          <a:p>
            <a:r>
              <a:rPr lang="fa-IR" sz="1100" dirty="0" smtClean="0">
                <a:cs typeface="2  Mitra Bold" pitchFamily="2" charset="-78"/>
              </a:rPr>
              <a:t>3-قدرت مشتریان یا خریداران</a:t>
            </a:r>
          </a:p>
          <a:p>
            <a:r>
              <a:rPr lang="fa-IR" sz="1100" dirty="0" smtClean="0">
                <a:cs typeface="2  Mitra Bold" pitchFamily="2" charset="-78"/>
              </a:rPr>
              <a:t>4-قدرت ورود محصولات جایگزین</a:t>
            </a:r>
          </a:p>
          <a:p>
            <a:r>
              <a:rPr lang="fa-IR" sz="1100" dirty="0" smtClean="0">
                <a:cs typeface="2  Mitra Bold" pitchFamily="2" charset="-78"/>
              </a:rPr>
              <a:t>5-قدرت تامین کنندگان</a:t>
            </a:r>
            <a:endParaRPr lang="fa-IR" sz="1100" dirty="0">
              <a:cs typeface="2  Mitra Bold" pitchFamily="2" charset="-78"/>
            </a:endParaRPr>
          </a:p>
        </p:txBody>
      </p:sp>
      <p:cxnSp>
        <p:nvCxnSpPr>
          <p:cNvPr id="48" name="Elbow Connector 47"/>
          <p:cNvCxnSpPr/>
          <p:nvPr/>
        </p:nvCxnSpPr>
        <p:spPr>
          <a:xfrm flipH="1">
            <a:off x="7072330" y="3357562"/>
            <a:ext cx="142876" cy="2250297"/>
          </a:xfrm>
          <a:prstGeom prst="bentConnector3">
            <a:avLst>
              <a:gd name="adj1" fmla="val -1498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5" idx="1"/>
          </p:cNvCxnSpPr>
          <p:nvPr/>
        </p:nvCxnSpPr>
        <p:spPr>
          <a:xfrm rot="10800000" flipV="1">
            <a:off x="7429520" y="4321974"/>
            <a:ext cx="21431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3357554" y="2786058"/>
            <a:ext cx="1571636" cy="39848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ounded Rectangle 20"/>
          <p:cNvSpPr/>
          <p:nvPr/>
        </p:nvSpPr>
        <p:spPr>
          <a:xfrm>
            <a:off x="3498166" y="2857496"/>
            <a:ext cx="1214446" cy="1285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آنالیز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r>
              <a:rPr lang="fa-IR" sz="1100" dirty="0" smtClean="0">
                <a:cs typeface="2  Mitra Bold" pitchFamily="2" charset="-78"/>
              </a:rPr>
              <a:t>جمع بندی عوامل شناخت محیط بیرونی وتدوین ماتریس عوامل بیرونی (</a:t>
            </a:r>
            <a:r>
              <a:rPr lang="en-US" sz="1100" dirty="0" smtClean="0">
                <a:cs typeface="2  Mitra Bold" pitchFamily="2" charset="-78"/>
              </a:rPr>
              <a:t>(</a:t>
            </a:r>
            <a:r>
              <a:rPr lang="fa-IR" sz="1100" dirty="0" smtClean="0">
                <a:cs typeface="2  Mitra Bold" pitchFamily="2" charset="-78"/>
              </a:rPr>
              <a:t>ارزیابی </a:t>
            </a:r>
            <a:r>
              <a:rPr lang="en-US" sz="1100" dirty="0" smtClean="0">
                <a:cs typeface="2  Mitra Bold" pitchFamily="2" charset="-78"/>
              </a:rPr>
              <a:t>EFE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13346" y="5786454"/>
            <a:ext cx="1428760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cs typeface="2  Mitra Bold" pitchFamily="2" charset="-78"/>
              </a:rPr>
              <a:t>جمع بندی عوامل شناخت محیط داخلی وتدوین ماتریس ارزیابی عوامل داخلی (</a:t>
            </a:r>
            <a:r>
              <a:rPr lang="en-US" sz="1100" dirty="0" smtClean="0">
                <a:cs typeface="2  Mitra Bold" pitchFamily="2" charset="-78"/>
              </a:rPr>
              <a:t>(IFE 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13146" y="4357694"/>
            <a:ext cx="1000132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تحلیل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فرصتها وتهدیدهای پیش رو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نقاط قوت وضعف داخلی</a:t>
            </a:r>
          </a:p>
        </p:txBody>
      </p:sp>
      <p:cxnSp>
        <p:nvCxnSpPr>
          <p:cNvPr id="58" name="Straight Arrow Connector 57"/>
          <p:cNvCxnSpPr>
            <a:endCxn id="21" idx="3"/>
          </p:cNvCxnSpPr>
          <p:nvPr/>
        </p:nvCxnSpPr>
        <p:spPr>
          <a:xfrm rot="10800000">
            <a:off x="4712612" y="3500438"/>
            <a:ext cx="3594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4179885" y="2607463"/>
            <a:ext cx="35639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20" idx="0"/>
          </p:cNvCxnSpPr>
          <p:nvPr/>
        </p:nvCxnSpPr>
        <p:spPr>
          <a:xfrm rot="16200000" flipH="1">
            <a:off x="3749897" y="1992983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1" idx="2"/>
            <a:endCxn id="23" idx="0"/>
          </p:cNvCxnSpPr>
          <p:nvPr/>
        </p:nvCxnSpPr>
        <p:spPr>
          <a:xfrm rot="16200000" flipH="1">
            <a:off x="4002143" y="4246625"/>
            <a:ext cx="214314" cy="7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22" idx="0"/>
            <a:endCxn id="23" idx="2"/>
          </p:cNvCxnSpPr>
          <p:nvPr/>
        </p:nvCxnSpPr>
        <p:spPr>
          <a:xfrm rot="16200000" flipV="1">
            <a:off x="3977593" y="5636321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endCxn id="22" idx="3"/>
          </p:cNvCxnSpPr>
          <p:nvPr/>
        </p:nvCxnSpPr>
        <p:spPr>
          <a:xfrm rot="10800000">
            <a:off x="4842106" y="6215082"/>
            <a:ext cx="3013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endCxn id="20" idx="3"/>
          </p:cNvCxnSpPr>
          <p:nvPr/>
        </p:nvCxnSpPr>
        <p:spPr>
          <a:xfrm rot="10800000">
            <a:off x="4771800" y="2285992"/>
            <a:ext cx="3002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/>
          <p:cNvSpPr/>
          <p:nvPr/>
        </p:nvSpPr>
        <p:spPr>
          <a:xfrm>
            <a:off x="29028" y="4286256"/>
            <a:ext cx="3143240" cy="25136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5" name="Rounded Rectangle 94"/>
          <p:cNvSpPr/>
          <p:nvPr/>
        </p:nvSpPr>
        <p:spPr>
          <a:xfrm>
            <a:off x="1727862" y="4484924"/>
            <a:ext cx="1357322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اهداف استراتژیک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ماموریت وچشم انداز ،به چه اهدافی باید دست یابیم؟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127198" y="4500570"/>
            <a:ext cx="142876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انتخاب استراتژیها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چشم انداز واهداف استراتژیک ،چه اقداماتی را باید انجام دهیم؟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98170" y="5715016"/>
            <a:ext cx="2973632" cy="857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عوامل کلیدی موفقیت(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CSF </a:t>
            </a:r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)</a:t>
            </a:r>
          </a:p>
          <a:p>
            <a:pPr algn="justLow"/>
            <a:r>
              <a:rPr lang="fa-IR" sz="1100" dirty="0" smtClean="0">
                <a:solidFill>
                  <a:schemeClr val="tx1"/>
                </a:solidFill>
                <a:cs typeface="2  Mitra Bold" pitchFamily="2" charset="-78"/>
              </a:rPr>
              <a:t>برای تحقق اهداف استراتژیک ،به چه چیزهایی باید دست یابیم ؟</a:t>
            </a:r>
          </a:p>
        </p:txBody>
      </p:sp>
      <p:cxnSp>
        <p:nvCxnSpPr>
          <p:cNvPr id="99" name="Elbow Connector 98"/>
          <p:cNvCxnSpPr>
            <a:stCxn id="23" idx="1"/>
            <a:endCxn id="13" idx="3"/>
          </p:cNvCxnSpPr>
          <p:nvPr/>
        </p:nvCxnSpPr>
        <p:spPr>
          <a:xfrm rot="10800000">
            <a:off x="2571736" y="2928934"/>
            <a:ext cx="1041410" cy="2000264"/>
          </a:xfrm>
          <a:prstGeom prst="bentConnector3">
            <a:avLst>
              <a:gd name="adj1" fmla="val 3745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3" idx="1"/>
            <a:endCxn id="24" idx="3"/>
          </p:cNvCxnSpPr>
          <p:nvPr/>
        </p:nvCxnSpPr>
        <p:spPr>
          <a:xfrm rot="10800000">
            <a:off x="1571604" y="292893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hape 105"/>
          <p:cNvCxnSpPr>
            <a:stCxn id="24" idx="1"/>
          </p:cNvCxnSpPr>
          <p:nvPr/>
        </p:nvCxnSpPr>
        <p:spPr>
          <a:xfrm rot="10800000" flipV="1">
            <a:off x="857224" y="2928934"/>
            <a:ext cx="142876" cy="135732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>
            <a:off x="2296021" y="5546458"/>
            <a:ext cx="301398" cy="35719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96" idx="2"/>
          </p:cNvCxnSpPr>
          <p:nvPr/>
        </p:nvCxnSpPr>
        <p:spPr>
          <a:xfrm rot="5400000">
            <a:off x="635087" y="5508525"/>
            <a:ext cx="357190" cy="5579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hape 113"/>
          <p:cNvCxnSpPr>
            <a:stCxn id="10" idx="1"/>
          </p:cNvCxnSpPr>
          <p:nvPr/>
        </p:nvCxnSpPr>
        <p:spPr>
          <a:xfrm rot="10800000" flipV="1">
            <a:off x="428596" y="1678768"/>
            <a:ext cx="2428892" cy="2607487"/>
          </a:xfrm>
          <a:prstGeom prst="bentConnector2">
            <a:avLst/>
          </a:prstGeom>
          <a:ln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" idx="3"/>
            <a:endCxn id="45" idx="0"/>
          </p:cNvCxnSpPr>
          <p:nvPr/>
        </p:nvCxnSpPr>
        <p:spPr>
          <a:xfrm>
            <a:off x="6357950" y="1678769"/>
            <a:ext cx="1994139" cy="892975"/>
          </a:xfrm>
          <a:prstGeom prst="bentConnector2">
            <a:avLst/>
          </a:prstGeom>
          <a:ln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082" y="1576374"/>
            <a:ext cx="8791636" cy="514353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تحلیل محیط رقابتی</a:t>
            </a:r>
            <a:endParaRPr lang="fa-IR" dirty="0"/>
          </a:p>
        </p:txBody>
      </p:sp>
      <p:sp>
        <p:nvSpPr>
          <p:cNvPr id="5" name="Rounded Rectangle 4"/>
          <p:cNvSpPr/>
          <p:nvPr/>
        </p:nvSpPr>
        <p:spPr>
          <a:xfrm>
            <a:off x="7072330" y="3143248"/>
            <a:ext cx="1780234" cy="22860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800" dirty="0" smtClean="0">
                <a:solidFill>
                  <a:srgbClr val="C00000"/>
                </a:solidFill>
                <a:cs typeface="2  Mitra Bold" pitchFamily="2" charset="-78"/>
              </a:rPr>
              <a:t>مشتریان</a:t>
            </a:r>
          </a:p>
          <a:p>
            <a:pPr algn="ctr"/>
            <a:r>
              <a:rPr lang="fa-IR" sz="2800" dirty="0" smtClean="0">
                <a:solidFill>
                  <a:srgbClr val="C00000"/>
                </a:solidFill>
                <a:cs typeface="2  Mitra Bold" pitchFamily="2" charset="-78"/>
              </a:rPr>
              <a:t>(خریداران)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43240" y="3500438"/>
            <a:ext cx="2643206" cy="15001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400" dirty="0" smtClean="0">
                <a:solidFill>
                  <a:srgbClr val="C00000"/>
                </a:solidFill>
                <a:cs typeface="2  Mitra Bold" pitchFamily="2" charset="-78"/>
              </a:rPr>
              <a:t>رقبای صنعت</a:t>
            </a:r>
          </a:p>
          <a:p>
            <a:pPr algn="ctr"/>
            <a:endParaRPr lang="fa-IR" sz="2400" dirty="0" smtClean="0">
              <a:solidFill>
                <a:srgbClr val="0070C0"/>
              </a:solidFill>
              <a:cs typeface="2  Mitra Bold" pitchFamily="2" charset="-78"/>
            </a:endParaRPr>
          </a:p>
          <a:p>
            <a:pPr algn="ctr"/>
            <a:r>
              <a:rPr lang="fa-IR" sz="2400" dirty="0" smtClean="0">
                <a:solidFill>
                  <a:srgbClr val="0070C0"/>
                </a:solidFill>
                <a:cs typeface="2  Mitra Bold" pitchFamily="2" charset="-78"/>
              </a:rPr>
              <a:t>رقابت میان شرکتهای موجود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6594" y="5643578"/>
            <a:ext cx="2357454" cy="7858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000" dirty="0" smtClean="0">
                <a:solidFill>
                  <a:srgbClr val="C00000"/>
                </a:solidFill>
                <a:cs typeface="2  Mitra Bold" pitchFamily="2" charset="-78"/>
              </a:rPr>
              <a:t>محصولات جایگزین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43240" y="1643050"/>
            <a:ext cx="2643206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2000" dirty="0" smtClean="0">
                <a:solidFill>
                  <a:srgbClr val="C00000"/>
                </a:solidFill>
                <a:cs typeface="2  Mitra Bold" pitchFamily="2" charset="-78"/>
              </a:rPr>
              <a:t>تازه وارد ها یا رقبای بالقوه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4282" y="3760472"/>
            <a:ext cx="1714512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000" dirty="0" smtClean="0">
                <a:solidFill>
                  <a:srgbClr val="C00000"/>
                </a:solidFill>
                <a:cs typeface="2  Mitra Bold" pitchFamily="2" charset="-78"/>
              </a:rPr>
              <a:t>تامین کنندگان</a:t>
            </a:r>
          </a:p>
        </p:txBody>
      </p:sp>
      <p:cxnSp>
        <p:nvCxnSpPr>
          <p:cNvPr id="12" name="Straight Arrow Connector 11"/>
          <p:cNvCxnSpPr>
            <a:stCxn id="5" idx="1"/>
            <a:endCxn id="6" idx="3"/>
          </p:cNvCxnSpPr>
          <p:nvPr/>
        </p:nvCxnSpPr>
        <p:spPr>
          <a:xfrm rot="10800000">
            <a:off x="5786446" y="4250538"/>
            <a:ext cx="128588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6" idx="0"/>
          </p:cNvCxnSpPr>
          <p:nvPr/>
        </p:nvCxnSpPr>
        <p:spPr>
          <a:xfrm rot="5400000">
            <a:off x="4000496" y="3036091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3"/>
            <a:endCxn id="6" idx="1"/>
          </p:cNvCxnSpPr>
          <p:nvPr/>
        </p:nvCxnSpPr>
        <p:spPr>
          <a:xfrm flipV="1">
            <a:off x="1928794" y="4250537"/>
            <a:ext cx="1214446" cy="100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0"/>
            <a:endCxn id="6" idx="2"/>
          </p:cNvCxnSpPr>
          <p:nvPr/>
        </p:nvCxnSpPr>
        <p:spPr>
          <a:xfrm rot="16200000" flipV="1">
            <a:off x="4148611" y="5316868"/>
            <a:ext cx="642942" cy="10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فرایند شناسایی وتحلیل محیط رقابتی</a:t>
            </a:r>
            <a:endParaRPr lang="fa-IR" dirty="0"/>
          </a:p>
        </p:txBody>
      </p:sp>
      <p:sp>
        <p:nvSpPr>
          <p:cNvPr id="5" name="Rounded Rectangle 4"/>
          <p:cNvSpPr/>
          <p:nvPr/>
        </p:nvSpPr>
        <p:spPr>
          <a:xfrm>
            <a:off x="6852300" y="2000240"/>
            <a:ext cx="2214578" cy="30003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2000" b="1" dirty="0" smtClean="0">
                <a:solidFill>
                  <a:srgbClr val="C00000"/>
                </a:solidFill>
                <a:cs typeface="2  Mitra Bold" pitchFamily="2" charset="-78"/>
              </a:rPr>
              <a:t>شناخت عوامل رقابتی:</a:t>
            </a:r>
          </a:p>
          <a:p>
            <a:endParaRPr lang="fa-IR" sz="1600" b="1" dirty="0" smtClean="0">
              <a:solidFill>
                <a:srgbClr val="C00000"/>
              </a:solidFill>
              <a:cs typeface="2  Mitra Bold" pitchFamily="2" charset="-78"/>
            </a:endParaRPr>
          </a:p>
          <a:p>
            <a:r>
              <a:rPr lang="fa-IR" sz="1600" b="1" dirty="0" smtClean="0">
                <a:cs typeface="2  Mitra Bold" pitchFamily="2" charset="-78"/>
              </a:rPr>
              <a:t>1-رقبای موجود</a:t>
            </a:r>
          </a:p>
          <a:p>
            <a:r>
              <a:rPr lang="fa-IR" sz="1600" b="1" dirty="0" smtClean="0">
                <a:cs typeface="2  Mitra Bold" pitchFamily="2" charset="-78"/>
              </a:rPr>
              <a:t>2- تازه واردها و رقبای بالقوه</a:t>
            </a:r>
          </a:p>
          <a:p>
            <a:r>
              <a:rPr lang="fa-IR" sz="1600" b="1" dirty="0" smtClean="0">
                <a:cs typeface="2  Mitra Bold" pitchFamily="2" charset="-78"/>
              </a:rPr>
              <a:t>3-قدرت مشتریان یا خریداران</a:t>
            </a:r>
          </a:p>
          <a:p>
            <a:r>
              <a:rPr lang="fa-IR" sz="1600" b="1" dirty="0" smtClean="0">
                <a:cs typeface="2  Mitra Bold" pitchFamily="2" charset="-78"/>
              </a:rPr>
              <a:t>4-محصولات جایگزین</a:t>
            </a:r>
          </a:p>
          <a:p>
            <a:r>
              <a:rPr lang="fa-IR" sz="1600" b="1" dirty="0" smtClean="0">
                <a:cs typeface="2  Mitra Bold" pitchFamily="2" charset="-78"/>
              </a:rPr>
              <a:t>5-قدرت تامین کنندگان</a:t>
            </a:r>
            <a:endParaRPr lang="fa-IR" sz="1600" b="1" dirty="0">
              <a:cs typeface="2  Mitra Bold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143504" y="2521262"/>
            <a:ext cx="1214446" cy="20002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600" dirty="0" smtClean="0">
                <a:solidFill>
                  <a:srgbClr val="0070C0"/>
                </a:solidFill>
                <a:cs typeface="2  Mitra Bold" pitchFamily="2" charset="-78"/>
              </a:rPr>
              <a:t>جمع آوری اطلاعات وشناخت محیط رقابتی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71868" y="2510784"/>
            <a:ext cx="1143008" cy="20717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solidFill>
                  <a:srgbClr val="0070C0"/>
                </a:solidFill>
                <a:cs typeface="2  Mitra Bold" pitchFamily="2" charset="-78"/>
              </a:rPr>
              <a:t>تجزیه وتحلیل وارزیابی محیط رقابتی صنعت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4282" y="2714620"/>
            <a:ext cx="1214446" cy="20717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solidFill>
                  <a:srgbClr val="0070C0"/>
                </a:solidFill>
                <a:cs typeface="2  Mitra Bold" pitchFamily="2" charset="-78"/>
              </a:rPr>
              <a:t>برآورد درجه تاثیر عوامل محیط رقابتی بر استراتژی صنعت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7356" y="4143380"/>
            <a:ext cx="1214446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شناسایی تهدیدات (</a:t>
            </a:r>
            <a:r>
              <a:rPr lang="en-US" sz="2000" dirty="0" smtClean="0">
                <a:solidFill>
                  <a:srgbClr val="0070C0"/>
                </a:solidFill>
                <a:cs typeface="2  Mitra Bold" pitchFamily="2" charset="-78"/>
              </a:rPr>
              <a:t>(T</a:t>
            </a:r>
            <a:endParaRPr lang="fa-IR" sz="2000" dirty="0" smtClean="0">
              <a:solidFill>
                <a:srgbClr val="0070C0"/>
              </a:solidFill>
              <a:cs typeface="2  Mitra Bold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57356" y="2428868"/>
            <a:ext cx="1214446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شناسایی فرصتها(</a:t>
            </a:r>
            <a:r>
              <a:rPr lang="en-US" sz="2000" dirty="0" smtClean="0">
                <a:solidFill>
                  <a:srgbClr val="0070C0"/>
                </a:solidFill>
                <a:cs typeface="2  Mitra Bold" pitchFamily="2" charset="-78"/>
              </a:rPr>
              <a:t>o</a:t>
            </a:r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)</a:t>
            </a:r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rot="10800000">
            <a:off x="6357950" y="3500438"/>
            <a:ext cx="4943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  <a:endCxn id="7" idx="3"/>
          </p:cNvCxnSpPr>
          <p:nvPr/>
        </p:nvCxnSpPr>
        <p:spPr>
          <a:xfrm rot="10800000" flipV="1">
            <a:off x="4714876" y="3521393"/>
            <a:ext cx="428628" cy="252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7" idx="1"/>
            <a:endCxn id="10" idx="3"/>
          </p:cNvCxnSpPr>
          <p:nvPr/>
        </p:nvCxnSpPr>
        <p:spPr>
          <a:xfrm rot="10800000">
            <a:off x="3071802" y="2928935"/>
            <a:ext cx="500066" cy="61770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7" idx="1"/>
            <a:endCxn id="9" idx="3"/>
          </p:cNvCxnSpPr>
          <p:nvPr/>
        </p:nvCxnSpPr>
        <p:spPr>
          <a:xfrm rot="10800000" flipV="1">
            <a:off x="3071802" y="3546635"/>
            <a:ext cx="500066" cy="106109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0" idx="1"/>
            <a:endCxn id="8" idx="3"/>
          </p:cNvCxnSpPr>
          <p:nvPr/>
        </p:nvCxnSpPr>
        <p:spPr>
          <a:xfrm rot="10800000" flipV="1">
            <a:off x="1428728" y="2928933"/>
            <a:ext cx="428628" cy="82153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9" idx="1"/>
            <a:endCxn id="8" idx="3"/>
          </p:cNvCxnSpPr>
          <p:nvPr/>
        </p:nvCxnSpPr>
        <p:spPr>
          <a:xfrm rot="10800000">
            <a:off x="1428728" y="3750471"/>
            <a:ext cx="428628" cy="8572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fa-IR" dirty="0" smtClean="0">
                <a:solidFill>
                  <a:srgbClr val="C00000"/>
                </a:solidFill>
              </a:rPr>
              <a:t>عوامل موثرعبارتند از:</a:t>
            </a:r>
          </a:p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rgbClr val="00B050"/>
                </a:solidFill>
              </a:rPr>
              <a:t>1- شدت رقابت میان رقبای موجود</a:t>
            </a:r>
          </a:p>
          <a:p>
            <a:pPr>
              <a:buNone/>
            </a:pPr>
            <a:r>
              <a:rPr lang="fa-IR" dirty="0" smtClean="0">
                <a:solidFill>
                  <a:srgbClr val="00B050"/>
                </a:solidFill>
              </a:rPr>
              <a:t>2- میزان خطر تازه واردها یا رقبای بالقوه صنعت</a:t>
            </a:r>
          </a:p>
          <a:p>
            <a:pPr>
              <a:buNone/>
            </a:pPr>
            <a:r>
              <a:rPr lang="fa-IR" dirty="0" smtClean="0">
                <a:solidFill>
                  <a:srgbClr val="00B050"/>
                </a:solidFill>
              </a:rPr>
              <a:t>3- میزان قدرت مشتریان(خریداران)</a:t>
            </a:r>
          </a:p>
          <a:p>
            <a:pPr>
              <a:buNone/>
            </a:pPr>
            <a:r>
              <a:rPr lang="fa-IR" dirty="0" smtClean="0">
                <a:solidFill>
                  <a:srgbClr val="00B050"/>
                </a:solidFill>
              </a:rPr>
              <a:t>4- میزان خطر ورود تولیدات یا محصولات جایگزین</a:t>
            </a:r>
          </a:p>
          <a:p>
            <a:pPr>
              <a:buNone/>
            </a:pPr>
            <a:r>
              <a:rPr lang="fa-IR" dirty="0" smtClean="0">
                <a:solidFill>
                  <a:srgbClr val="00B050"/>
                </a:solidFill>
              </a:rPr>
              <a:t>5- میزان قدرت تامین کنندگان</a:t>
            </a:r>
            <a:endParaRPr lang="fa-IR" dirty="0">
              <a:solidFill>
                <a:srgbClr val="00B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عوامل محیط رقابتی صنعت از نظر پورتر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rgbClr val="C00000"/>
                </a:solidFill>
              </a:rPr>
              <a:t>عوامل مورد بررسی عبارتند از:</a:t>
            </a:r>
          </a:p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1-تعداد رقبا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2-سهم بازارهریک از رقبا وتعادل میان آنها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3-میزان رشد تقاضای بازار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4-ظرفیت صنعت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5-تفاوت در استراتژی رقبا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6-وجود موانع خروج از صنعت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7-تمایز محصول یا خدمت(کیفیت ، قیمت و...)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8-تسهیلات ارائه شده توسط رقبا به مشتریان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9-رجحان کلی مشتریان</a:t>
            </a:r>
            <a:endParaRPr lang="fa-IR" dirty="0">
              <a:solidFill>
                <a:schemeClr val="accent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r>
              <a:rPr lang="fa-IR" dirty="0" smtClean="0">
                <a:solidFill>
                  <a:schemeClr val="tx1"/>
                </a:solidFill>
              </a:rPr>
              <a:t>1- شدت رقابت میان رقبای موجود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rgbClr val="C00000"/>
                </a:solidFill>
              </a:rPr>
              <a:t>عوامل مورد بررسی عبارتند از:</a:t>
            </a:r>
          </a:p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1-حجم سرمایه اولیه برای ورود به صنعت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2-میزان نقدینگی مورد نیاز(سرمایه جاری)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3-میزان سود آوری ومدت بازگشت سرمایه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4-سیاست ها وقوانین دولتی برای ورود به صنعت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5-میزان پیچیدگی فن آوری مورد نیاز ووابستگی آن به خارج از کشور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6-میزان وفاداری مشتریان وامکان گرایش بسوی تازه واردها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7-تسهیلات در اختیار مشتریان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8-دسترسی به کانالهای توزیع وفروش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r>
              <a:rPr lang="fa-IR" sz="3600" dirty="0" smtClean="0">
                <a:solidFill>
                  <a:schemeClr val="tx1"/>
                </a:solidFill>
              </a:rPr>
              <a:t>2- میزان خطر تازه واردها یا رقبای بالقوه صنعت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rgbClr val="C00000"/>
                </a:solidFill>
              </a:rPr>
              <a:t>عوامل مورد بررسی عبارتند از:</a:t>
            </a:r>
          </a:p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1-میزان تقاضای بازار به محصولات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2-تعداد وحجم خرید مشتریان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3-میزان تنوع در محصولات تولیدی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4-میزان وفاداری مشتریان وقدرت آنها در تغییر محل ونوع خرید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5-قدرت مشتریان در مورد تعیین قیمت وشرایط خرید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6-تهدید انضمام پایین دست مشتریان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7-میزان اهمیت وشهرت محصولات تولیدی از نظر مشتریان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8-سودآوری گروه های مشتریان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r>
              <a:rPr lang="fa-IR" sz="3600" dirty="0" smtClean="0">
                <a:solidFill>
                  <a:schemeClr val="tx1"/>
                </a:solidFill>
              </a:rPr>
              <a:t>3- میزان قدرت مشتریان(خریداران)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rgbClr val="C00000"/>
                </a:solidFill>
              </a:rPr>
              <a:t>عوامل مورد بررسی عبارتند از:</a:t>
            </a:r>
          </a:p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1-در دسترس بودن محصولات جایگزین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2-امکان تغییر واستفاده از محصولات جایگزین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3-منافع محصولات جایگزین برای مشتریان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r>
              <a:rPr lang="fa-IR" sz="3600" dirty="0" smtClean="0">
                <a:solidFill>
                  <a:schemeClr val="tx1"/>
                </a:solidFill>
              </a:rPr>
              <a:t>4- میزان خطر ورود تولیدات یا محصولات جایگزین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rgbClr val="C00000"/>
                </a:solidFill>
              </a:rPr>
              <a:t>عوامل مورد بررسی عبارتند از:</a:t>
            </a:r>
          </a:p>
          <a:p>
            <a:pPr>
              <a:buNone/>
            </a:pPr>
            <a:endParaRPr lang="fa-I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1-میزان وابستگی تامین مواد اولیه به خارج از کشور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2-تعداد وتنوع تامین کنندگان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3-میزان انسجام ویکپارچگی تامین کنندگان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4-اهمیت وشهرت ما برای تامین کنندگان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5-میزان قدرت جابجایی تامین کنندگان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6-میزان تمایز در محصولات تامین کنندگان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7-وجود تامین کنندگان کالاهای جانشین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8-تهدید انضمام بالادست تامین کنندگان</a:t>
            </a:r>
          </a:p>
          <a:p>
            <a:pPr>
              <a:buNone/>
            </a:pPr>
            <a:r>
              <a:rPr lang="fa-IR" dirty="0" smtClean="0">
                <a:solidFill>
                  <a:schemeClr val="accent1"/>
                </a:solidFill>
              </a:rPr>
              <a:t>9-شرایط وتسهیلات فروش تامین کنندگان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r>
              <a:rPr lang="fa-IR" sz="3600" dirty="0" smtClean="0">
                <a:solidFill>
                  <a:srgbClr val="C00000"/>
                </a:solidFill>
              </a:rPr>
              <a:t>5- میزان قدرت تامین کنندگان</a:t>
            </a:r>
            <a:endParaRPr lang="fa-I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4786314" y="1928802"/>
            <a:ext cx="2286016" cy="30003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Rectangle 26"/>
          <p:cNvSpPr/>
          <p:nvPr/>
        </p:nvSpPr>
        <p:spPr>
          <a:xfrm>
            <a:off x="4714876" y="2000240"/>
            <a:ext cx="2214578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طراحی وتدوین استراتژیهای تجاری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254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10" name="Rounded Rectangle 9"/>
          <p:cNvSpPr/>
          <p:nvPr/>
        </p:nvSpPr>
        <p:spPr>
          <a:xfrm>
            <a:off x="2857488" y="1500174"/>
            <a:ext cx="3500462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>
                <a:cs typeface="2  Mitra Bold" pitchFamily="2" charset="-78"/>
              </a:rPr>
              <a:t>شناسایی وتحلیل انتظارات وتوقعات ذینفعان کلیدی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00232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اولویت بندی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QSPM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43504" y="5306562"/>
            <a:ext cx="1928826" cy="14287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داخلی:</a:t>
            </a:r>
          </a:p>
          <a:p>
            <a:r>
              <a:rPr lang="fa-IR" sz="1100" dirty="0" smtClean="0">
                <a:cs typeface="2  Mitra Bold" pitchFamily="2" charset="-78"/>
              </a:rPr>
              <a:t>1-منابع انسانی</a:t>
            </a:r>
          </a:p>
          <a:p>
            <a:r>
              <a:rPr lang="fa-IR" sz="1100" dirty="0" smtClean="0">
                <a:cs typeface="2  Mitra Bold" pitchFamily="2" charset="-78"/>
              </a:rPr>
              <a:t>2-بازاریابی وفروش</a:t>
            </a:r>
          </a:p>
          <a:p>
            <a:r>
              <a:rPr lang="fa-IR" sz="1100" dirty="0" smtClean="0">
                <a:cs typeface="2  Mitra Bold" pitchFamily="2" charset="-78"/>
              </a:rPr>
              <a:t>3-فن آوری وتحقیق وتوسعه</a:t>
            </a:r>
          </a:p>
          <a:p>
            <a:r>
              <a:rPr lang="fa-IR" sz="1100" dirty="0" smtClean="0">
                <a:cs typeface="2  Mitra Bold" pitchFamily="2" charset="-78"/>
              </a:rPr>
              <a:t>4-منابع مالی</a:t>
            </a:r>
          </a:p>
          <a:p>
            <a:r>
              <a:rPr lang="fa-IR" sz="1100" dirty="0" smtClean="0">
                <a:cs typeface="2  Mitra Bold" pitchFamily="2" charset="-78"/>
              </a:rPr>
              <a:t>5-منابع مدیریتی</a:t>
            </a:r>
          </a:p>
          <a:p>
            <a:r>
              <a:rPr lang="fa-IR" sz="1100" dirty="0" smtClean="0">
                <a:cs typeface="2  Mitra Bold" pitchFamily="2" charset="-78"/>
              </a:rPr>
              <a:t>6-تولید وعملیات</a:t>
            </a:r>
          </a:p>
          <a:p>
            <a:r>
              <a:rPr lang="fa-IR" sz="1100" dirty="0" smtClean="0">
                <a:cs typeface="2  Mitra Bold" pitchFamily="2" charset="-78"/>
              </a:rPr>
              <a:t>7-سیستم ها وفن آوری اطلاعات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028260" y="2143116"/>
            <a:ext cx="1743540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b="1" dirty="0" smtClean="0">
                <a:cs typeface="2  Mitra Bold" pitchFamily="2" charset="-78"/>
              </a:rPr>
              <a:t>اهداف کلان(بلند مدت)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0100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آنالیز ریسک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FMEA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643834" y="2571744"/>
            <a:ext cx="1416510" cy="35004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ounded Rectangle 5"/>
          <p:cNvSpPr/>
          <p:nvPr/>
        </p:nvSpPr>
        <p:spPr>
          <a:xfrm>
            <a:off x="7730918" y="285749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ماموریت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چراهستیم وچه کار باید بکنیم؟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30918" y="392906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چشم انداز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به کجا میخواهیم برسیم 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30918" y="4786322"/>
            <a:ext cx="1285884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ارزشهای سازمانی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ازچه اصولی برای رسیدن به اهداف خود استفاده خواهیم کرد؟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072066" y="2000240"/>
            <a:ext cx="2143140" cy="27860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ounded Rectangle 10"/>
          <p:cNvSpPr/>
          <p:nvPr/>
        </p:nvSpPr>
        <p:spPr>
          <a:xfrm>
            <a:off x="5643570" y="2071678"/>
            <a:ext cx="1214446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شناخت محیط بیرونی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43504" y="2428868"/>
            <a:ext cx="2000264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کلان :</a:t>
            </a:r>
          </a:p>
          <a:p>
            <a:r>
              <a:rPr lang="fa-IR" sz="1100" dirty="0" smtClean="0">
                <a:cs typeface="2  Mitra Bold" pitchFamily="2" charset="-78"/>
              </a:rPr>
              <a:t>1-نیروها وعوامل سیاسی وقانونی</a:t>
            </a:r>
          </a:p>
          <a:p>
            <a:r>
              <a:rPr lang="fa-IR" sz="1100" dirty="0" smtClean="0">
                <a:cs typeface="2  Mitra Bold" pitchFamily="2" charset="-78"/>
              </a:rPr>
              <a:t>2-نیروها وعوامل اقتصادی</a:t>
            </a:r>
          </a:p>
          <a:p>
            <a:r>
              <a:rPr lang="fa-IR" sz="1100" dirty="0" smtClean="0">
                <a:cs typeface="2  Mitra Bold" pitchFamily="2" charset="-78"/>
              </a:rPr>
              <a:t>3-نیروها وعوامل افرهنگی واجتماعی</a:t>
            </a:r>
          </a:p>
          <a:p>
            <a:r>
              <a:rPr lang="fa-IR" sz="1100" dirty="0" smtClean="0">
                <a:cs typeface="2  Mitra Bold" pitchFamily="2" charset="-78"/>
              </a:rPr>
              <a:t>4-نیروها وعوامل فن آوری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14942" y="3500438"/>
            <a:ext cx="1928826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عوامل رقابتی:</a:t>
            </a:r>
          </a:p>
          <a:p>
            <a:r>
              <a:rPr lang="fa-IR" sz="1100" dirty="0" smtClean="0">
                <a:cs typeface="2  Mitra Bold" pitchFamily="2" charset="-78"/>
              </a:rPr>
              <a:t>1-رقابت میان رقبای موجود</a:t>
            </a:r>
          </a:p>
          <a:p>
            <a:r>
              <a:rPr lang="fa-IR" sz="1100" dirty="0" smtClean="0">
                <a:cs typeface="2  Mitra Bold" pitchFamily="2" charset="-78"/>
              </a:rPr>
              <a:t>2-خطرورود تازه واردها به صنعت</a:t>
            </a:r>
          </a:p>
          <a:p>
            <a:r>
              <a:rPr lang="fa-IR" sz="1100" dirty="0" smtClean="0">
                <a:cs typeface="2  Mitra Bold" pitchFamily="2" charset="-78"/>
              </a:rPr>
              <a:t>3-قدرت مشتریان یا خریداران</a:t>
            </a:r>
          </a:p>
          <a:p>
            <a:r>
              <a:rPr lang="fa-IR" sz="1100" dirty="0" smtClean="0">
                <a:cs typeface="2  Mitra Bold" pitchFamily="2" charset="-78"/>
              </a:rPr>
              <a:t>4-قدرت ورود محصولات جایگزین</a:t>
            </a:r>
          </a:p>
          <a:p>
            <a:r>
              <a:rPr lang="fa-IR" sz="1100" dirty="0" smtClean="0">
                <a:cs typeface="2  Mitra Bold" pitchFamily="2" charset="-78"/>
              </a:rPr>
              <a:t>5-قدرت تامین کنندگان</a:t>
            </a:r>
            <a:endParaRPr lang="fa-IR" sz="1100" dirty="0">
              <a:cs typeface="2  Mitra Bold" pitchFamily="2" charset="-78"/>
            </a:endParaRPr>
          </a:p>
        </p:txBody>
      </p:sp>
      <p:cxnSp>
        <p:nvCxnSpPr>
          <p:cNvPr id="48" name="Elbow Connector 47"/>
          <p:cNvCxnSpPr/>
          <p:nvPr/>
        </p:nvCxnSpPr>
        <p:spPr>
          <a:xfrm flipH="1">
            <a:off x="7072330" y="3357562"/>
            <a:ext cx="142876" cy="2250297"/>
          </a:xfrm>
          <a:prstGeom prst="bentConnector3">
            <a:avLst>
              <a:gd name="adj1" fmla="val -1498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5" idx="1"/>
          </p:cNvCxnSpPr>
          <p:nvPr/>
        </p:nvCxnSpPr>
        <p:spPr>
          <a:xfrm rot="10800000" flipV="1">
            <a:off x="7429520" y="4321974"/>
            <a:ext cx="21431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3357554" y="2786058"/>
            <a:ext cx="1571636" cy="39848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ounded Rectangle 20"/>
          <p:cNvSpPr/>
          <p:nvPr/>
        </p:nvSpPr>
        <p:spPr>
          <a:xfrm>
            <a:off x="3498166" y="2857496"/>
            <a:ext cx="1214446" cy="1285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آنالیز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r>
              <a:rPr lang="fa-IR" sz="1100" dirty="0" smtClean="0">
                <a:cs typeface="2  Mitra Bold" pitchFamily="2" charset="-78"/>
              </a:rPr>
              <a:t>جمع بندی عوامل شناخت محیط بیرونی وتدوین ماتریس عوامل بیرونی (</a:t>
            </a:r>
            <a:r>
              <a:rPr lang="en-US" sz="1100" dirty="0" smtClean="0">
                <a:cs typeface="2  Mitra Bold" pitchFamily="2" charset="-78"/>
              </a:rPr>
              <a:t>(</a:t>
            </a:r>
            <a:r>
              <a:rPr lang="fa-IR" sz="1100" dirty="0" smtClean="0">
                <a:cs typeface="2  Mitra Bold" pitchFamily="2" charset="-78"/>
              </a:rPr>
              <a:t>ارزیابی </a:t>
            </a:r>
            <a:r>
              <a:rPr lang="en-US" sz="1100" dirty="0" smtClean="0">
                <a:cs typeface="2  Mitra Bold" pitchFamily="2" charset="-78"/>
              </a:rPr>
              <a:t>EFE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13346" y="5786454"/>
            <a:ext cx="1428760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cs typeface="2  Mitra Bold" pitchFamily="2" charset="-78"/>
              </a:rPr>
              <a:t>جمع بندی عوامل شناخت محیط داخلی وتدوین ماتریس ارزیابی عوامل داخلی (</a:t>
            </a:r>
            <a:r>
              <a:rPr lang="en-US" sz="1100" dirty="0" smtClean="0">
                <a:cs typeface="2  Mitra Bold" pitchFamily="2" charset="-78"/>
              </a:rPr>
              <a:t>(IFE 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13146" y="4357694"/>
            <a:ext cx="1000132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تحلیل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فرصتها وتهدیدهای پیش رو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نقاط قوت وضعف داخلی</a:t>
            </a:r>
          </a:p>
        </p:txBody>
      </p:sp>
      <p:cxnSp>
        <p:nvCxnSpPr>
          <p:cNvPr id="58" name="Straight Arrow Connector 57"/>
          <p:cNvCxnSpPr>
            <a:endCxn id="21" idx="3"/>
          </p:cNvCxnSpPr>
          <p:nvPr/>
        </p:nvCxnSpPr>
        <p:spPr>
          <a:xfrm rot="10800000">
            <a:off x="4712612" y="3500438"/>
            <a:ext cx="3594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4179885" y="2607463"/>
            <a:ext cx="35639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20" idx="0"/>
          </p:cNvCxnSpPr>
          <p:nvPr/>
        </p:nvCxnSpPr>
        <p:spPr>
          <a:xfrm rot="16200000" flipH="1">
            <a:off x="3749897" y="1992983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1" idx="2"/>
            <a:endCxn id="23" idx="0"/>
          </p:cNvCxnSpPr>
          <p:nvPr/>
        </p:nvCxnSpPr>
        <p:spPr>
          <a:xfrm rot="16200000" flipH="1">
            <a:off x="4002143" y="4246625"/>
            <a:ext cx="214314" cy="7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22" idx="0"/>
            <a:endCxn id="23" idx="2"/>
          </p:cNvCxnSpPr>
          <p:nvPr/>
        </p:nvCxnSpPr>
        <p:spPr>
          <a:xfrm rot="16200000" flipV="1">
            <a:off x="3977593" y="5636321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endCxn id="22" idx="3"/>
          </p:cNvCxnSpPr>
          <p:nvPr/>
        </p:nvCxnSpPr>
        <p:spPr>
          <a:xfrm rot="10800000">
            <a:off x="4842106" y="6215082"/>
            <a:ext cx="3013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endCxn id="20" idx="3"/>
          </p:cNvCxnSpPr>
          <p:nvPr/>
        </p:nvCxnSpPr>
        <p:spPr>
          <a:xfrm rot="10800000">
            <a:off x="4771800" y="2285992"/>
            <a:ext cx="3002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/>
          <p:cNvSpPr/>
          <p:nvPr/>
        </p:nvSpPr>
        <p:spPr>
          <a:xfrm>
            <a:off x="29028" y="4286256"/>
            <a:ext cx="3143240" cy="25136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5" name="Rounded Rectangle 94"/>
          <p:cNvSpPr/>
          <p:nvPr/>
        </p:nvSpPr>
        <p:spPr>
          <a:xfrm>
            <a:off x="1727862" y="4484924"/>
            <a:ext cx="1357322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اهداف استراتژیک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ماموریت وچشم انداز ،به چه اهدافی باید دست یابیم؟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127198" y="4500570"/>
            <a:ext cx="142876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انتخاب استراتژیها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چشم انداز واهداف استراتژیک ،چه اقداماتی را باید انجام دهیم؟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98170" y="5715016"/>
            <a:ext cx="2973632" cy="857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عوامل کلیدی موفقیت(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CSF </a:t>
            </a:r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)</a:t>
            </a:r>
          </a:p>
          <a:p>
            <a:pPr algn="justLow"/>
            <a:r>
              <a:rPr lang="fa-IR" sz="1100" dirty="0" smtClean="0">
                <a:solidFill>
                  <a:schemeClr val="tx1"/>
                </a:solidFill>
                <a:cs typeface="2  Mitra Bold" pitchFamily="2" charset="-78"/>
              </a:rPr>
              <a:t>برای تحقق اهداف استراتژیک ،به چه چیزهایی باید دست یابیم ؟</a:t>
            </a:r>
          </a:p>
        </p:txBody>
      </p:sp>
      <p:cxnSp>
        <p:nvCxnSpPr>
          <p:cNvPr id="99" name="Elbow Connector 98"/>
          <p:cNvCxnSpPr>
            <a:stCxn id="23" idx="1"/>
            <a:endCxn id="13" idx="3"/>
          </p:cNvCxnSpPr>
          <p:nvPr/>
        </p:nvCxnSpPr>
        <p:spPr>
          <a:xfrm rot="10800000">
            <a:off x="2571736" y="2928934"/>
            <a:ext cx="1041410" cy="2000264"/>
          </a:xfrm>
          <a:prstGeom prst="bentConnector3">
            <a:avLst>
              <a:gd name="adj1" fmla="val 3745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3" idx="1"/>
            <a:endCxn id="24" idx="3"/>
          </p:cNvCxnSpPr>
          <p:nvPr/>
        </p:nvCxnSpPr>
        <p:spPr>
          <a:xfrm rot="10800000">
            <a:off x="1571604" y="292893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hape 105"/>
          <p:cNvCxnSpPr>
            <a:stCxn id="24" idx="1"/>
          </p:cNvCxnSpPr>
          <p:nvPr/>
        </p:nvCxnSpPr>
        <p:spPr>
          <a:xfrm rot="10800000" flipV="1">
            <a:off x="857224" y="2928934"/>
            <a:ext cx="142876" cy="135732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>
            <a:off x="2296021" y="5546458"/>
            <a:ext cx="301398" cy="35719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96" idx="2"/>
          </p:cNvCxnSpPr>
          <p:nvPr/>
        </p:nvCxnSpPr>
        <p:spPr>
          <a:xfrm rot="5400000">
            <a:off x="635087" y="5508525"/>
            <a:ext cx="357190" cy="5579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hape 113"/>
          <p:cNvCxnSpPr>
            <a:stCxn id="10" idx="1"/>
          </p:cNvCxnSpPr>
          <p:nvPr/>
        </p:nvCxnSpPr>
        <p:spPr>
          <a:xfrm rot="10800000" flipV="1">
            <a:off x="428596" y="1678768"/>
            <a:ext cx="2428892" cy="2607487"/>
          </a:xfrm>
          <a:prstGeom prst="bentConnector2">
            <a:avLst/>
          </a:prstGeom>
          <a:ln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" idx="3"/>
            <a:endCxn id="45" idx="0"/>
          </p:cNvCxnSpPr>
          <p:nvPr/>
        </p:nvCxnSpPr>
        <p:spPr>
          <a:xfrm>
            <a:off x="6357950" y="1678769"/>
            <a:ext cx="1994139" cy="892975"/>
          </a:xfrm>
          <a:prstGeom prst="bentConnector2">
            <a:avLst/>
          </a:prstGeom>
          <a:ln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فرایند شناسایی وتحلیل محیط داخلی</a:t>
            </a:r>
            <a:endParaRPr lang="fa-IR" dirty="0"/>
          </a:p>
        </p:txBody>
      </p:sp>
      <p:sp>
        <p:nvSpPr>
          <p:cNvPr id="5" name="Rounded Rectangle 4"/>
          <p:cNvSpPr/>
          <p:nvPr/>
        </p:nvSpPr>
        <p:spPr>
          <a:xfrm>
            <a:off x="6852300" y="2000240"/>
            <a:ext cx="2214578" cy="30003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b="1" dirty="0" smtClean="0">
                <a:solidFill>
                  <a:srgbClr val="C00000"/>
                </a:solidFill>
                <a:cs typeface="2  Mitra Bold" pitchFamily="2" charset="-78"/>
              </a:rPr>
              <a:t>شناخت محیط داخلی</a:t>
            </a:r>
          </a:p>
          <a:p>
            <a:r>
              <a:rPr lang="fa-IR" dirty="0" smtClean="0">
                <a:solidFill>
                  <a:srgbClr val="00B050"/>
                </a:solidFill>
                <a:cs typeface="2  Mitra Bold" pitchFamily="2" charset="-78"/>
              </a:rPr>
              <a:t>1-منابع انسانی</a:t>
            </a:r>
          </a:p>
          <a:p>
            <a:r>
              <a:rPr lang="fa-IR" dirty="0" smtClean="0">
                <a:solidFill>
                  <a:srgbClr val="00B050"/>
                </a:solidFill>
                <a:cs typeface="2  Mitra Bold" pitchFamily="2" charset="-78"/>
              </a:rPr>
              <a:t>2-بازاریابی وفروش</a:t>
            </a:r>
          </a:p>
          <a:p>
            <a:r>
              <a:rPr lang="fa-IR" dirty="0" smtClean="0">
                <a:solidFill>
                  <a:srgbClr val="00B050"/>
                </a:solidFill>
                <a:cs typeface="2  Mitra Bold" pitchFamily="2" charset="-78"/>
              </a:rPr>
              <a:t>3-فن آوری وتحقیق وتوسعه</a:t>
            </a:r>
          </a:p>
          <a:p>
            <a:r>
              <a:rPr lang="fa-IR" dirty="0" smtClean="0">
                <a:solidFill>
                  <a:srgbClr val="00B050"/>
                </a:solidFill>
                <a:cs typeface="2  Mitra Bold" pitchFamily="2" charset="-78"/>
              </a:rPr>
              <a:t>4-منابع مالی</a:t>
            </a:r>
          </a:p>
          <a:p>
            <a:r>
              <a:rPr lang="fa-IR" dirty="0" smtClean="0">
                <a:solidFill>
                  <a:srgbClr val="00B050"/>
                </a:solidFill>
                <a:cs typeface="2  Mitra Bold" pitchFamily="2" charset="-78"/>
              </a:rPr>
              <a:t>5-منابع مدیریتی</a:t>
            </a:r>
          </a:p>
          <a:p>
            <a:r>
              <a:rPr lang="fa-IR" dirty="0" smtClean="0">
                <a:solidFill>
                  <a:srgbClr val="00B050"/>
                </a:solidFill>
                <a:cs typeface="2  Mitra Bold" pitchFamily="2" charset="-78"/>
              </a:rPr>
              <a:t>6-تولید وعملیات</a:t>
            </a:r>
          </a:p>
          <a:p>
            <a:r>
              <a:rPr lang="fa-IR" dirty="0" smtClean="0">
                <a:solidFill>
                  <a:srgbClr val="00B050"/>
                </a:solidFill>
                <a:cs typeface="2  Mitra Bold" pitchFamily="2" charset="-78"/>
              </a:rPr>
              <a:t>7-سیستم ها وفن آوری اطلاعات</a:t>
            </a:r>
          </a:p>
          <a:p>
            <a:endParaRPr lang="fa-IR" b="1" dirty="0" smtClean="0">
              <a:solidFill>
                <a:srgbClr val="C00000"/>
              </a:solidFill>
              <a:cs typeface="2  Mitra Bold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143504" y="2521262"/>
            <a:ext cx="1214446" cy="20002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600" dirty="0" smtClean="0">
                <a:solidFill>
                  <a:srgbClr val="0070C0"/>
                </a:solidFill>
                <a:cs typeface="2  Mitra Bold" pitchFamily="2" charset="-78"/>
              </a:rPr>
              <a:t>جمع آوری اطلاعات وشناخت عوامل داخلی صنعت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71868" y="2510784"/>
            <a:ext cx="1143008" cy="20717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solidFill>
                  <a:srgbClr val="0070C0"/>
                </a:solidFill>
                <a:cs typeface="2  Mitra Bold" pitchFamily="2" charset="-78"/>
              </a:rPr>
              <a:t>تجزیه وتحلیل وارزیابی عوامل منابع داخلی صنعت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4282" y="2714620"/>
            <a:ext cx="1214446" cy="20717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400" dirty="0" smtClean="0">
                <a:solidFill>
                  <a:srgbClr val="0070C0"/>
                </a:solidFill>
                <a:cs typeface="2  Mitra Bold" pitchFamily="2" charset="-78"/>
              </a:rPr>
              <a:t>برآورد درجه تاثیر عوامل داخلی بر استراتژی صنعت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7356" y="4143380"/>
            <a:ext cx="1214446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شناسایی نقاط ضعف (</a:t>
            </a:r>
            <a:r>
              <a:rPr lang="en-US" sz="2000" dirty="0" smtClean="0">
                <a:solidFill>
                  <a:srgbClr val="0070C0"/>
                </a:solidFill>
                <a:cs typeface="2  Mitra Bold" pitchFamily="2" charset="-78"/>
              </a:rPr>
              <a:t>(W</a:t>
            </a:r>
            <a:endParaRPr lang="fa-IR" sz="2000" dirty="0" smtClean="0">
              <a:solidFill>
                <a:srgbClr val="0070C0"/>
              </a:solidFill>
              <a:cs typeface="2  Mitra Bold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57356" y="2428868"/>
            <a:ext cx="1214446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شناسایی نقاط قوت(</a:t>
            </a:r>
            <a:r>
              <a:rPr lang="en-US" sz="2000" dirty="0" smtClean="0">
                <a:solidFill>
                  <a:srgbClr val="0070C0"/>
                </a:solidFill>
                <a:cs typeface="2  Mitra Bold" pitchFamily="2" charset="-78"/>
              </a:rPr>
              <a:t>S</a:t>
            </a:r>
            <a:r>
              <a:rPr lang="fa-IR" sz="2000" dirty="0" smtClean="0">
                <a:solidFill>
                  <a:srgbClr val="0070C0"/>
                </a:solidFill>
                <a:cs typeface="2  Mitra Bold" pitchFamily="2" charset="-78"/>
              </a:rPr>
              <a:t>)</a:t>
            </a:r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rot="10800000">
            <a:off x="6357950" y="3500438"/>
            <a:ext cx="4943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  <a:endCxn id="7" idx="3"/>
          </p:cNvCxnSpPr>
          <p:nvPr/>
        </p:nvCxnSpPr>
        <p:spPr>
          <a:xfrm rot="10800000" flipV="1">
            <a:off x="4714876" y="3521393"/>
            <a:ext cx="428628" cy="252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7" idx="1"/>
            <a:endCxn id="10" idx="3"/>
          </p:cNvCxnSpPr>
          <p:nvPr/>
        </p:nvCxnSpPr>
        <p:spPr>
          <a:xfrm rot="10800000">
            <a:off x="3071802" y="2928935"/>
            <a:ext cx="500066" cy="61770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7" idx="1"/>
            <a:endCxn id="9" idx="3"/>
          </p:cNvCxnSpPr>
          <p:nvPr/>
        </p:nvCxnSpPr>
        <p:spPr>
          <a:xfrm rot="10800000" flipV="1">
            <a:off x="3071802" y="3546635"/>
            <a:ext cx="500066" cy="106109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0" idx="1"/>
            <a:endCxn id="8" idx="3"/>
          </p:cNvCxnSpPr>
          <p:nvPr/>
        </p:nvCxnSpPr>
        <p:spPr>
          <a:xfrm rot="10800000" flipV="1">
            <a:off x="1428728" y="2928933"/>
            <a:ext cx="428628" cy="82153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9" idx="1"/>
            <a:endCxn id="8" idx="3"/>
          </p:cNvCxnSpPr>
          <p:nvPr/>
        </p:nvCxnSpPr>
        <p:spPr>
          <a:xfrm rot="10800000">
            <a:off x="1428728" y="3750471"/>
            <a:ext cx="428628" cy="8572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50720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600" dirty="0" smtClean="0"/>
              <a:t>منابع گردآوری اطلاعات شناخت وتحلیل محیط داخلی </a:t>
            </a:r>
            <a:endParaRPr lang="fa-IR" sz="3600" dirty="0"/>
          </a:p>
        </p:txBody>
      </p:sp>
      <p:sp>
        <p:nvSpPr>
          <p:cNvPr id="5" name="Oval 4"/>
          <p:cNvSpPr/>
          <p:nvPr/>
        </p:nvSpPr>
        <p:spPr>
          <a:xfrm>
            <a:off x="6858016" y="2000240"/>
            <a:ext cx="1643074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>
                <a:solidFill>
                  <a:srgbClr val="0070C0"/>
                </a:solidFill>
              </a:rPr>
              <a:t>شاخص های فرآیندی</a:t>
            </a:r>
            <a:endParaRPr lang="fa-IR" dirty="0">
              <a:solidFill>
                <a:srgbClr val="0070C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86248" y="3571876"/>
            <a:ext cx="1714512" cy="12144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400" dirty="0" smtClean="0">
                <a:solidFill>
                  <a:srgbClr val="C00000"/>
                </a:solidFill>
              </a:rPr>
              <a:t>تحلیل عوامل محیط داخلی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286380" y="5286388"/>
            <a:ext cx="1500198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>
                <a:solidFill>
                  <a:srgbClr val="0070C0"/>
                </a:solidFill>
              </a:rPr>
              <a:t>سنجه های </a:t>
            </a:r>
            <a:r>
              <a:rPr lang="en-US" dirty="0" smtClean="0">
                <a:solidFill>
                  <a:srgbClr val="0070C0"/>
                </a:solidFill>
              </a:rPr>
              <a:t>BSC</a:t>
            </a:r>
            <a:endParaRPr lang="fa-IR" dirty="0">
              <a:solidFill>
                <a:srgbClr val="0070C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072330" y="3429000"/>
            <a:ext cx="1571636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>
                <a:solidFill>
                  <a:srgbClr val="0070C0"/>
                </a:solidFill>
              </a:rPr>
              <a:t>ممیزی ها وارزیابیها</a:t>
            </a:r>
            <a:endParaRPr lang="fa-IR" dirty="0">
              <a:solidFill>
                <a:srgbClr val="0070C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857752" y="1643050"/>
            <a:ext cx="1857388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>
                <a:solidFill>
                  <a:srgbClr val="0070C0"/>
                </a:solidFill>
              </a:rPr>
              <a:t>گزارش تحلیل عدم انطباقها</a:t>
            </a:r>
            <a:endParaRPr lang="fa-IR" dirty="0">
              <a:solidFill>
                <a:srgbClr val="0070C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929454" y="5000636"/>
            <a:ext cx="1428760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>
                <a:solidFill>
                  <a:srgbClr val="0070C0"/>
                </a:solidFill>
              </a:rPr>
              <a:t>تحلیل های مدیریتی</a:t>
            </a:r>
            <a:endParaRPr lang="fa-IR" dirty="0">
              <a:solidFill>
                <a:srgbClr val="0070C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71472" y="3567114"/>
            <a:ext cx="3143272" cy="12144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400" dirty="0" smtClean="0">
                <a:solidFill>
                  <a:srgbClr val="C00000"/>
                </a:solidFill>
              </a:rPr>
              <a:t>شناسایی عوامل استراتژیک:</a:t>
            </a:r>
          </a:p>
          <a:p>
            <a:pPr algn="ctr"/>
            <a:r>
              <a:rPr lang="fa-IR" sz="2400" dirty="0" smtClean="0">
                <a:solidFill>
                  <a:srgbClr val="0070C0"/>
                </a:solidFill>
              </a:rPr>
              <a:t>نقاط قوت/ نقاط ضعف</a:t>
            </a:r>
            <a:endParaRPr lang="fa-IR" sz="2400" dirty="0">
              <a:solidFill>
                <a:srgbClr val="0070C0"/>
              </a:solidFill>
            </a:endParaRPr>
          </a:p>
        </p:txBody>
      </p:sp>
      <p:cxnSp>
        <p:nvCxnSpPr>
          <p:cNvPr id="13" name="Straight Arrow Connector 12"/>
          <p:cNvCxnSpPr>
            <a:stCxn id="9" idx="4"/>
          </p:cNvCxnSpPr>
          <p:nvPr/>
        </p:nvCxnSpPr>
        <p:spPr>
          <a:xfrm rot="5400000">
            <a:off x="5357818" y="3143248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3"/>
          </p:cNvCxnSpPr>
          <p:nvPr/>
        </p:nvCxnSpPr>
        <p:spPr>
          <a:xfrm rot="5400000">
            <a:off x="6246462" y="2791136"/>
            <a:ext cx="606478" cy="1097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2"/>
            <a:endCxn id="6" idx="3"/>
          </p:cNvCxnSpPr>
          <p:nvPr/>
        </p:nvCxnSpPr>
        <p:spPr>
          <a:xfrm rot="10800000" flipV="1">
            <a:off x="6000760" y="4036223"/>
            <a:ext cx="107157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1"/>
          </p:cNvCxnSpPr>
          <p:nvPr/>
        </p:nvCxnSpPr>
        <p:spPr>
          <a:xfrm rot="16200000" flipV="1">
            <a:off x="6302206" y="4342002"/>
            <a:ext cx="535040" cy="1137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0"/>
          </p:cNvCxnSpPr>
          <p:nvPr/>
        </p:nvCxnSpPr>
        <p:spPr>
          <a:xfrm rot="16200000" flipV="1">
            <a:off x="5625712" y="4875621"/>
            <a:ext cx="500065" cy="321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6" idx="1"/>
            <a:endCxn id="11" idx="3"/>
          </p:cNvCxnSpPr>
          <p:nvPr/>
        </p:nvCxnSpPr>
        <p:spPr>
          <a:xfrm rot="10800000">
            <a:off x="3714744" y="4174337"/>
            <a:ext cx="571504" cy="4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22" y="1071546"/>
            <a:ext cx="8883076" cy="57093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solidFill>
                  <a:srgbClr val="C00000"/>
                </a:solidFill>
              </a:rPr>
              <a:t>متغیرهای منابع انسانی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600" dirty="0" smtClean="0"/>
              <a:t>تحلیل محیط داخلی</a:t>
            </a:r>
            <a:endParaRPr lang="fa-IR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3428992" y="1142984"/>
            <a:ext cx="2071702" cy="4286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 وتحلیل محیطی</a:t>
            </a:r>
            <a:endParaRPr lang="fa-IR" dirty="0"/>
          </a:p>
        </p:txBody>
      </p:sp>
      <p:sp>
        <p:nvSpPr>
          <p:cNvPr id="6" name="Rounded Rectangle 5"/>
          <p:cNvSpPr/>
          <p:nvPr/>
        </p:nvSpPr>
        <p:spPr>
          <a:xfrm>
            <a:off x="6072198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کلان (اجتماعی)</a:t>
            </a:r>
            <a:endParaRPr lang="fa-IR" dirty="0"/>
          </a:p>
        </p:txBody>
      </p:sp>
      <p:sp>
        <p:nvSpPr>
          <p:cNvPr id="7" name="Rounded Rectangle 6"/>
          <p:cNvSpPr/>
          <p:nvPr/>
        </p:nvSpPr>
        <p:spPr>
          <a:xfrm>
            <a:off x="3428992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داخلی</a:t>
            </a:r>
            <a:endParaRPr lang="fa-IR" dirty="0"/>
          </a:p>
        </p:txBody>
      </p:sp>
      <p:sp>
        <p:nvSpPr>
          <p:cNvPr id="8" name="Rounded Rectangle 7"/>
          <p:cNvSpPr/>
          <p:nvPr/>
        </p:nvSpPr>
        <p:spPr>
          <a:xfrm>
            <a:off x="785786" y="1928802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رقابتی(صنعتی )</a:t>
            </a:r>
            <a:endParaRPr lang="fa-IR" dirty="0"/>
          </a:p>
        </p:txBody>
      </p:sp>
      <p:sp>
        <p:nvSpPr>
          <p:cNvPr id="9" name="Rounded Rectangle 8"/>
          <p:cNvSpPr/>
          <p:nvPr/>
        </p:nvSpPr>
        <p:spPr>
          <a:xfrm>
            <a:off x="4071934" y="3286124"/>
            <a:ext cx="4286280" cy="357187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تجربه ،تخصص،سن وتحصیلات کارکنان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تعداد نیروی انسانی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سیستمهای انگیزشی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آموزش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مشارکت کارکنان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سیستم پرداخت حقوق ودستمزد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سیستم استخدام ،بکارگیری ،ارتقاء ورهایی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روحیه،دیدگاه ومیزان رضایت وانگیزه کارکنان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میزان تغییرات وغیبت کارکنان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مزایا وامکانات رفاهی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بهره وری کارکنان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فرهنگ سازمانی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شرایط محیط کار</a:t>
            </a:r>
          </a:p>
        </p:txBody>
      </p:sp>
      <p:cxnSp>
        <p:nvCxnSpPr>
          <p:cNvPr id="11" name="Elbow Connector 10"/>
          <p:cNvCxnSpPr>
            <a:stCxn id="6" idx="0"/>
            <a:endCxn id="8" idx="0"/>
          </p:cNvCxnSpPr>
          <p:nvPr/>
        </p:nvCxnSpPr>
        <p:spPr>
          <a:xfrm rot="16200000" flipH="1" flipV="1">
            <a:off x="4429124" y="-750123"/>
            <a:ext cx="71438" cy="5286412"/>
          </a:xfrm>
          <a:prstGeom prst="bentConnector3">
            <a:avLst>
              <a:gd name="adj1" fmla="val -191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2"/>
            <a:endCxn id="7" idx="0"/>
          </p:cNvCxnSpPr>
          <p:nvPr/>
        </p:nvCxnSpPr>
        <p:spPr>
          <a:xfrm rot="5400000">
            <a:off x="4321967" y="1714488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786710" y="2714620"/>
            <a:ext cx="1143008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انسانی</a:t>
            </a:r>
            <a:endParaRPr lang="fa-IR" dirty="0"/>
          </a:p>
        </p:txBody>
      </p:sp>
      <p:sp>
        <p:nvSpPr>
          <p:cNvPr id="20" name="Rounded Rectangle 19"/>
          <p:cNvSpPr/>
          <p:nvPr/>
        </p:nvSpPr>
        <p:spPr>
          <a:xfrm>
            <a:off x="6429388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بازاریابی وفروش</a:t>
            </a:r>
            <a:endParaRPr lang="fa-IR" dirty="0"/>
          </a:p>
        </p:txBody>
      </p:sp>
      <p:sp>
        <p:nvSpPr>
          <p:cNvPr id="21" name="Rounded Rectangle 20"/>
          <p:cNvSpPr/>
          <p:nvPr/>
        </p:nvSpPr>
        <p:spPr>
          <a:xfrm>
            <a:off x="5143504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تحقیق وتوسعه</a:t>
            </a:r>
            <a:endParaRPr lang="fa-IR" dirty="0"/>
          </a:p>
        </p:txBody>
      </p:sp>
      <p:sp>
        <p:nvSpPr>
          <p:cNvPr id="22" name="Rounded Rectangle 21"/>
          <p:cNvSpPr/>
          <p:nvPr/>
        </p:nvSpPr>
        <p:spPr>
          <a:xfrm>
            <a:off x="3857620" y="2786058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مالی</a:t>
            </a:r>
            <a:endParaRPr lang="fa-IR" dirty="0"/>
          </a:p>
        </p:txBody>
      </p:sp>
      <p:sp>
        <p:nvSpPr>
          <p:cNvPr id="23" name="Rounded Rectangle 22"/>
          <p:cNvSpPr/>
          <p:nvPr/>
        </p:nvSpPr>
        <p:spPr>
          <a:xfrm>
            <a:off x="2857488" y="2786058"/>
            <a:ext cx="857256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مدیریتی</a:t>
            </a:r>
            <a:endParaRPr lang="fa-IR" dirty="0"/>
          </a:p>
        </p:txBody>
      </p:sp>
      <p:sp>
        <p:nvSpPr>
          <p:cNvPr id="24" name="Rounded Rectangle 23"/>
          <p:cNvSpPr/>
          <p:nvPr/>
        </p:nvSpPr>
        <p:spPr>
          <a:xfrm>
            <a:off x="1571604" y="2786058"/>
            <a:ext cx="1000132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تولید وعملیات</a:t>
            </a:r>
            <a:endParaRPr lang="fa-IR" dirty="0"/>
          </a:p>
        </p:txBody>
      </p:sp>
      <p:sp>
        <p:nvSpPr>
          <p:cNvPr id="25" name="Rounded Rectangle 24"/>
          <p:cNvSpPr/>
          <p:nvPr/>
        </p:nvSpPr>
        <p:spPr>
          <a:xfrm>
            <a:off x="214282" y="2786058"/>
            <a:ext cx="1143008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سیستم های اطلاعاتی</a:t>
            </a:r>
            <a:endParaRPr lang="fa-IR" dirty="0"/>
          </a:p>
        </p:txBody>
      </p:sp>
      <p:cxnSp>
        <p:nvCxnSpPr>
          <p:cNvPr id="27" name="Elbow Connector 26"/>
          <p:cNvCxnSpPr>
            <a:stCxn id="19" idx="0"/>
            <a:endCxn id="20" idx="0"/>
          </p:cNvCxnSpPr>
          <p:nvPr/>
        </p:nvCxnSpPr>
        <p:spPr>
          <a:xfrm rot="16200000" flipV="1">
            <a:off x="7679553" y="2035959"/>
            <a:ext cx="1588" cy="1357322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0" idx="0"/>
            <a:endCxn id="21" idx="0"/>
          </p:cNvCxnSpPr>
          <p:nvPr/>
        </p:nvCxnSpPr>
        <p:spPr>
          <a:xfrm rot="16200000" flipV="1">
            <a:off x="6357950" y="2071678"/>
            <a:ext cx="1588" cy="1285884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21" idx="0"/>
            <a:endCxn id="22" idx="0"/>
          </p:cNvCxnSpPr>
          <p:nvPr/>
        </p:nvCxnSpPr>
        <p:spPr>
          <a:xfrm rot="16200000" flipH="1" flipV="1">
            <a:off x="5036347" y="2107397"/>
            <a:ext cx="71438" cy="1285884"/>
          </a:xfrm>
          <a:prstGeom prst="bentConnector3">
            <a:avLst>
              <a:gd name="adj1" fmla="val -319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2" idx="0"/>
            <a:endCxn id="23" idx="0"/>
          </p:cNvCxnSpPr>
          <p:nvPr/>
        </p:nvCxnSpPr>
        <p:spPr>
          <a:xfrm rot="16200000" flipV="1">
            <a:off x="3857620" y="2214554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V="1">
            <a:off x="2713818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V="1">
            <a:off x="1570810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2"/>
          </p:cNvCxnSpPr>
          <p:nvPr/>
        </p:nvCxnSpPr>
        <p:spPr>
          <a:xfrm rot="5400000">
            <a:off x="4304108" y="2339571"/>
            <a:ext cx="28575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39"/>
          <p:cNvCxnSpPr>
            <a:endCxn id="9" idx="3"/>
          </p:cNvCxnSpPr>
          <p:nvPr/>
        </p:nvCxnSpPr>
        <p:spPr>
          <a:xfrm rot="5400000">
            <a:off x="7536685" y="3893339"/>
            <a:ext cx="2000253" cy="35719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xplosion 1 41"/>
          <p:cNvSpPr/>
          <p:nvPr/>
        </p:nvSpPr>
        <p:spPr>
          <a:xfrm>
            <a:off x="428596" y="3929066"/>
            <a:ext cx="2857520" cy="26432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dirty="0" smtClean="0"/>
              <a:t>13 آیتم ارزیابی</a:t>
            </a:r>
            <a:endParaRPr lang="fa-I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22" y="1071546"/>
            <a:ext cx="8883076" cy="57093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400" dirty="0" smtClean="0">
                <a:solidFill>
                  <a:srgbClr val="C00000"/>
                </a:solidFill>
              </a:rPr>
              <a:t>متغیرهای بازاریابی وفروش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600" dirty="0" smtClean="0"/>
              <a:t>تحلیل محیط داخلی</a:t>
            </a:r>
            <a:endParaRPr lang="fa-IR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3428992" y="1142984"/>
            <a:ext cx="2071702" cy="4286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 وتحلیل محیطی</a:t>
            </a:r>
            <a:endParaRPr lang="fa-IR" dirty="0"/>
          </a:p>
        </p:txBody>
      </p:sp>
      <p:sp>
        <p:nvSpPr>
          <p:cNvPr id="6" name="Rounded Rectangle 5"/>
          <p:cNvSpPr/>
          <p:nvPr/>
        </p:nvSpPr>
        <p:spPr>
          <a:xfrm>
            <a:off x="6072198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کلان (اجتماعی)</a:t>
            </a:r>
            <a:endParaRPr lang="fa-IR" dirty="0"/>
          </a:p>
        </p:txBody>
      </p:sp>
      <p:sp>
        <p:nvSpPr>
          <p:cNvPr id="7" name="Rounded Rectangle 6"/>
          <p:cNvSpPr/>
          <p:nvPr/>
        </p:nvSpPr>
        <p:spPr>
          <a:xfrm>
            <a:off x="3428992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داخلی</a:t>
            </a:r>
            <a:endParaRPr lang="fa-IR" dirty="0"/>
          </a:p>
        </p:txBody>
      </p:sp>
      <p:sp>
        <p:nvSpPr>
          <p:cNvPr id="8" name="Rounded Rectangle 7"/>
          <p:cNvSpPr/>
          <p:nvPr/>
        </p:nvSpPr>
        <p:spPr>
          <a:xfrm>
            <a:off x="785786" y="1928802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رقابتی(صنعتی )</a:t>
            </a:r>
            <a:endParaRPr lang="fa-IR" dirty="0"/>
          </a:p>
        </p:txBody>
      </p:sp>
      <p:sp>
        <p:nvSpPr>
          <p:cNvPr id="9" name="Rounded Rectangle 8"/>
          <p:cNvSpPr/>
          <p:nvPr/>
        </p:nvSpPr>
        <p:spPr>
          <a:xfrm>
            <a:off x="4071934" y="3500438"/>
            <a:ext cx="4286280" cy="33575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حجم فروش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تنوع محصولات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کانالهای توزیع وپوشش توزیع/تجارت الکترونیک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تبلیغات اثربخش/تصویر سازمان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مطالعه بازار/انتخاب اثربخش بازار/سهم بازار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خدمات/گارانتی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صادرات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سیاستهای قیمت گذاری/انعطاف پذیری/قیمت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کیفیت محصولات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کارکنان مجرب وآموزش دیده بازاریابی وفروش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رضایت مشتریان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نحوه تعامل با مشتریان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تحویل به موقع</a:t>
            </a:r>
          </a:p>
        </p:txBody>
      </p:sp>
      <p:cxnSp>
        <p:nvCxnSpPr>
          <p:cNvPr id="11" name="Elbow Connector 10"/>
          <p:cNvCxnSpPr>
            <a:stCxn id="6" idx="0"/>
            <a:endCxn id="8" idx="0"/>
          </p:cNvCxnSpPr>
          <p:nvPr/>
        </p:nvCxnSpPr>
        <p:spPr>
          <a:xfrm rot="16200000" flipH="1" flipV="1">
            <a:off x="4429124" y="-750123"/>
            <a:ext cx="71438" cy="5286412"/>
          </a:xfrm>
          <a:prstGeom prst="bentConnector3">
            <a:avLst>
              <a:gd name="adj1" fmla="val -191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2"/>
            <a:endCxn id="7" idx="0"/>
          </p:cNvCxnSpPr>
          <p:nvPr/>
        </p:nvCxnSpPr>
        <p:spPr>
          <a:xfrm rot="5400000">
            <a:off x="4321967" y="1714488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786710" y="2714620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انسانی</a:t>
            </a:r>
            <a:endParaRPr lang="fa-IR" dirty="0"/>
          </a:p>
        </p:txBody>
      </p:sp>
      <p:sp>
        <p:nvSpPr>
          <p:cNvPr id="20" name="Rounded Rectangle 19"/>
          <p:cNvSpPr/>
          <p:nvPr/>
        </p:nvSpPr>
        <p:spPr>
          <a:xfrm>
            <a:off x="6429388" y="2714620"/>
            <a:ext cx="114300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بازاریابی وفروش</a:t>
            </a:r>
            <a:endParaRPr lang="fa-IR" dirty="0"/>
          </a:p>
        </p:txBody>
      </p:sp>
      <p:sp>
        <p:nvSpPr>
          <p:cNvPr id="21" name="Rounded Rectangle 20"/>
          <p:cNvSpPr/>
          <p:nvPr/>
        </p:nvSpPr>
        <p:spPr>
          <a:xfrm>
            <a:off x="5143504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تحقیق وتوسعه</a:t>
            </a:r>
            <a:endParaRPr lang="fa-IR" dirty="0"/>
          </a:p>
        </p:txBody>
      </p:sp>
      <p:sp>
        <p:nvSpPr>
          <p:cNvPr id="22" name="Rounded Rectangle 21"/>
          <p:cNvSpPr/>
          <p:nvPr/>
        </p:nvSpPr>
        <p:spPr>
          <a:xfrm>
            <a:off x="3857620" y="2786058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مالی</a:t>
            </a:r>
            <a:endParaRPr lang="fa-IR" dirty="0"/>
          </a:p>
        </p:txBody>
      </p:sp>
      <p:sp>
        <p:nvSpPr>
          <p:cNvPr id="23" name="Rounded Rectangle 22"/>
          <p:cNvSpPr/>
          <p:nvPr/>
        </p:nvSpPr>
        <p:spPr>
          <a:xfrm>
            <a:off x="2857488" y="2786058"/>
            <a:ext cx="857256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مدیریتی</a:t>
            </a:r>
            <a:endParaRPr lang="fa-IR" dirty="0"/>
          </a:p>
        </p:txBody>
      </p:sp>
      <p:sp>
        <p:nvSpPr>
          <p:cNvPr id="24" name="Rounded Rectangle 23"/>
          <p:cNvSpPr/>
          <p:nvPr/>
        </p:nvSpPr>
        <p:spPr>
          <a:xfrm>
            <a:off x="1571604" y="2786058"/>
            <a:ext cx="1000132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تولید وعملیات</a:t>
            </a:r>
            <a:endParaRPr lang="fa-IR" dirty="0"/>
          </a:p>
        </p:txBody>
      </p:sp>
      <p:sp>
        <p:nvSpPr>
          <p:cNvPr id="25" name="Rounded Rectangle 24"/>
          <p:cNvSpPr/>
          <p:nvPr/>
        </p:nvSpPr>
        <p:spPr>
          <a:xfrm>
            <a:off x="214282" y="2786058"/>
            <a:ext cx="1143008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سیستم های اطلاعاتی</a:t>
            </a:r>
            <a:endParaRPr lang="fa-IR" dirty="0"/>
          </a:p>
        </p:txBody>
      </p:sp>
      <p:cxnSp>
        <p:nvCxnSpPr>
          <p:cNvPr id="27" name="Elbow Connector 26"/>
          <p:cNvCxnSpPr>
            <a:stCxn id="19" idx="0"/>
            <a:endCxn id="20" idx="0"/>
          </p:cNvCxnSpPr>
          <p:nvPr/>
        </p:nvCxnSpPr>
        <p:spPr>
          <a:xfrm rot="16200000" flipV="1">
            <a:off x="7679553" y="2035959"/>
            <a:ext cx="1588" cy="1357322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0" idx="0"/>
            <a:endCxn id="21" idx="0"/>
          </p:cNvCxnSpPr>
          <p:nvPr/>
        </p:nvCxnSpPr>
        <p:spPr>
          <a:xfrm rot="16200000" flipV="1">
            <a:off x="6357950" y="2071678"/>
            <a:ext cx="1588" cy="1285884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21" idx="0"/>
            <a:endCxn id="22" idx="0"/>
          </p:cNvCxnSpPr>
          <p:nvPr/>
        </p:nvCxnSpPr>
        <p:spPr>
          <a:xfrm rot="16200000" flipH="1" flipV="1">
            <a:off x="5036347" y="2107397"/>
            <a:ext cx="71438" cy="1285884"/>
          </a:xfrm>
          <a:prstGeom prst="bentConnector3">
            <a:avLst>
              <a:gd name="adj1" fmla="val -319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2" idx="0"/>
            <a:endCxn id="23" idx="0"/>
          </p:cNvCxnSpPr>
          <p:nvPr/>
        </p:nvCxnSpPr>
        <p:spPr>
          <a:xfrm rot="16200000" flipV="1">
            <a:off x="3857620" y="2214554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V="1">
            <a:off x="2713818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V="1">
            <a:off x="1570810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2"/>
          </p:cNvCxnSpPr>
          <p:nvPr/>
        </p:nvCxnSpPr>
        <p:spPr>
          <a:xfrm rot="5400000">
            <a:off x="4304108" y="2339571"/>
            <a:ext cx="28575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39"/>
          <p:cNvCxnSpPr>
            <a:endCxn id="9" idx="3"/>
          </p:cNvCxnSpPr>
          <p:nvPr/>
        </p:nvCxnSpPr>
        <p:spPr>
          <a:xfrm rot="16200000" flipH="1">
            <a:off x="6911600" y="3732605"/>
            <a:ext cx="2107410" cy="785817"/>
          </a:xfrm>
          <a:prstGeom prst="bentConnector4">
            <a:avLst>
              <a:gd name="adj1" fmla="val 10170"/>
              <a:gd name="adj2" fmla="val 12909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xplosion 1 29"/>
          <p:cNvSpPr/>
          <p:nvPr/>
        </p:nvSpPr>
        <p:spPr>
          <a:xfrm>
            <a:off x="428596" y="3929066"/>
            <a:ext cx="2857520" cy="26432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dirty="0" smtClean="0"/>
              <a:t>13 آیتم ارزیابی</a:t>
            </a:r>
            <a:endParaRPr lang="fa-I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22" y="1071546"/>
            <a:ext cx="8883076" cy="57093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solidFill>
                  <a:srgbClr val="C00000"/>
                </a:solidFill>
              </a:rPr>
              <a:t>متغیرهای تحقیق وتوسعه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600" dirty="0" smtClean="0"/>
              <a:t>تحلیل محیط داخلی</a:t>
            </a:r>
            <a:endParaRPr lang="fa-IR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3428992" y="1142984"/>
            <a:ext cx="2071702" cy="4286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 وتحلیل محیطی</a:t>
            </a:r>
            <a:endParaRPr lang="fa-IR" dirty="0"/>
          </a:p>
        </p:txBody>
      </p:sp>
      <p:sp>
        <p:nvSpPr>
          <p:cNvPr id="6" name="Rounded Rectangle 5"/>
          <p:cNvSpPr/>
          <p:nvPr/>
        </p:nvSpPr>
        <p:spPr>
          <a:xfrm>
            <a:off x="6072198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کلان (اجتماعی)</a:t>
            </a:r>
            <a:endParaRPr lang="fa-IR" dirty="0"/>
          </a:p>
        </p:txBody>
      </p:sp>
      <p:sp>
        <p:nvSpPr>
          <p:cNvPr id="7" name="Rounded Rectangle 6"/>
          <p:cNvSpPr/>
          <p:nvPr/>
        </p:nvSpPr>
        <p:spPr>
          <a:xfrm>
            <a:off x="3428992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داخلی</a:t>
            </a:r>
            <a:endParaRPr lang="fa-IR" dirty="0"/>
          </a:p>
        </p:txBody>
      </p:sp>
      <p:sp>
        <p:nvSpPr>
          <p:cNvPr id="8" name="Rounded Rectangle 7"/>
          <p:cNvSpPr/>
          <p:nvPr/>
        </p:nvSpPr>
        <p:spPr>
          <a:xfrm>
            <a:off x="785786" y="1928802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رقابتی(صنعتی )</a:t>
            </a:r>
            <a:endParaRPr lang="fa-IR" dirty="0"/>
          </a:p>
        </p:txBody>
      </p:sp>
      <p:sp>
        <p:nvSpPr>
          <p:cNvPr id="9" name="Rounded Rectangle 8"/>
          <p:cNvSpPr/>
          <p:nvPr/>
        </p:nvSpPr>
        <p:spPr>
          <a:xfrm>
            <a:off x="4000496" y="3929066"/>
            <a:ext cx="4973034" cy="28374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فرآیند تحقیقات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امکانات ، اعتبارات وبودجه تحقیق وتوسعه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ارتباط بین واحد تحقیقات وسایر واحدها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حفاظت از تکنولوژی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وجود ابتکارات و گرایش به تولیدات جدید/بهبود فرایندها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توانایی ومهارت کارکنان در طراحی وتولید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سیستم انگیزشی مناسب تحقیقات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ارتباط با مراکز تحقیقاتی/در دسترس بودن منابع</a:t>
            </a:r>
          </a:p>
          <a:p>
            <a:pPr algn="justLow"/>
            <a:endParaRPr lang="fa-IR" dirty="0" smtClean="0"/>
          </a:p>
        </p:txBody>
      </p:sp>
      <p:cxnSp>
        <p:nvCxnSpPr>
          <p:cNvPr id="11" name="Elbow Connector 10"/>
          <p:cNvCxnSpPr>
            <a:stCxn id="6" idx="0"/>
            <a:endCxn id="8" idx="0"/>
          </p:cNvCxnSpPr>
          <p:nvPr/>
        </p:nvCxnSpPr>
        <p:spPr>
          <a:xfrm rot="16200000" flipH="1" flipV="1">
            <a:off x="4429124" y="-750123"/>
            <a:ext cx="71438" cy="5286412"/>
          </a:xfrm>
          <a:prstGeom prst="bentConnector3">
            <a:avLst>
              <a:gd name="adj1" fmla="val -191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2"/>
            <a:endCxn id="7" idx="0"/>
          </p:cNvCxnSpPr>
          <p:nvPr/>
        </p:nvCxnSpPr>
        <p:spPr>
          <a:xfrm rot="5400000">
            <a:off x="4321967" y="1714488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786710" y="2714620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انسانی</a:t>
            </a:r>
            <a:endParaRPr lang="fa-IR" dirty="0"/>
          </a:p>
        </p:txBody>
      </p:sp>
      <p:sp>
        <p:nvSpPr>
          <p:cNvPr id="20" name="Rounded Rectangle 19"/>
          <p:cNvSpPr/>
          <p:nvPr/>
        </p:nvSpPr>
        <p:spPr>
          <a:xfrm>
            <a:off x="6429388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بازاریابی وفروش</a:t>
            </a:r>
            <a:endParaRPr lang="fa-IR" dirty="0"/>
          </a:p>
        </p:txBody>
      </p:sp>
      <p:sp>
        <p:nvSpPr>
          <p:cNvPr id="21" name="Rounded Rectangle 20"/>
          <p:cNvSpPr/>
          <p:nvPr/>
        </p:nvSpPr>
        <p:spPr>
          <a:xfrm>
            <a:off x="5143504" y="2714620"/>
            <a:ext cx="114300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تحقیق وتوسعه</a:t>
            </a:r>
            <a:endParaRPr lang="fa-IR" dirty="0"/>
          </a:p>
        </p:txBody>
      </p:sp>
      <p:sp>
        <p:nvSpPr>
          <p:cNvPr id="22" name="Rounded Rectangle 21"/>
          <p:cNvSpPr/>
          <p:nvPr/>
        </p:nvSpPr>
        <p:spPr>
          <a:xfrm>
            <a:off x="3857620" y="2786058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مالی</a:t>
            </a:r>
            <a:endParaRPr lang="fa-IR" dirty="0"/>
          </a:p>
        </p:txBody>
      </p:sp>
      <p:sp>
        <p:nvSpPr>
          <p:cNvPr id="23" name="Rounded Rectangle 22"/>
          <p:cNvSpPr/>
          <p:nvPr/>
        </p:nvSpPr>
        <p:spPr>
          <a:xfrm>
            <a:off x="2857488" y="2786058"/>
            <a:ext cx="857256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مدیریتی</a:t>
            </a:r>
            <a:endParaRPr lang="fa-IR" dirty="0"/>
          </a:p>
        </p:txBody>
      </p:sp>
      <p:sp>
        <p:nvSpPr>
          <p:cNvPr id="24" name="Rounded Rectangle 23"/>
          <p:cNvSpPr/>
          <p:nvPr/>
        </p:nvSpPr>
        <p:spPr>
          <a:xfrm>
            <a:off x="1571604" y="2786058"/>
            <a:ext cx="1000132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تولید وعملیات</a:t>
            </a:r>
            <a:endParaRPr lang="fa-IR" dirty="0"/>
          </a:p>
        </p:txBody>
      </p:sp>
      <p:sp>
        <p:nvSpPr>
          <p:cNvPr id="25" name="Rounded Rectangle 24"/>
          <p:cNvSpPr/>
          <p:nvPr/>
        </p:nvSpPr>
        <p:spPr>
          <a:xfrm>
            <a:off x="214282" y="2786058"/>
            <a:ext cx="1143008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سیستم های اطلاعاتی</a:t>
            </a:r>
            <a:endParaRPr lang="fa-IR" dirty="0"/>
          </a:p>
        </p:txBody>
      </p:sp>
      <p:cxnSp>
        <p:nvCxnSpPr>
          <p:cNvPr id="27" name="Elbow Connector 26"/>
          <p:cNvCxnSpPr>
            <a:stCxn id="19" idx="0"/>
            <a:endCxn id="20" idx="0"/>
          </p:cNvCxnSpPr>
          <p:nvPr/>
        </p:nvCxnSpPr>
        <p:spPr>
          <a:xfrm rot="16200000" flipV="1">
            <a:off x="7679553" y="2035959"/>
            <a:ext cx="1588" cy="1357322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0" idx="0"/>
            <a:endCxn id="21" idx="0"/>
          </p:cNvCxnSpPr>
          <p:nvPr/>
        </p:nvCxnSpPr>
        <p:spPr>
          <a:xfrm rot="16200000" flipV="1">
            <a:off x="6357950" y="2071678"/>
            <a:ext cx="1588" cy="1285884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21" idx="0"/>
            <a:endCxn id="22" idx="0"/>
          </p:cNvCxnSpPr>
          <p:nvPr/>
        </p:nvCxnSpPr>
        <p:spPr>
          <a:xfrm rot="16200000" flipH="1" flipV="1">
            <a:off x="5036347" y="2107397"/>
            <a:ext cx="71438" cy="1285884"/>
          </a:xfrm>
          <a:prstGeom prst="bentConnector3">
            <a:avLst>
              <a:gd name="adj1" fmla="val -319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2" idx="0"/>
            <a:endCxn id="23" idx="0"/>
          </p:cNvCxnSpPr>
          <p:nvPr/>
        </p:nvCxnSpPr>
        <p:spPr>
          <a:xfrm rot="16200000" flipV="1">
            <a:off x="3857620" y="2214554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V="1">
            <a:off x="2713818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V="1">
            <a:off x="1570810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2"/>
          </p:cNvCxnSpPr>
          <p:nvPr/>
        </p:nvCxnSpPr>
        <p:spPr>
          <a:xfrm rot="5400000">
            <a:off x="4304108" y="2339571"/>
            <a:ext cx="28575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xplosion 1 29"/>
          <p:cNvSpPr/>
          <p:nvPr/>
        </p:nvSpPr>
        <p:spPr>
          <a:xfrm>
            <a:off x="428596" y="3929066"/>
            <a:ext cx="2857520" cy="26432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dirty="0" smtClean="0"/>
              <a:t>8 آیتم ارزیابی</a:t>
            </a:r>
            <a:endParaRPr lang="fa-IR" sz="2000" dirty="0"/>
          </a:p>
        </p:txBody>
      </p:sp>
      <p:cxnSp>
        <p:nvCxnSpPr>
          <p:cNvPr id="45" name="Straight Arrow Connector 44"/>
          <p:cNvCxnSpPr>
            <a:stCxn id="21" idx="2"/>
          </p:cNvCxnSpPr>
          <p:nvPr/>
        </p:nvCxnSpPr>
        <p:spPr>
          <a:xfrm rot="5400000">
            <a:off x="5357818" y="357187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22" y="1071546"/>
            <a:ext cx="8883076" cy="57093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solidFill>
                  <a:srgbClr val="C00000"/>
                </a:solidFill>
              </a:rPr>
              <a:t>متغیرهای منابع مدیریتی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600" dirty="0" smtClean="0"/>
              <a:t>تحلیل محیط داخلی</a:t>
            </a:r>
            <a:endParaRPr lang="fa-IR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3428992" y="1142984"/>
            <a:ext cx="2071702" cy="4286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 وتحلیل محیطی</a:t>
            </a:r>
            <a:endParaRPr lang="fa-IR" dirty="0"/>
          </a:p>
        </p:txBody>
      </p:sp>
      <p:sp>
        <p:nvSpPr>
          <p:cNvPr id="6" name="Rounded Rectangle 5"/>
          <p:cNvSpPr/>
          <p:nvPr/>
        </p:nvSpPr>
        <p:spPr>
          <a:xfrm>
            <a:off x="6072198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کلان (اجتماعی)</a:t>
            </a:r>
            <a:endParaRPr lang="fa-IR" dirty="0"/>
          </a:p>
        </p:txBody>
      </p:sp>
      <p:sp>
        <p:nvSpPr>
          <p:cNvPr id="7" name="Rounded Rectangle 6"/>
          <p:cNvSpPr/>
          <p:nvPr/>
        </p:nvSpPr>
        <p:spPr>
          <a:xfrm>
            <a:off x="3428992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داخلی</a:t>
            </a:r>
            <a:endParaRPr lang="fa-IR" dirty="0"/>
          </a:p>
        </p:txBody>
      </p:sp>
      <p:sp>
        <p:nvSpPr>
          <p:cNvPr id="8" name="Rounded Rectangle 7"/>
          <p:cNvSpPr/>
          <p:nvPr/>
        </p:nvSpPr>
        <p:spPr>
          <a:xfrm>
            <a:off x="785786" y="1928802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رقابتی(صنعتی )</a:t>
            </a:r>
            <a:endParaRPr lang="fa-IR" dirty="0"/>
          </a:p>
        </p:txBody>
      </p:sp>
      <p:sp>
        <p:nvSpPr>
          <p:cNvPr id="9" name="Rounded Rectangle 8"/>
          <p:cNvSpPr/>
          <p:nvPr/>
        </p:nvSpPr>
        <p:spPr>
          <a:xfrm>
            <a:off x="3500430" y="3357562"/>
            <a:ext cx="5473100" cy="34089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تجربه وآشنایی مدیران با صنعت مربوطه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سبک رهبری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تمایل مدیران به آموزش خود وکارکنانشان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توانایی مدیران در برنامه ریزی عملیاتی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ساختار سازمانی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اهداف شرکت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تفویض اختیار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رفتار رهبران/دردسترس بودن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سیستم اندازه گیری عملکرد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رعایت عدالت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شرح وظایف مشخص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جانشین پروری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تمایل وتوانایی مدیران به برنامه های تحول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400" dirty="0" smtClean="0"/>
              <a:t>فراهم آوری امکان بروز و ظهور استعدادها وخلاقیت ونو آوری پرسنل</a:t>
            </a:r>
          </a:p>
          <a:p>
            <a:pPr algn="justLow"/>
            <a:endParaRPr lang="fa-IR" sz="1400" dirty="0" smtClean="0"/>
          </a:p>
        </p:txBody>
      </p:sp>
      <p:cxnSp>
        <p:nvCxnSpPr>
          <p:cNvPr id="11" name="Elbow Connector 10"/>
          <p:cNvCxnSpPr>
            <a:stCxn id="6" idx="0"/>
            <a:endCxn id="8" idx="0"/>
          </p:cNvCxnSpPr>
          <p:nvPr/>
        </p:nvCxnSpPr>
        <p:spPr>
          <a:xfrm rot="16200000" flipH="1" flipV="1">
            <a:off x="4429124" y="-750123"/>
            <a:ext cx="71438" cy="5286412"/>
          </a:xfrm>
          <a:prstGeom prst="bentConnector3">
            <a:avLst>
              <a:gd name="adj1" fmla="val -191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2"/>
            <a:endCxn id="7" idx="0"/>
          </p:cNvCxnSpPr>
          <p:nvPr/>
        </p:nvCxnSpPr>
        <p:spPr>
          <a:xfrm rot="5400000">
            <a:off x="4321967" y="1714488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786710" y="2714620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انسانی</a:t>
            </a:r>
            <a:endParaRPr lang="fa-IR" dirty="0"/>
          </a:p>
        </p:txBody>
      </p:sp>
      <p:sp>
        <p:nvSpPr>
          <p:cNvPr id="20" name="Rounded Rectangle 19"/>
          <p:cNvSpPr/>
          <p:nvPr/>
        </p:nvSpPr>
        <p:spPr>
          <a:xfrm>
            <a:off x="6429388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بازاریابی وفروش</a:t>
            </a:r>
            <a:endParaRPr lang="fa-IR" dirty="0"/>
          </a:p>
        </p:txBody>
      </p:sp>
      <p:sp>
        <p:nvSpPr>
          <p:cNvPr id="21" name="Rounded Rectangle 20"/>
          <p:cNvSpPr/>
          <p:nvPr/>
        </p:nvSpPr>
        <p:spPr>
          <a:xfrm>
            <a:off x="5143504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تحقیق وتوسعه</a:t>
            </a:r>
            <a:endParaRPr lang="fa-IR" dirty="0"/>
          </a:p>
        </p:txBody>
      </p:sp>
      <p:sp>
        <p:nvSpPr>
          <p:cNvPr id="22" name="Rounded Rectangle 21"/>
          <p:cNvSpPr/>
          <p:nvPr/>
        </p:nvSpPr>
        <p:spPr>
          <a:xfrm>
            <a:off x="3857620" y="2786058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مالی</a:t>
            </a:r>
            <a:endParaRPr lang="fa-IR" dirty="0"/>
          </a:p>
        </p:txBody>
      </p:sp>
      <p:sp>
        <p:nvSpPr>
          <p:cNvPr id="23" name="Rounded Rectangle 22"/>
          <p:cNvSpPr/>
          <p:nvPr/>
        </p:nvSpPr>
        <p:spPr>
          <a:xfrm>
            <a:off x="2857488" y="2786058"/>
            <a:ext cx="857256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مدیریتی</a:t>
            </a:r>
            <a:endParaRPr lang="fa-IR" dirty="0"/>
          </a:p>
        </p:txBody>
      </p:sp>
      <p:sp>
        <p:nvSpPr>
          <p:cNvPr id="24" name="Rounded Rectangle 23"/>
          <p:cNvSpPr/>
          <p:nvPr/>
        </p:nvSpPr>
        <p:spPr>
          <a:xfrm>
            <a:off x="1571604" y="2786058"/>
            <a:ext cx="1000132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تولید وعملیات</a:t>
            </a:r>
            <a:endParaRPr lang="fa-IR" dirty="0"/>
          </a:p>
        </p:txBody>
      </p:sp>
      <p:sp>
        <p:nvSpPr>
          <p:cNvPr id="25" name="Rounded Rectangle 24"/>
          <p:cNvSpPr/>
          <p:nvPr/>
        </p:nvSpPr>
        <p:spPr>
          <a:xfrm>
            <a:off x="214282" y="2786058"/>
            <a:ext cx="1143008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سیستم های اطلاعاتی</a:t>
            </a:r>
            <a:endParaRPr lang="fa-IR" dirty="0"/>
          </a:p>
        </p:txBody>
      </p:sp>
      <p:cxnSp>
        <p:nvCxnSpPr>
          <p:cNvPr id="27" name="Elbow Connector 26"/>
          <p:cNvCxnSpPr>
            <a:stCxn id="19" idx="0"/>
            <a:endCxn id="20" idx="0"/>
          </p:cNvCxnSpPr>
          <p:nvPr/>
        </p:nvCxnSpPr>
        <p:spPr>
          <a:xfrm rot="16200000" flipV="1">
            <a:off x="7679553" y="2035959"/>
            <a:ext cx="1588" cy="1357322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0" idx="0"/>
            <a:endCxn id="21" idx="0"/>
          </p:cNvCxnSpPr>
          <p:nvPr/>
        </p:nvCxnSpPr>
        <p:spPr>
          <a:xfrm rot="16200000" flipV="1">
            <a:off x="6357950" y="2071678"/>
            <a:ext cx="1588" cy="1285884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21" idx="0"/>
            <a:endCxn id="22" idx="0"/>
          </p:cNvCxnSpPr>
          <p:nvPr/>
        </p:nvCxnSpPr>
        <p:spPr>
          <a:xfrm rot="16200000" flipH="1" flipV="1">
            <a:off x="5036347" y="2107397"/>
            <a:ext cx="71438" cy="1285884"/>
          </a:xfrm>
          <a:prstGeom prst="bentConnector3">
            <a:avLst>
              <a:gd name="adj1" fmla="val -319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2" idx="0"/>
            <a:endCxn id="23" idx="0"/>
          </p:cNvCxnSpPr>
          <p:nvPr/>
        </p:nvCxnSpPr>
        <p:spPr>
          <a:xfrm rot="16200000" flipV="1">
            <a:off x="3857620" y="2214554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V="1">
            <a:off x="2713818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V="1">
            <a:off x="1570810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2"/>
          </p:cNvCxnSpPr>
          <p:nvPr/>
        </p:nvCxnSpPr>
        <p:spPr>
          <a:xfrm rot="5400000">
            <a:off x="4304108" y="2339571"/>
            <a:ext cx="28575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xplosion 1 29"/>
          <p:cNvSpPr/>
          <p:nvPr/>
        </p:nvSpPr>
        <p:spPr>
          <a:xfrm>
            <a:off x="428596" y="3929066"/>
            <a:ext cx="2857520" cy="26432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dirty="0" smtClean="0"/>
              <a:t>14 آیتم ارزیابی</a:t>
            </a:r>
            <a:endParaRPr lang="fa-IR" sz="2000" dirty="0"/>
          </a:p>
        </p:txBody>
      </p:sp>
      <p:cxnSp>
        <p:nvCxnSpPr>
          <p:cNvPr id="32" name="Shape 31"/>
          <p:cNvCxnSpPr>
            <a:stCxn id="23" idx="2"/>
            <a:endCxn id="9" idx="1"/>
          </p:cNvCxnSpPr>
          <p:nvPr/>
        </p:nvCxnSpPr>
        <p:spPr>
          <a:xfrm rot="16200000" flipH="1">
            <a:off x="2576743" y="4138373"/>
            <a:ext cx="1633061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22" y="1071546"/>
            <a:ext cx="8883076" cy="57093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solidFill>
                  <a:srgbClr val="C00000"/>
                </a:solidFill>
              </a:rPr>
              <a:t>متغیرهای تولید وعملیات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600" dirty="0" smtClean="0"/>
              <a:t>تحلیل محیط داخلی</a:t>
            </a:r>
            <a:endParaRPr lang="fa-IR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3428992" y="1142984"/>
            <a:ext cx="2071702" cy="4286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 وتحلیل محیطی</a:t>
            </a:r>
            <a:endParaRPr lang="fa-IR" dirty="0"/>
          </a:p>
        </p:txBody>
      </p:sp>
      <p:sp>
        <p:nvSpPr>
          <p:cNvPr id="6" name="Rounded Rectangle 5"/>
          <p:cNvSpPr/>
          <p:nvPr/>
        </p:nvSpPr>
        <p:spPr>
          <a:xfrm>
            <a:off x="6072198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کلان (اجتماعی)</a:t>
            </a:r>
            <a:endParaRPr lang="fa-IR" dirty="0"/>
          </a:p>
        </p:txBody>
      </p:sp>
      <p:sp>
        <p:nvSpPr>
          <p:cNvPr id="7" name="Rounded Rectangle 6"/>
          <p:cNvSpPr/>
          <p:nvPr/>
        </p:nvSpPr>
        <p:spPr>
          <a:xfrm>
            <a:off x="3428992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داخلی</a:t>
            </a:r>
            <a:endParaRPr lang="fa-IR" dirty="0"/>
          </a:p>
        </p:txBody>
      </p:sp>
      <p:sp>
        <p:nvSpPr>
          <p:cNvPr id="8" name="Rounded Rectangle 7"/>
          <p:cNvSpPr/>
          <p:nvPr/>
        </p:nvSpPr>
        <p:spPr>
          <a:xfrm>
            <a:off x="785786" y="1928802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رقابتی(صنعتی )</a:t>
            </a:r>
            <a:endParaRPr lang="fa-IR" dirty="0"/>
          </a:p>
        </p:txBody>
      </p:sp>
      <p:sp>
        <p:nvSpPr>
          <p:cNvPr id="9" name="Rounded Rectangle 8"/>
          <p:cNvSpPr/>
          <p:nvPr/>
        </p:nvSpPr>
        <p:spPr>
          <a:xfrm>
            <a:off x="1785918" y="3495676"/>
            <a:ext cx="4429124" cy="32861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فضای فیزیکی/جانمایی کارخانه وخطوط تولید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نیروهای متخصص تولید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برنامه ریزی تولید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دسترسی به ظرفیت تولید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استفاده بهینه از منابع تولید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انعطاف پذیری در تولید محصولات متنوع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سیستم کنترل کیفیت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ضایعات/دوباره کاری/اسقاط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سیستم کنترل موجودی وانبارداری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تکنولوژی تولید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شرایط تجهیزات وماشین آلات </a:t>
            </a:r>
            <a:r>
              <a:rPr lang="en-US" sz="1600" dirty="0" smtClean="0"/>
              <a:t>PM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سیکل خرید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dirty="0" smtClean="0"/>
              <a:t>پیمانکاران/تامین کنندگان مواد اولیه</a:t>
            </a:r>
          </a:p>
        </p:txBody>
      </p:sp>
      <p:cxnSp>
        <p:nvCxnSpPr>
          <p:cNvPr id="11" name="Elbow Connector 10"/>
          <p:cNvCxnSpPr>
            <a:stCxn id="6" idx="0"/>
            <a:endCxn id="8" idx="0"/>
          </p:cNvCxnSpPr>
          <p:nvPr/>
        </p:nvCxnSpPr>
        <p:spPr>
          <a:xfrm rot="16200000" flipH="1" flipV="1">
            <a:off x="4429124" y="-750123"/>
            <a:ext cx="71438" cy="5286412"/>
          </a:xfrm>
          <a:prstGeom prst="bentConnector3">
            <a:avLst>
              <a:gd name="adj1" fmla="val -191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2"/>
            <a:endCxn id="7" idx="0"/>
          </p:cNvCxnSpPr>
          <p:nvPr/>
        </p:nvCxnSpPr>
        <p:spPr>
          <a:xfrm rot="5400000">
            <a:off x="4321967" y="1714488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786710" y="2714620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انسانی</a:t>
            </a:r>
            <a:endParaRPr lang="fa-IR" dirty="0"/>
          </a:p>
        </p:txBody>
      </p:sp>
      <p:sp>
        <p:nvSpPr>
          <p:cNvPr id="20" name="Rounded Rectangle 19"/>
          <p:cNvSpPr/>
          <p:nvPr/>
        </p:nvSpPr>
        <p:spPr>
          <a:xfrm>
            <a:off x="6429388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بازاریابی وفروش</a:t>
            </a:r>
            <a:endParaRPr lang="fa-IR" dirty="0"/>
          </a:p>
        </p:txBody>
      </p:sp>
      <p:sp>
        <p:nvSpPr>
          <p:cNvPr id="21" name="Rounded Rectangle 20"/>
          <p:cNvSpPr/>
          <p:nvPr/>
        </p:nvSpPr>
        <p:spPr>
          <a:xfrm>
            <a:off x="5143504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تحقیق وتوسعه</a:t>
            </a:r>
            <a:endParaRPr lang="fa-IR" dirty="0"/>
          </a:p>
        </p:txBody>
      </p:sp>
      <p:sp>
        <p:nvSpPr>
          <p:cNvPr id="22" name="Rounded Rectangle 21"/>
          <p:cNvSpPr/>
          <p:nvPr/>
        </p:nvSpPr>
        <p:spPr>
          <a:xfrm>
            <a:off x="3857620" y="2786058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مالی</a:t>
            </a:r>
            <a:endParaRPr lang="fa-IR" dirty="0"/>
          </a:p>
        </p:txBody>
      </p:sp>
      <p:sp>
        <p:nvSpPr>
          <p:cNvPr id="23" name="Rounded Rectangle 22"/>
          <p:cNvSpPr/>
          <p:nvPr/>
        </p:nvSpPr>
        <p:spPr>
          <a:xfrm>
            <a:off x="2857488" y="2786058"/>
            <a:ext cx="857256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مدیریتی</a:t>
            </a:r>
            <a:endParaRPr lang="fa-IR" dirty="0"/>
          </a:p>
        </p:txBody>
      </p:sp>
      <p:sp>
        <p:nvSpPr>
          <p:cNvPr id="24" name="Rounded Rectangle 23"/>
          <p:cNvSpPr/>
          <p:nvPr/>
        </p:nvSpPr>
        <p:spPr>
          <a:xfrm>
            <a:off x="1571604" y="2786058"/>
            <a:ext cx="1000132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تولید وعملیات</a:t>
            </a:r>
            <a:endParaRPr lang="fa-IR" dirty="0"/>
          </a:p>
        </p:txBody>
      </p:sp>
      <p:sp>
        <p:nvSpPr>
          <p:cNvPr id="25" name="Rounded Rectangle 24"/>
          <p:cNvSpPr/>
          <p:nvPr/>
        </p:nvSpPr>
        <p:spPr>
          <a:xfrm>
            <a:off x="214282" y="2786058"/>
            <a:ext cx="1143008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سیستم های اطلاعاتی</a:t>
            </a:r>
            <a:endParaRPr lang="fa-IR" dirty="0"/>
          </a:p>
        </p:txBody>
      </p:sp>
      <p:cxnSp>
        <p:nvCxnSpPr>
          <p:cNvPr id="27" name="Elbow Connector 26"/>
          <p:cNvCxnSpPr>
            <a:stCxn id="19" idx="0"/>
            <a:endCxn id="20" idx="0"/>
          </p:cNvCxnSpPr>
          <p:nvPr/>
        </p:nvCxnSpPr>
        <p:spPr>
          <a:xfrm rot="16200000" flipV="1">
            <a:off x="7679553" y="2035959"/>
            <a:ext cx="1588" cy="1357322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0" idx="0"/>
            <a:endCxn id="21" idx="0"/>
          </p:cNvCxnSpPr>
          <p:nvPr/>
        </p:nvCxnSpPr>
        <p:spPr>
          <a:xfrm rot="16200000" flipV="1">
            <a:off x="6357950" y="2071678"/>
            <a:ext cx="1588" cy="1285884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21" idx="0"/>
            <a:endCxn id="22" idx="0"/>
          </p:cNvCxnSpPr>
          <p:nvPr/>
        </p:nvCxnSpPr>
        <p:spPr>
          <a:xfrm rot="16200000" flipH="1" flipV="1">
            <a:off x="5036347" y="2107397"/>
            <a:ext cx="71438" cy="1285884"/>
          </a:xfrm>
          <a:prstGeom prst="bentConnector3">
            <a:avLst>
              <a:gd name="adj1" fmla="val -319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2" idx="0"/>
            <a:endCxn id="23" idx="0"/>
          </p:cNvCxnSpPr>
          <p:nvPr/>
        </p:nvCxnSpPr>
        <p:spPr>
          <a:xfrm rot="16200000" flipV="1">
            <a:off x="3857620" y="2214554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V="1">
            <a:off x="2713818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V="1">
            <a:off x="1570810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2"/>
          </p:cNvCxnSpPr>
          <p:nvPr/>
        </p:nvCxnSpPr>
        <p:spPr>
          <a:xfrm rot="5400000">
            <a:off x="4304108" y="2339571"/>
            <a:ext cx="28575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xplosion 1 29"/>
          <p:cNvSpPr/>
          <p:nvPr/>
        </p:nvSpPr>
        <p:spPr>
          <a:xfrm>
            <a:off x="6286480" y="3643314"/>
            <a:ext cx="2857520" cy="26432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dirty="0" smtClean="0"/>
              <a:t>13 آیتم ارزیابی</a:t>
            </a:r>
            <a:endParaRPr lang="fa-IR" sz="2000" dirty="0"/>
          </a:p>
        </p:txBody>
      </p:sp>
      <p:cxnSp>
        <p:nvCxnSpPr>
          <p:cNvPr id="37" name="Elbow Connector 36"/>
          <p:cNvCxnSpPr>
            <a:stCxn id="24" idx="1"/>
            <a:endCxn id="9" idx="1"/>
          </p:cNvCxnSpPr>
          <p:nvPr/>
        </p:nvCxnSpPr>
        <p:spPr>
          <a:xfrm rot="10800000" flipH="1" flipV="1">
            <a:off x="1571604" y="3107528"/>
            <a:ext cx="214314" cy="2031209"/>
          </a:xfrm>
          <a:prstGeom prst="bentConnector3">
            <a:avLst>
              <a:gd name="adj1" fmla="val -5688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22" y="1071546"/>
            <a:ext cx="8883076" cy="57093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solidFill>
                  <a:srgbClr val="C00000"/>
                </a:solidFill>
              </a:rPr>
              <a:t>متغیرهای تولید وعملیات</a:t>
            </a:r>
            <a:endParaRPr lang="fa-IR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600" dirty="0" smtClean="0"/>
              <a:t>تحلیل محیط داخلی</a:t>
            </a:r>
            <a:endParaRPr lang="fa-IR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3428992" y="1142984"/>
            <a:ext cx="2071702" cy="4286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ارزیابی وتحلیل محیطی</a:t>
            </a:r>
            <a:endParaRPr lang="fa-IR" dirty="0"/>
          </a:p>
        </p:txBody>
      </p:sp>
      <p:sp>
        <p:nvSpPr>
          <p:cNvPr id="6" name="Rounded Rectangle 5"/>
          <p:cNvSpPr/>
          <p:nvPr/>
        </p:nvSpPr>
        <p:spPr>
          <a:xfrm>
            <a:off x="6072198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کلان (اجتماعی)</a:t>
            </a:r>
            <a:endParaRPr lang="fa-IR" dirty="0"/>
          </a:p>
        </p:txBody>
      </p:sp>
      <p:sp>
        <p:nvSpPr>
          <p:cNvPr id="7" name="Rounded Rectangle 6"/>
          <p:cNvSpPr/>
          <p:nvPr/>
        </p:nvSpPr>
        <p:spPr>
          <a:xfrm>
            <a:off x="3428992" y="1857364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داخلی</a:t>
            </a:r>
            <a:endParaRPr lang="fa-IR" dirty="0"/>
          </a:p>
        </p:txBody>
      </p:sp>
      <p:sp>
        <p:nvSpPr>
          <p:cNvPr id="8" name="Rounded Rectangle 7"/>
          <p:cNvSpPr/>
          <p:nvPr/>
        </p:nvSpPr>
        <p:spPr>
          <a:xfrm>
            <a:off x="785786" y="1928802"/>
            <a:ext cx="2071702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محیط رقابتی(صنعتی )</a:t>
            </a:r>
            <a:endParaRPr lang="fa-IR" dirty="0"/>
          </a:p>
        </p:txBody>
      </p:sp>
      <p:sp>
        <p:nvSpPr>
          <p:cNvPr id="9" name="Rounded Rectangle 8"/>
          <p:cNvSpPr/>
          <p:nvPr/>
        </p:nvSpPr>
        <p:spPr>
          <a:xfrm>
            <a:off x="1500166" y="3929066"/>
            <a:ext cx="4429124" cy="264320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امنیت سیستم (دسترسی و نسخه پشتیبان )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تعدادکاربران / آموزش </a:t>
            </a:r>
            <a:r>
              <a:rPr lang="en-US" dirty="0" smtClean="0"/>
              <a:t>IT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اینترنت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تصمیم گیری مدیران با بکارگیری سیستم اطلاعاتی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سیستم </a:t>
            </a:r>
            <a:r>
              <a:rPr lang="en-US" dirty="0" smtClean="0"/>
              <a:t>MIS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سخت افزار ونرم افزار مناسب</a:t>
            </a:r>
          </a:p>
          <a:p>
            <a:pPr algn="justLow">
              <a:buFont typeface="Wingdings" pitchFamily="2" charset="2"/>
              <a:buChar char="ü"/>
            </a:pPr>
            <a:r>
              <a:rPr lang="fa-IR" dirty="0" smtClean="0"/>
              <a:t>مدیریت دانش</a:t>
            </a:r>
          </a:p>
        </p:txBody>
      </p:sp>
      <p:cxnSp>
        <p:nvCxnSpPr>
          <p:cNvPr id="11" name="Elbow Connector 10"/>
          <p:cNvCxnSpPr>
            <a:stCxn id="6" idx="0"/>
            <a:endCxn id="8" idx="0"/>
          </p:cNvCxnSpPr>
          <p:nvPr/>
        </p:nvCxnSpPr>
        <p:spPr>
          <a:xfrm rot="16200000" flipH="1" flipV="1">
            <a:off x="4429124" y="-750123"/>
            <a:ext cx="71438" cy="5286412"/>
          </a:xfrm>
          <a:prstGeom prst="bentConnector3">
            <a:avLst>
              <a:gd name="adj1" fmla="val -191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2"/>
            <a:endCxn id="7" idx="0"/>
          </p:cNvCxnSpPr>
          <p:nvPr/>
        </p:nvCxnSpPr>
        <p:spPr>
          <a:xfrm rot="5400000">
            <a:off x="4321967" y="1714488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786710" y="2714620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انسانی</a:t>
            </a:r>
            <a:endParaRPr lang="fa-IR" dirty="0"/>
          </a:p>
        </p:txBody>
      </p:sp>
      <p:sp>
        <p:nvSpPr>
          <p:cNvPr id="20" name="Rounded Rectangle 19"/>
          <p:cNvSpPr/>
          <p:nvPr/>
        </p:nvSpPr>
        <p:spPr>
          <a:xfrm>
            <a:off x="6429388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بازاریابی وفروش</a:t>
            </a:r>
            <a:endParaRPr lang="fa-IR" dirty="0"/>
          </a:p>
        </p:txBody>
      </p:sp>
      <p:sp>
        <p:nvSpPr>
          <p:cNvPr id="21" name="Rounded Rectangle 20"/>
          <p:cNvSpPr/>
          <p:nvPr/>
        </p:nvSpPr>
        <p:spPr>
          <a:xfrm>
            <a:off x="5143504" y="2714620"/>
            <a:ext cx="114300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تحقیق وتوسعه</a:t>
            </a:r>
            <a:endParaRPr lang="fa-IR" dirty="0"/>
          </a:p>
        </p:txBody>
      </p:sp>
      <p:sp>
        <p:nvSpPr>
          <p:cNvPr id="22" name="Rounded Rectangle 21"/>
          <p:cNvSpPr/>
          <p:nvPr/>
        </p:nvSpPr>
        <p:spPr>
          <a:xfrm>
            <a:off x="3857620" y="2786058"/>
            <a:ext cx="1143008" cy="3571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مالی</a:t>
            </a:r>
            <a:endParaRPr lang="fa-IR" dirty="0"/>
          </a:p>
        </p:txBody>
      </p:sp>
      <p:sp>
        <p:nvSpPr>
          <p:cNvPr id="23" name="Rounded Rectangle 22"/>
          <p:cNvSpPr/>
          <p:nvPr/>
        </p:nvSpPr>
        <p:spPr>
          <a:xfrm>
            <a:off x="2857488" y="2786058"/>
            <a:ext cx="857256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منابع مدیریتی</a:t>
            </a:r>
            <a:endParaRPr lang="fa-IR" dirty="0"/>
          </a:p>
        </p:txBody>
      </p:sp>
      <p:sp>
        <p:nvSpPr>
          <p:cNvPr id="24" name="Rounded Rectangle 23"/>
          <p:cNvSpPr/>
          <p:nvPr/>
        </p:nvSpPr>
        <p:spPr>
          <a:xfrm>
            <a:off x="1571604" y="2786058"/>
            <a:ext cx="1000132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تولید وعملیات</a:t>
            </a:r>
            <a:endParaRPr lang="fa-IR" dirty="0"/>
          </a:p>
        </p:txBody>
      </p:sp>
      <p:sp>
        <p:nvSpPr>
          <p:cNvPr id="25" name="Rounded Rectangle 24"/>
          <p:cNvSpPr/>
          <p:nvPr/>
        </p:nvSpPr>
        <p:spPr>
          <a:xfrm>
            <a:off x="214282" y="2786058"/>
            <a:ext cx="1143008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سیستم های اطلاعاتی</a:t>
            </a:r>
            <a:endParaRPr lang="fa-IR" dirty="0"/>
          </a:p>
        </p:txBody>
      </p:sp>
      <p:cxnSp>
        <p:nvCxnSpPr>
          <p:cNvPr id="27" name="Elbow Connector 26"/>
          <p:cNvCxnSpPr>
            <a:stCxn id="19" idx="0"/>
            <a:endCxn id="20" idx="0"/>
          </p:cNvCxnSpPr>
          <p:nvPr/>
        </p:nvCxnSpPr>
        <p:spPr>
          <a:xfrm rot="16200000" flipV="1">
            <a:off x="7679553" y="2035959"/>
            <a:ext cx="1588" cy="1357322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0" idx="0"/>
            <a:endCxn id="21" idx="0"/>
          </p:cNvCxnSpPr>
          <p:nvPr/>
        </p:nvCxnSpPr>
        <p:spPr>
          <a:xfrm rot="16200000" flipV="1">
            <a:off x="6357950" y="2071678"/>
            <a:ext cx="1588" cy="1285884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21" idx="0"/>
            <a:endCxn id="22" idx="0"/>
          </p:cNvCxnSpPr>
          <p:nvPr/>
        </p:nvCxnSpPr>
        <p:spPr>
          <a:xfrm rot="16200000" flipH="1" flipV="1">
            <a:off x="5036347" y="2107397"/>
            <a:ext cx="71438" cy="1285884"/>
          </a:xfrm>
          <a:prstGeom prst="bentConnector3">
            <a:avLst>
              <a:gd name="adj1" fmla="val -319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2" idx="0"/>
            <a:endCxn id="23" idx="0"/>
          </p:cNvCxnSpPr>
          <p:nvPr/>
        </p:nvCxnSpPr>
        <p:spPr>
          <a:xfrm rot="16200000" flipV="1">
            <a:off x="3857620" y="2214554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V="1">
            <a:off x="2713818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V="1">
            <a:off x="1570810" y="2215348"/>
            <a:ext cx="1588" cy="1143008"/>
          </a:xfrm>
          <a:prstGeom prst="bentConnector3">
            <a:avLst>
              <a:gd name="adj1" fmla="val 1919396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2"/>
          </p:cNvCxnSpPr>
          <p:nvPr/>
        </p:nvCxnSpPr>
        <p:spPr>
          <a:xfrm rot="5400000">
            <a:off x="4304108" y="2339571"/>
            <a:ext cx="28575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xplosion 1 29"/>
          <p:cNvSpPr/>
          <p:nvPr/>
        </p:nvSpPr>
        <p:spPr>
          <a:xfrm>
            <a:off x="6286480" y="3643314"/>
            <a:ext cx="2857520" cy="26432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dirty="0" smtClean="0"/>
              <a:t>7 آیتم ارزیابی</a:t>
            </a:r>
            <a:endParaRPr lang="fa-IR" sz="2000" dirty="0"/>
          </a:p>
        </p:txBody>
      </p:sp>
      <p:cxnSp>
        <p:nvCxnSpPr>
          <p:cNvPr id="37" name="Elbow Connector 36"/>
          <p:cNvCxnSpPr>
            <a:stCxn id="25" idx="2"/>
            <a:endCxn id="9" idx="1"/>
          </p:cNvCxnSpPr>
          <p:nvPr/>
        </p:nvCxnSpPr>
        <p:spPr>
          <a:xfrm rot="16200000" flipH="1">
            <a:off x="232142" y="3982644"/>
            <a:ext cx="1821669" cy="71438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4786314" y="1928802"/>
            <a:ext cx="2286016" cy="30003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Rectangle 26"/>
          <p:cNvSpPr/>
          <p:nvPr/>
        </p:nvSpPr>
        <p:spPr>
          <a:xfrm>
            <a:off x="4714876" y="2000240"/>
            <a:ext cx="2214578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طراحی وتدوین استراتژیهای تجاری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254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/>
          <a:lstStyle/>
          <a:p>
            <a:pPr>
              <a:buNone/>
            </a:pPr>
            <a:r>
              <a:rPr lang="fa-IR" dirty="0" smtClean="0"/>
              <a:t>.</a:t>
            </a:r>
            <a:endParaRPr lang="fa-IR" dirty="0"/>
          </a:p>
        </p:txBody>
      </p:sp>
      <p:sp>
        <p:nvSpPr>
          <p:cNvPr id="10" name="Rounded Rectangle 9"/>
          <p:cNvSpPr/>
          <p:nvPr/>
        </p:nvSpPr>
        <p:spPr>
          <a:xfrm>
            <a:off x="2857488" y="1500174"/>
            <a:ext cx="3500462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>
                <a:cs typeface="2  Mitra Bold" pitchFamily="2" charset="-78"/>
              </a:rPr>
              <a:t>شناسایی وتحلیل انتظارات وتوقعات ذینفعان کلیدی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00232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اولویت بندی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QSPM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43504" y="5306562"/>
            <a:ext cx="1928826" cy="14287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داخلی:</a:t>
            </a:r>
          </a:p>
          <a:p>
            <a:r>
              <a:rPr lang="fa-IR" sz="1100" dirty="0" smtClean="0">
                <a:cs typeface="2  Mitra Bold" pitchFamily="2" charset="-78"/>
              </a:rPr>
              <a:t>1-منابع انسانی</a:t>
            </a:r>
          </a:p>
          <a:p>
            <a:r>
              <a:rPr lang="fa-IR" sz="1100" dirty="0" smtClean="0">
                <a:cs typeface="2  Mitra Bold" pitchFamily="2" charset="-78"/>
              </a:rPr>
              <a:t>2-بازاریابی وفروش</a:t>
            </a:r>
          </a:p>
          <a:p>
            <a:r>
              <a:rPr lang="fa-IR" sz="1100" dirty="0" smtClean="0">
                <a:cs typeface="2  Mitra Bold" pitchFamily="2" charset="-78"/>
              </a:rPr>
              <a:t>3-فن آوری وتحقیق وتوسعه</a:t>
            </a:r>
          </a:p>
          <a:p>
            <a:r>
              <a:rPr lang="fa-IR" sz="1100" dirty="0" smtClean="0">
                <a:cs typeface="2  Mitra Bold" pitchFamily="2" charset="-78"/>
              </a:rPr>
              <a:t>4-منابع مالی</a:t>
            </a:r>
          </a:p>
          <a:p>
            <a:r>
              <a:rPr lang="fa-IR" sz="1100" dirty="0" smtClean="0">
                <a:cs typeface="2  Mitra Bold" pitchFamily="2" charset="-78"/>
              </a:rPr>
              <a:t>5-منابع مدیریتی</a:t>
            </a:r>
          </a:p>
          <a:p>
            <a:r>
              <a:rPr lang="fa-IR" sz="1100" dirty="0" smtClean="0">
                <a:cs typeface="2  Mitra Bold" pitchFamily="2" charset="-78"/>
              </a:rPr>
              <a:t>6-تولید وعملیات</a:t>
            </a:r>
          </a:p>
          <a:p>
            <a:r>
              <a:rPr lang="fa-IR" sz="1100" dirty="0" smtClean="0">
                <a:cs typeface="2  Mitra Bold" pitchFamily="2" charset="-78"/>
              </a:rPr>
              <a:t>7-سیستم ها وفن آوری اطلاعات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028260" y="2143116"/>
            <a:ext cx="1743540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b="1" dirty="0" smtClean="0">
                <a:cs typeface="2  Mitra Bold" pitchFamily="2" charset="-78"/>
              </a:rPr>
              <a:t>اهداف کلان(بلند مدت)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0100" y="2143116"/>
            <a:ext cx="571504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آنالیز ریسک استراتژیها</a:t>
            </a:r>
          </a:p>
          <a:p>
            <a:pPr algn="ctr"/>
            <a:r>
              <a:rPr lang="en-US" sz="1100" dirty="0" smtClean="0">
                <a:cs typeface="2  Mitra Bold" pitchFamily="2" charset="-78"/>
              </a:rPr>
              <a:t>FMEA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643834" y="2571744"/>
            <a:ext cx="1416510" cy="35004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ounded Rectangle 5"/>
          <p:cNvSpPr/>
          <p:nvPr/>
        </p:nvSpPr>
        <p:spPr>
          <a:xfrm>
            <a:off x="7730918" y="285749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ماموریت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چراهستیم وچه کار باید بکنیم؟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30918" y="3929066"/>
            <a:ext cx="128588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چشم انداز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به کجا میخواهیم برسیم 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30918" y="4786322"/>
            <a:ext cx="1285884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ارزشهای سازمانی</a:t>
            </a:r>
          </a:p>
          <a:p>
            <a:pPr algn="ctr"/>
            <a:r>
              <a:rPr lang="fa-IR" sz="1100" dirty="0" smtClean="0">
                <a:cs typeface="2  Mitra Bold" pitchFamily="2" charset="-78"/>
              </a:rPr>
              <a:t>ازچه اصولی برای رسیدن به اهداف خود استفاده خواهیم کرد؟</a:t>
            </a:r>
          </a:p>
          <a:p>
            <a:pPr algn="ctr"/>
            <a:endParaRPr lang="fa-IR" sz="1100" dirty="0">
              <a:cs typeface="2  Mitra Bold" pitchFamily="2" charset="-78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072066" y="2000240"/>
            <a:ext cx="2143140" cy="27860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ounded Rectangle 10"/>
          <p:cNvSpPr/>
          <p:nvPr/>
        </p:nvSpPr>
        <p:spPr>
          <a:xfrm>
            <a:off x="5643570" y="2071678"/>
            <a:ext cx="1214446" cy="285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100" dirty="0" smtClean="0">
                <a:cs typeface="2  Mitra Bold" pitchFamily="2" charset="-78"/>
              </a:rPr>
              <a:t>شناخت محیط بیرونی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43504" y="2428868"/>
            <a:ext cx="2000264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کلان :</a:t>
            </a:r>
          </a:p>
          <a:p>
            <a:r>
              <a:rPr lang="fa-IR" sz="1100" dirty="0" smtClean="0">
                <a:cs typeface="2  Mitra Bold" pitchFamily="2" charset="-78"/>
              </a:rPr>
              <a:t>1-نیروها وعوامل سیاسی وقانونی</a:t>
            </a:r>
          </a:p>
          <a:p>
            <a:r>
              <a:rPr lang="fa-IR" sz="1100" dirty="0" smtClean="0">
                <a:cs typeface="2  Mitra Bold" pitchFamily="2" charset="-78"/>
              </a:rPr>
              <a:t>2-نیروها وعوامل اقتصادی</a:t>
            </a:r>
          </a:p>
          <a:p>
            <a:r>
              <a:rPr lang="fa-IR" sz="1100" dirty="0" smtClean="0">
                <a:cs typeface="2  Mitra Bold" pitchFamily="2" charset="-78"/>
              </a:rPr>
              <a:t>3-نیروها وعوامل افرهنگی واجتماعی</a:t>
            </a:r>
          </a:p>
          <a:p>
            <a:r>
              <a:rPr lang="fa-IR" sz="1100" dirty="0" smtClean="0">
                <a:cs typeface="2  Mitra Bold" pitchFamily="2" charset="-78"/>
              </a:rPr>
              <a:t>4-نیروها وعوامل فن آوری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14942" y="3500438"/>
            <a:ext cx="1928826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شناخت محیط عوامل رقابتی:</a:t>
            </a:r>
          </a:p>
          <a:p>
            <a:r>
              <a:rPr lang="fa-IR" sz="1100" dirty="0" smtClean="0">
                <a:cs typeface="2  Mitra Bold" pitchFamily="2" charset="-78"/>
              </a:rPr>
              <a:t>1-رقابت میان رقبای موجود</a:t>
            </a:r>
          </a:p>
          <a:p>
            <a:r>
              <a:rPr lang="fa-IR" sz="1100" dirty="0" smtClean="0">
                <a:cs typeface="2  Mitra Bold" pitchFamily="2" charset="-78"/>
              </a:rPr>
              <a:t>2-خطرورود تازه واردها به صنعت</a:t>
            </a:r>
          </a:p>
          <a:p>
            <a:r>
              <a:rPr lang="fa-IR" sz="1100" dirty="0" smtClean="0">
                <a:cs typeface="2  Mitra Bold" pitchFamily="2" charset="-78"/>
              </a:rPr>
              <a:t>3-قدرت مشتریان یا خریداران</a:t>
            </a:r>
          </a:p>
          <a:p>
            <a:r>
              <a:rPr lang="fa-IR" sz="1100" dirty="0" smtClean="0">
                <a:cs typeface="2  Mitra Bold" pitchFamily="2" charset="-78"/>
              </a:rPr>
              <a:t>4-قدرت ورود محصولات جایگزین</a:t>
            </a:r>
          </a:p>
          <a:p>
            <a:r>
              <a:rPr lang="fa-IR" sz="1100" dirty="0" smtClean="0">
                <a:cs typeface="2  Mitra Bold" pitchFamily="2" charset="-78"/>
              </a:rPr>
              <a:t>5-قدرت تامین کنندگان</a:t>
            </a:r>
            <a:endParaRPr lang="fa-IR" sz="1100" dirty="0">
              <a:cs typeface="2  Mitra Bold" pitchFamily="2" charset="-78"/>
            </a:endParaRPr>
          </a:p>
        </p:txBody>
      </p:sp>
      <p:cxnSp>
        <p:nvCxnSpPr>
          <p:cNvPr id="48" name="Elbow Connector 47"/>
          <p:cNvCxnSpPr/>
          <p:nvPr/>
        </p:nvCxnSpPr>
        <p:spPr>
          <a:xfrm flipH="1">
            <a:off x="7072330" y="3357562"/>
            <a:ext cx="142876" cy="2250297"/>
          </a:xfrm>
          <a:prstGeom prst="bentConnector3">
            <a:avLst>
              <a:gd name="adj1" fmla="val -1498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5" idx="1"/>
          </p:cNvCxnSpPr>
          <p:nvPr/>
        </p:nvCxnSpPr>
        <p:spPr>
          <a:xfrm rot="10800000" flipV="1">
            <a:off x="7429520" y="4321974"/>
            <a:ext cx="21431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3357554" y="2786058"/>
            <a:ext cx="1571636" cy="39848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ounded Rectangle 20"/>
          <p:cNvSpPr/>
          <p:nvPr/>
        </p:nvSpPr>
        <p:spPr>
          <a:xfrm>
            <a:off x="3498166" y="2857496"/>
            <a:ext cx="1214446" cy="1285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آنالیز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r>
              <a:rPr lang="fa-IR" sz="1100" dirty="0" smtClean="0">
                <a:cs typeface="2  Mitra Bold" pitchFamily="2" charset="-78"/>
              </a:rPr>
              <a:t>جمع بندی عوامل شناخت محیط بیرونی وتدوین ماتریس عوامل بیرونی (</a:t>
            </a:r>
            <a:r>
              <a:rPr lang="en-US" sz="1100" dirty="0" smtClean="0">
                <a:cs typeface="2  Mitra Bold" pitchFamily="2" charset="-78"/>
              </a:rPr>
              <a:t>(</a:t>
            </a:r>
            <a:r>
              <a:rPr lang="fa-IR" sz="1100" dirty="0" smtClean="0">
                <a:cs typeface="2  Mitra Bold" pitchFamily="2" charset="-78"/>
              </a:rPr>
              <a:t>ارزیابی </a:t>
            </a:r>
            <a:r>
              <a:rPr lang="en-US" sz="1100" dirty="0" smtClean="0">
                <a:cs typeface="2  Mitra Bold" pitchFamily="2" charset="-78"/>
              </a:rPr>
              <a:t>EFE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13346" y="5786454"/>
            <a:ext cx="1428760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cs typeface="2  Mitra Bold" pitchFamily="2" charset="-78"/>
              </a:rPr>
              <a:t>جمع بندی عوامل شناخت محیط داخلی وتدوین ماتریس ارزیابی عوامل داخلی (</a:t>
            </a:r>
            <a:r>
              <a:rPr lang="en-US" sz="1100" dirty="0" smtClean="0">
                <a:cs typeface="2  Mitra Bold" pitchFamily="2" charset="-78"/>
              </a:rPr>
              <a:t>(IFE </a:t>
            </a:r>
            <a:endParaRPr lang="fa-IR" sz="1100" dirty="0">
              <a:cs typeface="2  Mitra Bold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13146" y="4357694"/>
            <a:ext cx="1000132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تحلیل 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SWOT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فرصتها وتهدیدهای پیش رو</a:t>
            </a:r>
          </a:p>
          <a:p>
            <a:pPr algn="justLow"/>
            <a:r>
              <a:rPr lang="fa-IR" sz="1100" dirty="0" smtClean="0">
                <a:cs typeface="2  Mitra Bold" pitchFamily="2" charset="-78"/>
              </a:rPr>
              <a:t>نقاط قوت وضعف داخلی</a:t>
            </a:r>
          </a:p>
        </p:txBody>
      </p:sp>
      <p:cxnSp>
        <p:nvCxnSpPr>
          <p:cNvPr id="58" name="Straight Arrow Connector 57"/>
          <p:cNvCxnSpPr>
            <a:endCxn id="21" idx="3"/>
          </p:cNvCxnSpPr>
          <p:nvPr/>
        </p:nvCxnSpPr>
        <p:spPr>
          <a:xfrm rot="10800000">
            <a:off x="4712612" y="3500438"/>
            <a:ext cx="3594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4179885" y="2607463"/>
            <a:ext cx="35639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20" idx="0"/>
          </p:cNvCxnSpPr>
          <p:nvPr/>
        </p:nvCxnSpPr>
        <p:spPr>
          <a:xfrm rot="16200000" flipH="1">
            <a:off x="3749897" y="1992983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1" idx="2"/>
            <a:endCxn id="23" idx="0"/>
          </p:cNvCxnSpPr>
          <p:nvPr/>
        </p:nvCxnSpPr>
        <p:spPr>
          <a:xfrm rot="16200000" flipH="1">
            <a:off x="4002143" y="4246625"/>
            <a:ext cx="214314" cy="7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22" idx="0"/>
            <a:endCxn id="23" idx="2"/>
          </p:cNvCxnSpPr>
          <p:nvPr/>
        </p:nvCxnSpPr>
        <p:spPr>
          <a:xfrm rot="16200000" flipV="1">
            <a:off x="3977593" y="5636321"/>
            <a:ext cx="285752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endCxn id="22" idx="3"/>
          </p:cNvCxnSpPr>
          <p:nvPr/>
        </p:nvCxnSpPr>
        <p:spPr>
          <a:xfrm rot="10800000">
            <a:off x="4842106" y="6215082"/>
            <a:ext cx="3013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endCxn id="20" idx="3"/>
          </p:cNvCxnSpPr>
          <p:nvPr/>
        </p:nvCxnSpPr>
        <p:spPr>
          <a:xfrm rot="10800000">
            <a:off x="4771800" y="2285992"/>
            <a:ext cx="3002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/>
          <p:cNvSpPr/>
          <p:nvPr/>
        </p:nvSpPr>
        <p:spPr>
          <a:xfrm>
            <a:off x="29028" y="4286256"/>
            <a:ext cx="3143240" cy="25136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5" name="Rounded Rectangle 94"/>
          <p:cNvSpPr/>
          <p:nvPr/>
        </p:nvSpPr>
        <p:spPr>
          <a:xfrm>
            <a:off x="1727862" y="4484924"/>
            <a:ext cx="1357322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اهداف استراتژیک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ماموریت وچشم انداز ،به چه اهدافی باید دست یابیم؟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127198" y="4500570"/>
            <a:ext cx="142876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انتخاب استراتژیها</a:t>
            </a:r>
            <a:endParaRPr lang="en-US" sz="1100" dirty="0" smtClean="0">
              <a:solidFill>
                <a:srgbClr val="C00000"/>
              </a:solidFill>
              <a:cs typeface="2  Mitra Bold" pitchFamily="2" charset="-78"/>
            </a:endParaRPr>
          </a:p>
          <a:p>
            <a:pPr algn="justLow"/>
            <a:r>
              <a:rPr lang="fa-IR" sz="1100" dirty="0" smtClean="0">
                <a:cs typeface="2  Mitra Bold" pitchFamily="2" charset="-78"/>
              </a:rPr>
              <a:t>برای تحقق چشم انداز واهداف استراتژیک ،چه اقداماتی را باید انجام دهیم؟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98170" y="5715016"/>
            <a:ext cx="2973632" cy="857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عوامل کلیدی موفقیت(</a:t>
            </a:r>
            <a:r>
              <a:rPr lang="en-US" sz="1100" dirty="0" smtClean="0">
                <a:solidFill>
                  <a:srgbClr val="C00000"/>
                </a:solidFill>
                <a:cs typeface="2  Mitra Bold" pitchFamily="2" charset="-78"/>
              </a:rPr>
              <a:t>CSF </a:t>
            </a:r>
            <a:r>
              <a:rPr lang="fa-IR" sz="1100" dirty="0" smtClean="0">
                <a:solidFill>
                  <a:srgbClr val="C00000"/>
                </a:solidFill>
                <a:cs typeface="2  Mitra Bold" pitchFamily="2" charset="-78"/>
              </a:rPr>
              <a:t>)</a:t>
            </a:r>
          </a:p>
          <a:p>
            <a:pPr algn="justLow"/>
            <a:r>
              <a:rPr lang="fa-IR" sz="1100" dirty="0" smtClean="0">
                <a:solidFill>
                  <a:schemeClr val="tx1"/>
                </a:solidFill>
                <a:cs typeface="2  Mitra Bold" pitchFamily="2" charset="-78"/>
              </a:rPr>
              <a:t>برای تحقق اهداف استراتژیک ،به چه چیزهایی باید دست یابیم ؟</a:t>
            </a:r>
          </a:p>
        </p:txBody>
      </p:sp>
      <p:cxnSp>
        <p:nvCxnSpPr>
          <p:cNvPr id="99" name="Elbow Connector 98"/>
          <p:cNvCxnSpPr>
            <a:stCxn id="23" idx="1"/>
            <a:endCxn id="13" idx="3"/>
          </p:cNvCxnSpPr>
          <p:nvPr/>
        </p:nvCxnSpPr>
        <p:spPr>
          <a:xfrm rot="10800000">
            <a:off x="2571736" y="2928934"/>
            <a:ext cx="1041410" cy="2000264"/>
          </a:xfrm>
          <a:prstGeom prst="bentConnector3">
            <a:avLst>
              <a:gd name="adj1" fmla="val 3745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3" idx="1"/>
            <a:endCxn id="24" idx="3"/>
          </p:cNvCxnSpPr>
          <p:nvPr/>
        </p:nvCxnSpPr>
        <p:spPr>
          <a:xfrm rot="10800000">
            <a:off x="1571604" y="292893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hape 105"/>
          <p:cNvCxnSpPr>
            <a:stCxn id="24" idx="1"/>
          </p:cNvCxnSpPr>
          <p:nvPr/>
        </p:nvCxnSpPr>
        <p:spPr>
          <a:xfrm rot="10800000" flipV="1">
            <a:off x="857224" y="2928934"/>
            <a:ext cx="142876" cy="135732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>
            <a:off x="2296021" y="5546458"/>
            <a:ext cx="301398" cy="35719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96" idx="2"/>
          </p:cNvCxnSpPr>
          <p:nvPr/>
        </p:nvCxnSpPr>
        <p:spPr>
          <a:xfrm rot="5400000">
            <a:off x="635087" y="5508525"/>
            <a:ext cx="357190" cy="5579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hape 113"/>
          <p:cNvCxnSpPr>
            <a:stCxn id="10" idx="1"/>
          </p:cNvCxnSpPr>
          <p:nvPr/>
        </p:nvCxnSpPr>
        <p:spPr>
          <a:xfrm rot="10800000" flipV="1">
            <a:off x="428596" y="1678768"/>
            <a:ext cx="2428892" cy="2607487"/>
          </a:xfrm>
          <a:prstGeom prst="bentConnector2">
            <a:avLst/>
          </a:prstGeom>
          <a:ln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" idx="3"/>
            <a:endCxn id="45" idx="0"/>
          </p:cNvCxnSpPr>
          <p:nvPr/>
        </p:nvCxnSpPr>
        <p:spPr>
          <a:xfrm>
            <a:off x="6357950" y="1678769"/>
            <a:ext cx="1994139" cy="892975"/>
          </a:xfrm>
          <a:prstGeom prst="bentConnector2">
            <a:avLst/>
          </a:prstGeom>
          <a:ln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4" y="1071552"/>
          <a:ext cx="8767762" cy="57864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71825"/>
                <a:gridCol w="4407749"/>
                <a:gridCol w="620449"/>
                <a:gridCol w="620449"/>
                <a:gridCol w="554952"/>
                <a:gridCol w="1296657"/>
                <a:gridCol w="695681"/>
              </a:tblGrid>
              <a:tr h="535383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ردیف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فرصتها</a:t>
                      </a:r>
                      <a:r>
                        <a:rPr lang="fa-IR" sz="1400" baseline="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      </a:t>
                      </a:r>
                      <a:r>
                        <a:rPr lang="fa-I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Opportunitie</a:t>
                      </a:r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fa-IR" sz="1400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</a:p>
                    <a:p>
                      <a:pPr algn="ctr" rtl="1"/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کد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وزن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رتبه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امتیاز (رتبه*وزن)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انتخاب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B Nazanin" pitchFamily="2" charset="-78"/>
                        </a:rPr>
                        <a:t>نبودرقیب همسطح برندایسوزودرکشور</a:t>
                      </a:r>
                      <a:endParaRPr lang="en-US" sz="1400" dirty="0">
                        <a:latin typeface="Times New Roman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O1</a:t>
                      </a:r>
                      <a:endParaRPr lang="fa-IR" sz="1400" kern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0.320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B Nazanin" pitchFamily="2" charset="-78"/>
                        </a:rPr>
                        <a:t>فرسوده بودن ناوگان حمل و نقل تچاری و مسافری</a:t>
                      </a:r>
                      <a:endParaRPr lang="en-US" sz="1400" dirty="0">
                        <a:latin typeface="Times New Roman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O2</a:t>
                      </a:r>
                      <a:endParaRPr lang="fa-IR" sz="1400" kern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0.160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3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B Nazanin" pitchFamily="2" charset="-78"/>
                        </a:rPr>
                        <a:t>وجود مناسبات خوب با شریک تجاری</a:t>
                      </a:r>
                      <a:endParaRPr lang="en-US" sz="1400" dirty="0">
                        <a:latin typeface="Times New Roman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O3</a:t>
                      </a:r>
                      <a:endParaRPr lang="fa-IR" sz="1400" kern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0.240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4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B Nazanin" pitchFamily="2" charset="-78"/>
                        </a:rPr>
                        <a:t>اقبال عمومی مشتریان ازمحصولات بهمن دیزل</a:t>
                      </a:r>
                      <a:endParaRPr lang="en-US" sz="1400" dirty="0">
                        <a:latin typeface="Times New Roman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O4</a:t>
                      </a:r>
                      <a:endParaRPr lang="fa-IR" sz="1400" kern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0.320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5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B Nazanin" pitchFamily="2" charset="-78"/>
                        </a:rPr>
                        <a:t>توسعه صنعت خودرو سنگین و نیمه سنگین و خدمات مربوطه </a:t>
                      </a:r>
                      <a:endParaRPr lang="en-US" sz="1400" dirty="0">
                        <a:latin typeface="Times New Roman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O5</a:t>
                      </a:r>
                      <a:endParaRPr lang="fa-IR" sz="1400" kern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6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B Nazanin" pitchFamily="2" charset="-78"/>
                        </a:rPr>
                        <a:t>امکان صادرات</a:t>
                      </a:r>
                      <a:endParaRPr lang="en-US" sz="1400" dirty="0">
                        <a:latin typeface="Times New Roman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O6</a:t>
                      </a:r>
                      <a:endParaRPr lang="fa-IR" sz="1400" kern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fa-IR" sz="14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B Nazanin" pitchFamily="2" charset="-78"/>
                        </a:rPr>
                        <a:t>0.100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ردیف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تهدیدات   </a:t>
                      </a:r>
                      <a:r>
                        <a:rPr lang="en-US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(</a:t>
                      </a:r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Threats)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وزن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رتبه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امتیاز (رتبه*وزن)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انتخاب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نوسانات نرخ ین و انجام معاملات با شریک اصلی خارجی با ارز ین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T1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تنوع محصولات رقبا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T2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3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نرخ تورم (کاهش ارزش پول ملی 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T3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4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تحریمها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T4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5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ورود خودروهای دیزل توسط نیسان و زامیاد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T5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6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عدم ثبات قوانین و مقررات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T6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7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قیمت محصولات رقبا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T7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071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solidFill>
                          <a:schemeClr val="tx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0" i="0" u="none" strike="noStrike" dirty="0" smtClean="0">
                          <a:solidFill>
                            <a:schemeClr val="tx1"/>
                          </a:solidFill>
                          <a:latin typeface="B Nazanin"/>
                          <a:cs typeface="B Nazanin" pitchFamily="2" charset="-78"/>
                        </a:rPr>
                        <a:t>جمع</a:t>
                      </a:r>
                      <a:endParaRPr lang="fa-IR" sz="1600" b="0" i="0" u="none" strike="noStrike" dirty="0">
                        <a:solidFill>
                          <a:schemeClr val="tx1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a-IR" sz="1600" b="0" i="0" u="none" strike="noStrike" dirty="0">
                        <a:solidFill>
                          <a:schemeClr val="tx1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i="0" u="none" strike="noStrike" dirty="0">
                          <a:solidFill>
                            <a:schemeClr val="tx1"/>
                          </a:solidFill>
                          <a:latin typeface="B Nazanin"/>
                          <a:cs typeface="B Nazanin" pitchFamily="2" charset="-78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i="0" u="none" strike="noStrike">
                          <a:solidFill>
                            <a:schemeClr val="tx1"/>
                          </a:solidFill>
                          <a:latin typeface="B Nazanin"/>
                          <a:cs typeface="B Nazanin" pitchFamily="2" charset="-78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i="0" u="none" strike="noStrike" dirty="0">
                          <a:solidFill>
                            <a:schemeClr val="tx1"/>
                          </a:solidFill>
                          <a:latin typeface="B Nazanin"/>
                          <a:cs typeface="B Nazanin" pitchFamily="2" charset="-78"/>
                        </a:rPr>
                        <a:t>2.390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solidFill>
                          <a:schemeClr val="tx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ماتریس ارزیابی عوامل خارجی(</a:t>
            </a:r>
            <a:r>
              <a:rPr lang="en-US" sz="3200" dirty="0" smtClean="0"/>
              <a:t>(EFE</a:t>
            </a:r>
            <a:r>
              <a:rPr lang="fa-IR" sz="3200" dirty="0" smtClean="0"/>
              <a:t>شرکت بهمن دیزل 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61956" y="1463040"/>
          <a:ext cx="8767762" cy="5394965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571825"/>
                <a:gridCol w="4407749"/>
                <a:gridCol w="620449"/>
                <a:gridCol w="620449"/>
                <a:gridCol w="554952"/>
                <a:gridCol w="1296657"/>
                <a:gridCol w="695681"/>
              </a:tblGrid>
              <a:tr h="343975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ردیف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نقاط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قوت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کد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وزن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رتبه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امتیاز (رتبه*وزن)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انتخاب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کیفیت بالاتر محصول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S1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توان مالی شرکت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3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دارا بودن سهم بالای بازار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S3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4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برخورداری از برند معتبر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B Nazanin" pitchFamily="2" charset="-78"/>
                        </a:rPr>
                        <a:t>ISUZU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 </a:t>
                      </a:r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ژاپن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S4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0.230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5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وجود شبکه گسترده خدمات پس از فروش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S5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6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تنوع محصول در خودروهای تجاری سبک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S6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7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به روز بودن محصول و انطباق با استانداردهای داخلی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S7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8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وجود سیستم پرداخت آکورد و پاراش نقدی و غیره نقدی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S8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9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استقرار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B Nazanin" pitchFamily="2" charset="-78"/>
                        </a:rPr>
                        <a:t>TS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B Nazanin" pitchFamily="2" charset="-78"/>
                        </a:rPr>
                        <a:t>–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B Nazanin" pitchFamily="2" charset="-78"/>
                        </a:rPr>
                        <a:t>ISO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 - ،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B Nazanin" pitchFamily="2" charset="-78"/>
                        </a:rPr>
                        <a:t>EFQM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S9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96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10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تعاملات مناسب سازمانی با ارگانها، سازمانها و نهادها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S10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11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استفاده از سیستم های یکپارچه اداری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S11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12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نیروی انسانی جوان و متخصص و ماهر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S12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13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امکان افزایش تولید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S13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ردیف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نقاط</a:t>
                      </a:r>
                      <a:r>
                        <a:rPr lang="fa-IR" sz="1400" baseline="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 ضعف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کد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وزن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رتبه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امتیاز (رتبه*وزن)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انتخاب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عدم وجود مکانیزم بازاریابی و فروش اثر بخش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W1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ماتریس ارزیابی عوامل داخلی(</a:t>
            </a:r>
            <a:r>
              <a:rPr lang="en-US" sz="3200" dirty="0" smtClean="0"/>
              <a:t>(IFE</a:t>
            </a:r>
            <a:r>
              <a:rPr lang="fa-IR" sz="3200" dirty="0" smtClean="0"/>
              <a:t>شرکت بهمن دیزل 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61956" y="1463040"/>
          <a:ext cx="8767762" cy="5394965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571825"/>
                <a:gridCol w="4407749"/>
                <a:gridCol w="620449"/>
                <a:gridCol w="620449"/>
                <a:gridCol w="554952"/>
                <a:gridCol w="1296657"/>
                <a:gridCol w="695681"/>
              </a:tblGrid>
              <a:tr h="343975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ردیف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نقاط</a:t>
                      </a:r>
                      <a:r>
                        <a:rPr lang="fa-IR" sz="1400" baseline="0" dirty="0" smtClean="0">
                          <a:cs typeface="B Nazanin" pitchFamily="2" charset="-78"/>
                        </a:rPr>
                        <a:t> ضعف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کد</a:t>
                      </a:r>
                      <a:endParaRPr lang="fa-IR" sz="1400" dirty="0">
                        <a:solidFill>
                          <a:schemeClr val="bg1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وزن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رتبه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امتیاز (رتبه*وزن)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انتخاب</a:t>
                      </a:r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1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عدم کفایت مکانیزم انگیزش و نگهداشت منابع انسانی موجود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W2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نامناسب بودن فضای انبارهای شرکت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W3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3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قیمت تمام شده بالای محصول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W4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4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پائین بودن سطح کیفی برخی از اقلام لوکال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W5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5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پائین بودن فرهنگ کار تیمی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W6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6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بالا بودن قیمت قطعات یدکی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W7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Nazanin" pitchFamily="2" charset="-78"/>
                        </a:rPr>
                        <a:t>7</a:t>
                      </a:r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نبودن سیستم های اطلاعاتی یکپارچه مدیریت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W8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0.092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dirty="0" smtClean="0">
                          <a:latin typeface="Times New Roman"/>
                          <a:ea typeface="Times New Roman"/>
                          <a:cs typeface="B Nazanin" pitchFamily="2" charset="-78"/>
                        </a:rPr>
                        <a:t>جمع</a:t>
                      </a:r>
                      <a:endParaRPr lang="en-US" sz="1400" b="1" dirty="0">
                        <a:latin typeface="Times New Roman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latin typeface="B Nazanin"/>
                        <a:cs typeface="B Nazanin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B Nazanin" pitchFamily="2" charset="-78"/>
                        </a:rPr>
                        <a:t>2.799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5096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335716"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400" dirty="0">
                        <a:cs typeface="B Nazanin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ماتریس ارزیابی عوامل داخلی(</a:t>
            </a:r>
            <a:r>
              <a:rPr lang="en-US" sz="3200" dirty="0" smtClean="0"/>
              <a:t>(IFE</a:t>
            </a:r>
            <a:r>
              <a:rPr lang="fa-IR" sz="3200" dirty="0" smtClean="0"/>
              <a:t>شرکت بهمن دیزل 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72004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745334">
                <a:tc gridSpan="4">
                  <a:txBody>
                    <a:bodyPr/>
                    <a:lstStyle/>
                    <a:p>
                      <a:pPr algn="ctr" rtl="1" fontAlgn="b"/>
                      <a:r>
                        <a:rPr lang="fa-IR" sz="2400" b="1" i="0" u="none" strike="noStrike" dirty="0">
                          <a:solidFill>
                            <a:srgbClr val="C00000"/>
                          </a:solidFill>
                          <a:latin typeface="Arial"/>
                          <a:cs typeface="B Nazanin" pitchFamily="2" charset="-78"/>
                        </a:rPr>
                        <a:t>نمره نهایی ماتریس ارزیابی عوامل داخلی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rtl="1" fontAlgn="b"/>
                      <a:endParaRPr lang="fa-IR" sz="1200" b="1" i="0" u="none" strike="noStrike"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rtl="1" fontAlgn="b"/>
                      <a:endParaRPr lang="fa-IR" sz="1200" b="1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rtl="1" fontAlgn="b"/>
                      <a:endParaRPr lang="fa-IR" sz="1200" b="1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ضعیف</a:t>
                      </a:r>
                      <a:endParaRPr lang="fa-IR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میانگین</a:t>
                      </a:r>
                      <a:endParaRPr lang="fa-IR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قوی</a:t>
                      </a:r>
                      <a:endParaRPr lang="fa-IR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rtl="1" fontAlgn="b"/>
                      <a:r>
                        <a:rPr lang="fa-IR" sz="2000" b="1" i="0" u="none" strike="noStrike" dirty="0">
                          <a:solidFill>
                            <a:srgbClr val="C00000"/>
                          </a:solidFill>
                          <a:latin typeface="Arial"/>
                          <a:cs typeface="B Nazanin" pitchFamily="2" charset="-78"/>
                        </a:rPr>
                        <a:t>نمره نهایی ماتریس ارزیابی عوامل خارجی</a:t>
                      </a:r>
                    </a:p>
                  </a:txBody>
                  <a:tcPr marL="0" marR="0" marT="0" marB="0" vert="vert270" anchor="b"/>
                </a:tc>
              </a:tr>
              <a:tr h="745334"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1</a:t>
                      </a:r>
                      <a:endParaRPr lang="fa-IR" sz="1400" dirty="0"/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2</a:t>
                      </a:r>
                      <a:endParaRPr lang="fa-IR" sz="1400" dirty="0"/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3</a:t>
                      </a:r>
                      <a:endParaRPr lang="fa-IR" sz="1400" dirty="0"/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4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latin typeface="Algerian"/>
                        </a:rPr>
                        <a:t>III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latin typeface="Algerian"/>
                        </a:rPr>
                        <a:t>II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latin typeface="Algerian"/>
                        </a:rPr>
                        <a:t>I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3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 smtClean="0"/>
                        <a:t>بالا</a:t>
                      </a:r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>
                          <a:solidFill>
                            <a:srgbClr val="FFFF00"/>
                          </a:solidFill>
                          <a:latin typeface="Algerian"/>
                        </a:rPr>
                        <a:t>VI</a:t>
                      </a:r>
                      <a:endParaRPr lang="en-US" sz="1400" b="0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latin typeface="Algerian"/>
                        </a:rPr>
                        <a:t>V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latin typeface="Algerian"/>
                        </a:rPr>
                        <a:t>IV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2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 smtClean="0"/>
                        <a:t>متوسط</a:t>
                      </a:r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 fontAlgn="b"/>
                      <a:endParaRPr lang="fa-IR" sz="1200" b="1" i="0" u="none" strike="noStrike" dirty="0">
                        <a:latin typeface="Arial"/>
                      </a:endParaRPr>
                    </a:p>
                  </a:txBody>
                  <a:tcPr marL="0" marR="0" marT="0" marB="0" vert="vert270" anchor="b"/>
                </a:tc>
              </a:tr>
              <a:tr h="74533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FFFF00"/>
                          </a:solidFill>
                          <a:latin typeface="Algerian"/>
                        </a:rPr>
                        <a:t>IX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FFFF00"/>
                          </a:solidFill>
                          <a:latin typeface="Algerian"/>
                        </a:rPr>
                        <a:t>VIII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b="0" i="0" u="none" strike="noStrike" kern="1200" dirty="0">
                          <a:solidFill>
                            <a:srgbClr val="C00000"/>
                          </a:solidFill>
                          <a:latin typeface="Algerian"/>
                          <a:ea typeface="+mn-ea"/>
                          <a:cs typeface="+mn-cs"/>
                        </a:rPr>
                        <a:t>VII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1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 smtClean="0"/>
                        <a:t>پایین</a:t>
                      </a:r>
                      <a:r>
                        <a:rPr lang="fa-IR" sz="1400" baseline="0" dirty="0" smtClean="0"/>
                        <a:t> </a:t>
                      </a:r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جهت گیری استراتژیهای شرکت بهمن دیزل ماتریس (</a:t>
            </a:r>
            <a:r>
              <a:rPr lang="en-US" sz="3200" dirty="0" smtClean="0"/>
              <a:t>(IE</a:t>
            </a:r>
            <a:endParaRPr lang="fa-IR" sz="3200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4537075" y="4535495"/>
            <a:ext cx="321471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3000364" y="4929198"/>
            <a:ext cx="5929354" cy="69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4-Point Star 12"/>
          <p:cNvSpPr/>
          <p:nvPr/>
        </p:nvSpPr>
        <p:spPr>
          <a:xfrm>
            <a:off x="6044488" y="4827887"/>
            <a:ext cx="200020" cy="28575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TextBox 15"/>
          <p:cNvSpPr txBox="1"/>
          <p:nvPr/>
        </p:nvSpPr>
        <p:spPr>
          <a:xfrm>
            <a:off x="2357422" y="4929198"/>
            <a:ext cx="857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2.39</a:t>
            </a:r>
            <a:endParaRPr lang="fa-IR" dirty="0"/>
          </a:p>
        </p:txBody>
      </p:sp>
      <p:sp>
        <p:nvSpPr>
          <p:cNvPr id="17" name="TextBox 16"/>
          <p:cNvSpPr txBox="1"/>
          <p:nvPr/>
        </p:nvSpPr>
        <p:spPr>
          <a:xfrm>
            <a:off x="5786446" y="2643182"/>
            <a:ext cx="857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2.79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949290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6706">
                <a:tc gridSpan="4">
                  <a:txBody>
                    <a:bodyPr/>
                    <a:lstStyle/>
                    <a:p>
                      <a:pPr algn="ctr" rtl="1" fontAlgn="b"/>
                      <a:r>
                        <a:rPr lang="fa-IR" sz="2400" b="1" i="0" u="none" strike="noStrike" dirty="0">
                          <a:solidFill>
                            <a:srgbClr val="C00000"/>
                          </a:solidFill>
                          <a:latin typeface="Arial"/>
                          <a:cs typeface="B Nazanin" pitchFamily="2" charset="-78"/>
                        </a:rPr>
                        <a:t>نمره نهایی ماتریس ارزیابی عوامل داخلی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rtl="1" fontAlgn="b"/>
                      <a:endParaRPr lang="fa-IR" sz="1200" b="1" i="0" u="none" strike="noStrike"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rtl="1" fontAlgn="b"/>
                      <a:endParaRPr lang="fa-IR" sz="1200" b="1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rtl="1" fontAlgn="b"/>
                      <a:endParaRPr lang="fa-IR" sz="1200" b="1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316706"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ضعیف</a:t>
                      </a:r>
                      <a:endParaRPr lang="fa-IR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میانگین</a:t>
                      </a:r>
                      <a:endParaRPr lang="fa-IR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قوی</a:t>
                      </a:r>
                      <a:endParaRPr lang="fa-IR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rtl="1" fontAlgn="b"/>
                      <a:r>
                        <a:rPr lang="fa-IR" sz="2000" b="1" i="0" u="none" strike="noStrike" dirty="0">
                          <a:solidFill>
                            <a:srgbClr val="C00000"/>
                          </a:solidFill>
                          <a:latin typeface="Arial"/>
                          <a:cs typeface="B Nazanin" pitchFamily="2" charset="-78"/>
                        </a:rPr>
                        <a:t>نمره نهایی ماتریس ارزیابی عوامل خارجی</a:t>
                      </a:r>
                    </a:p>
                  </a:txBody>
                  <a:tcPr marL="0" marR="0" marT="0" marB="0" vert="vert270" anchor="b"/>
                </a:tc>
              </a:tr>
              <a:tr h="316706"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1</a:t>
                      </a:r>
                      <a:endParaRPr lang="fa-IR" sz="1400" dirty="0"/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2</a:t>
                      </a:r>
                      <a:endParaRPr lang="fa-IR" sz="1400" dirty="0"/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3</a:t>
                      </a:r>
                      <a:endParaRPr lang="fa-IR" sz="1400" dirty="0"/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4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16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latin typeface="Algerian"/>
                        </a:rPr>
                        <a:t>III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latin typeface="Algerian"/>
                        </a:rPr>
                        <a:t>II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latin typeface="Algerian"/>
                        </a:rPr>
                        <a:t>I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3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 smtClean="0"/>
                        <a:t>بالا</a:t>
                      </a:r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16706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0" i="0" u="none" strike="noStrike" dirty="0">
                          <a:solidFill>
                            <a:srgbClr val="FFFF00"/>
                          </a:solidFill>
                          <a:latin typeface="Algerian"/>
                        </a:rPr>
                        <a:t>VI</a:t>
                      </a:r>
                      <a:endParaRPr lang="en-US" sz="1400" b="0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latin typeface="Algerian"/>
                        </a:rPr>
                        <a:t>V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latin typeface="Algerian"/>
                        </a:rPr>
                        <a:t>IV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2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 smtClean="0"/>
                        <a:t>متوسط</a:t>
                      </a:r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 fontAlgn="b"/>
                      <a:endParaRPr lang="fa-IR" sz="1200" b="1" i="0" u="none" strike="noStrike" dirty="0">
                        <a:latin typeface="Arial"/>
                      </a:endParaRPr>
                    </a:p>
                  </a:txBody>
                  <a:tcPr marL="0" marR="0" marT="0" marB="0" vert="vert270" anchor="b"/>
                </a:tc>
              </a:tr>
              <a:tr h="316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FFFF00"/>
                          </a:solidFill>
                          <a:latin typeface="Algerian"/>
                        </a:rPr>
                        <a:t>IX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FFFF00"/>
                          </a:solidFill>
                          <a:latin typeface="Algerian"/>
                        </a:rPr>
                        <a:t>VIII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b="0" i="0" u="none" strike="noStrike" kern="1200" dirty="0">
                          <a:solidFill>
                            <a:srgbClr val="C00000"/>
                          </a:solidFill>
                          <a:latin typeface="Algerian"/>
                          <a:ea typeface="+mn-ea"/>
                          <a:cs typeface="+mn-cs"/>
                        </a:rPr>
                        <a:t>VII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1400" dirty="0" smtClean="0"/>
                        <a:t>1</a:t>
                      </a:r>
                      <a:endParaRPr lang="fa-IR" sz="1400" dirty="0"/>
                    </a:p>
                  </a:txBody>
                  <a:tcPr anchor="b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 smtClean="0"/>
                        <a:t>پایین</a:t>
                      </a:r>
                      <a:r>
                        <a:rPr lang="fa-IR" sz="1400" baseline="0" dirty="0" smtClean="0"/>
                        <a:t> </a:t>
                      </a:r>
                      <a:endParaRPr lang="fa-I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جهت گیری استراتژیهای شرکت بهمن دیزل ماتریس (</a:t>
            </a:r>
            <a:r>
              <a:rPr lang="en-US" sz="3200" dirty="0" smtClean="0"/>
              <a:t>(IE</a:t>
            </a:r>
            <a:endParaRPr lang="fa-IR" sz="3200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5144298" y="2713826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3071810"/>
            <a:ext cx="5929354" cy="69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4-Point Star 12"/>
          <p:cNvSpPr/>
          <p:nvPr/>
        </p:nvSpPr>
        <p:spPr>
          <a:xfrm>
            <a:off x="6000760" y="2970499"/>
            <a:ext cx="271458" cy="28575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TextBox 15"/>
          <p:cNvSpPr txBox="1"/>
          <p:nvPr/>
        </p:nvSpPr>
        <p:spPr>
          <a:xfrm>
            <a:off x="1928794" y="2857496"/>
            <a:ext cx="85725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en-US" dirty="0" smtClean="0"/>
              <a:t>2.39</a:t>
            </a:r>
            <a:endParaRPr lang="fa-IR" dirty="0"/>
          </a:p>
        </p:txBody>
      </p:sp>
      <p:sp>
        <p:nvSpPr>
          <p:cNvPr id="17" name="TextBox 16"/>
          <p:cNvSpPr txBox="1"/>
          <p:nvPr/>
        </p:nvSpPr>
        <p:spPr>
          <a:xfrm>
            <a:off x="5786446" y="1285860"/>
            <a:ext cx="85725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en-US" dirty="0" smtClean="0"/>
              <a:t>2.79</a:t>
            </a:r>
            <a:endParaRPr lang="fa-IR" dirty="0"/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642910" y="3786190"/>
            <a:ext cx="8286808" cy="28575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27432" rIns="36576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fa-IR" sz="1800" b="1" i="0" strike="noStrike" dirty="0" smtClean="0">
                <a:solidFill>
                  <a:srgbClr val="000000"/>
                </a:solidFill>
                <a:latin typeface="Arial"/>
                <a:cs typeface="Arial"/>
              </a:rPr>
              <a:t>1- </a:t>
            </a:r>
            <a:r>
              <a:rPr lang="fa-IR" sz="1800" b="1" i="0" strike="noStrike" dirty="0">
                <a:solidFill>
                  <a:srgbClr val="000000"/>
                </a:solidFill>
                <a:latin typeface="Arial"/>
                <a:cs typeface="Arial"/>
              </a:rPr>
              <a:t>سازمانهایی که  درخانه های 2،1یا </a:t>
            </a:r>
            <a:r>
              <a:rPr lang="fa-IR" sz="1800" b="1" i="0" strike="noStrike" dirty="0" smtClean="0">
                <a:solidFill>
                  <a:srgbClr val="000000"/>
                </a:solidFill>
                <a:latin typeface="Arial"/>
                <a:cs typeface="Arial"/>
              </a:rPr>
              <a:t>4قرارمی </a:t>
            </a:r>
            <a:r>
              <a:rPr lang="fa-IR" sz="1800" b="1" i="0" strike="noStrike" dirty="0">
                <a:solidFill>
                  <a:srgbClr val="000000"/>
                </a:solidFill>
                <a:latin typeface="Arial"/>
                <a:cs typeface="Arial"/>
              </a:rPr>
              <a:t>گیرند باید استراتژیهای رشد وساخت را اتخاذ نمایند.(رسوخ دربازار،توسعه بازار،توسعه محصول ویکپارچگی)</a:t>
            </a:r>
          </a:p>
          <a:p>
            <a:pPr algn="r" rtl="0">
              <a:defRPr sz="1000"/>
            </a:pPr>
            <a:r>
              <a:rPr lang="fa-IR" sz="1800" b="1" i="0" strike="noStrike" dirty="0">
                <a:solidFill>
                  <a:srgbClr val="FF0000"/>
                </a:solidFill>
                <a:latin typeface="Arial"/>
                <a:cs typeface="Arial"/>
              </a:rPr>
              <a:t>2- سازمانهایی که  درخانه های 5،3 یا 7 </a:t>
            </a:r>
            <a:r>
              <a:rPr lang="fa-IR" sz="1800" b="1" i="0" strike="noStrike" dirty="0" smtClean="0">
                <a:solidFill>
                  <a:srgbClr val="FF0000"/>
                </a:solidFill>
                <a:latin typeface="Arial"/>
                <a:cs typeface="Arial"/>
              </a:rPr>
              <a:t>قرارمی </a:t>
            </a:r>
            <a:r>
              <a:rPr lang="fa-IR" sz="1800" b="1" i="0" strike="noStrike" dirty="0">
                <a:solidFill>
                  <a:srgbClr val="FF0000"/>
                </a:solidFill>
                <a:latin typeface="Arial"/>
                <a:cs typeface="Arial"/>
              </a:rPr>
              <a:t>گیرند باید استراتژیهای حفظ ونگهداری وضع موجود را اتخاذ نمایند.(رسوخ دربازار وتوسعه  بازار و محصول)</a:t>
            </a:r>
          </a:p>
          <a:p>
            <a:pPr algn="r" rtl="0">
              <a:defRPr sz="1000"/>
            </a:pPr>
            <a:r>
              <a:rPr lang="fa-IR" sz="1800" b="1" i="0" strike="noStrike" dirty="0">
                <a:solidFill>
                  <a:srgbClr val="000000"/>
                </a:solidFill>
                <a:latin typeface="Arial"/>
                <a:cs typeface="Arial"/>
              </a:rPr>
              <a:t>3- سازمانهایی که  درخانه های 8،6 یا </a:t>
            </a:r>
            <a:r>
              <a:rPr lang="fa-IR" sz="1800" b="1" i="0" strike="noStrike" dirty="0" smtClean="0">
                <a:solidFill>
                  <a:srgbClr val="000000"/>
                </a:solidFill>
                <a:latin typeface="Arial"/>
                <a:cs typeface="Arial"/>
              </a:rPr>
              <a:t>9قرار </a:t>
            </a:r>
            <a:r>
              <a:rPr lang="fa-IR" sz="1800" b="1" i="0" strike="noStrike" dirty="0">
                <a:solidFill>
                  <a:srgbClr val="000000"/>
                </a:solidFill>
                <a:latin typeface="Arial"/>
                <a:cs typeface="Arial"/>
              </a:rPr>
              <a:t>می گیرند باید استراتژیهای برداشت محصول یا رها کردن  را اتخاذ نمایند.( کاهش ، واگذاری، انحلال، تنوع)</a:t>
            </a:r>
          </a:p>
          <a:p>
            <a:pPr algn="r" rtl="0">
              <a:defRPr sz="1000"/>
            </a:pPr>
            <a:endParaRPr lang="fa-IR" sz="1800" b="1" i="0" strike="noStrike" dirty="0">
              <a:solidFill>
                <a:srgbClr val="FFC000"/>
              </a:solidFill>
              <a:latin typeface="Arial"/>
              <a:cs typeface="Arial"/>
            </a:endParaRPr>
          </a:p>
          <a:p>
            <a:pPr algn="r" rtl="0">
              <a:defRPr sz="1000"/>
            </a:pPr>
            <a:r>
              <a:rPr lang="fa-IR" sz="1800" b="1" i="0" strike="noStrike" dirty="0">
                <a:solidFill>
                  <a:srgbClr val="0070C0"/>
                </a:solidFill>
                <a:latin typeface="Arial"/>
                <a:cs typeface="Arial"/>
              </a:rPr>
              <a:t>همانطورکه دربالا مشاهده میگردد وضعیت شرکت بهمن دیزل درخانه شماره  5</a:t>
            </a:r>
            <a:r>
              <a:rPr lang="fa-IR" sz="1800" b="1" i="0" strike="noStrike" baseline="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fa-IR" sz="1800" b="1" i="0" strike="noStrike" dirty="0">
                <a:solidFill>
                  <a:srgbClr val="0070C0"/>
                </a:solidFill>
                <a:latin typeface="Arial"/>
                <a:cs typeface="Arial"/>
              </a:rPr>
              <a:t>قرار دارد وشرکت باید تلاش نماید با تبدیل نقاط ضعف خود به قوت  تهدیدات موجود در محیط را دفع نماید و از استراتژی های مناسب </a:t>
            </a:r>
            <a:r>
              <a:rPr lang="fa-IR" sz="1800" b="1" i="0" strike="noStrike" dirty="0" smtClean="0">
                <a:solidFill>
                  <a:srgbClr val="0070C0"/>
                </a:solidFill>
                <a:latin typeface="Arial"/>
                <a:cs typeface="Arial"/>
              </a:rPr>
              <a:t>محافظه کارانه ورقابتی </a:t>
            </a:r>
            <a:r>
              <a:rPr lang="fa-IR" sz="1800" b="1" i="0" strike="noStrike" dirty="0">
                <a:solidFill>
                  <a:srgbClr val="0070C0"/>
                </a:solidFill>
                <a:latin typeface="Arial"/>
                <a:cs typeface="Arial"/>
              </a:rPr>
              <a:t>استفاده</a:t>
            </a:r>
            <a:r>
              <a:rPr lang="fa-IR" sz="1800" b="1" i="0" strike="noStrike" baseline="0" dirty="0">
                <a:solidFill>
                  <a:srgbClr val="0070C0"/>
                </a:solidFill>
                <a:latin typeface="Arial"/>
                <a:cs typeface="Arial"/>
              </a:rPr>
              <a:t> کند.</a:t>
            </a:r>
            <a:r>
              <a:rPr lang="fa-IR" sz="1800" b="1" i="0" strike="noStrike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-1" y="516245"/>
          <a:ext cx="8929719" cy="642071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19378"/>
                <a:gridCol w="1152163"/>
                <a:gridCol w="3239138"/>
                <a:gridCol w="917697"/>
                <a:gridCol w="3001343"/>
              </a:tblGrid>
              <a:tr h="320974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نقاط قوت(</a:t>
                      </a:r>
                      <a:r>
                        <a:rPr lang="en-US" dirty="0" smtClean="0"/>
                        <a:t>S</a:t>
                      </a:r>
                      <a:r>
                        <a:rPr lang="fa-IR" dirty="0" smtClean="0"/>
                        <a:t>)</a:t>
                      </a:r>
                      <a:r>
                        <a:rPr lang="fa-IR" sz="1400" dirty="0" smtClean="0"/>
                        <a:t> </a:t>
                      </a:r>
                      <a:r>
                        <a:rPr lang="en-US" sz="1400" dirty="0" smtClean="0"/>
                        <a:t>Strengths</a:t>
                      </a:r>
                      <a:endParaRPr lang="fa-I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نقاط</a:t>
                      </a:r>
                      <a:r>
                        <a:rPr lang="fa-IR" baseline="0" dirty="0" smtClean="0"/>
                        <a:t> ضعف (</a:t>
                      </a:r>
                      <a:r>
                        <a:rPr lang="en-US" sz="1400" baseline="0" dirty="0" smtClean="0"/>
                        <a:t>Weaknesses</a:t>
                      </a:r>
                      <a:r>
                        <a:rPr lang="en-US" baseline="0" dirty="0" smtClean="0"/>
                        <a:t>(W</a:t>
                      </a:r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47722">
                <a:tc rowSpan="9"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فرصتها</a:t>
                      </a:r>
                      <a:r>
                        <a:rPr lang="fa-IR" baseline="0" dirty="0" smtClean="0"/>
                        <a:t> </a:t>
                      </a:r>
                      <a:r>
                        <a:rPr lang="en-US" baseline="0" dirty="0" smtClean="0"/>
                        <a:t>(o)</a:t>
                      </a:r>
                      <a:endParaRPr lang="fa-IR" dirty="0" smtClean="0"/>
                    </a:p>
                    <a:p>
                      <a:pPr algn="ctr" rtl="1"/>
                      <a:r>
                        <a:rPr lang="en-US" sz="1400" dirty="0" smtClean="0"/>
                        <a:t>Opportunities</a:t>
                      </a:r>
                      <a:endParaRPr lang="fa-IR" sz="1400" dirty="0"/>
                    </a:p>
                  </a:txBody>
                  <a:tcPr vert="vert27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fa-IR" sz="1000" dirty="0" smtClean="0"/>
                        <a:t>تحلیل</a:t>
                      </a:r>
                      <a:r>
                        <a:rPr lang="fa-IR" sz="1000" baseline="0" dirty="0" smtClean="0"/>
                        <a:t> فرصتهاونقاط قوت برای ابداع یا تعریف سیاست ها وخط مشی هایی که با استفاده از نقاط قوت از فرصتهای محیطی بهره برداری مناسب به عمل آید</a:t>
                      </a:r>
                      <a:endParaRPr lang="fa-IR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dirty="0" smtClean="0"/>
                        <a:t>تحلیل</a:t>
                      </a:r>
                      <a:r>
                        <a:rPr lang="fa-IR" sz="1000" baseline="0" dirty="0" smtClean="0"/>
                        <a:t> فرصتهاونقاط ضعف برای ابداع یا تعریف سیاست ها وخط مشی هایی که با استفاده از فرصتهای محیطی ،نقاط ضعف به نقاط قوت تبدیل شود .</a:t>
                      </a:r>
                      <a:endParaRPr lang="fa-IR" sz="1000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40731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SO</a:t>
                      </a:r>
                      <a:endParaRPr lang="fa-I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شرح استراتژی</a:t>
                      </a:r>
                      <a:r>
                        <a:rPr lang="fa-IR" sz="1200" dirty="0" smtClean="0">
                          <a:solidFill>
                            <a:srgbClr val="00B050"/>
                          </a:solidFill>
                        </a:rPr>
                        <a:t> تهاجمی  </a:t>
                      </a:r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پیشنهادی</a:t>
                      </a:r>
                      <a:endParaRPr lang="fa-I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WO</a:t>
                      </a:r>
                      <a:endParaRPr lang="fa-I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شرح استراتژی </a:t>
                      </a:r>
                      <a:r>
                        <a:rPr lang="fa-IR" sz="1200" dirty="0" smtClean="0">
                          <a:solidFill>
                            <a:srgbClr val="00B050"/>
                          </a:solidFill>
                        </a:rPr>
                        <a:t>محافظه کارانه  </a:t>
                      </a:r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پیشنهادی</a:t>
                      </a:r>
                    </a:p>
                  </a:txBody>
                  <a:tcPr/>
                </a:tc>
              </a:tr>
              <a:tr h="347722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s1,4,7,9,12</a:t>
                      </a:r>
                    </a:p>
                    <a:p>
                      <a:pPr algn="l" rtl="1"/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-O1,2,4,5,6</a:t>
                      </a:r>
                      <a:endParaRPr lang="fa-IR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ارتقاء کیفیت محصولات ودستیابی به نمره آدیت 30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w1,2,3,5.6,7,8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O1,2,3,4,5,6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توسعه خدمات پس از فروش بصورت سیستم مکانیزه یکپارچه جهت کسب رتبه دوم از سازمان استاندارد وبازرسی .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47722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S1,2,3,4,5,7,9,10,12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O1,2,3,4,5</a:t>
                      </a:r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fa-I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-تنوع محصول با تولید محصولات جدید شامل کشنده هاو کامیو نها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w1,2,6,8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O3,4,6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توسعه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وایجاد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MIS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درسازمان</a:t>
                      </a:r>
                      <a:endParaRPr lang="fa-IR" sz="1000" dirty="0"/>
                    </a:p>
                  </a:txBody>
                  <a:tcPr/>
                </a:tc>
              </a:tr>
              <a:tr h="4012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S1,2,4,5,7,8,9,11,12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O3,,4,5,6,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rtl="1"/>
                      <a:endParaRPr lang="fa-I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مدیریت وتوسعه منابع انسانی بارویکرد فرهنگ سازمانی وبهره وری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w1,2,4,5,6,8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O3,6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rtl="1"/>
                      <a:endParaRPr lang="fa-I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دستیابی به بازارهای خارجی(توسعه صادرات)-عراق-افغانستان-پاکستان-آسیای میانه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012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S1,2,3,5,12,13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O2,3,4,5,6,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توسعه شرکت درحوزه های تولیدوسایر حوزه ها به منظور افزایش تولید</a:t>
                      </a:r>
                      <a:endParaRPr lang="fa-I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700" b="1" dirty="0" smtClean="0">
                          <a:latin typeface="Arial" pitchFamily="34" charset="0"/>
                          <a:cs typeface="Arial" pitchFamily="34" charset="0"/>
                        </a:rPr>
                        <a:t>w1,2,3,4,5,6,7,8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O1,2,3,4,5,6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مدیریت زنجیره تامین درجهت استفاده از خدمات تامین کنندگان</a:t>
                      </a:r>
                      <a:endParaRPr lang="fa-IR" sz="1000" dirty="0"/>
                    </a:p>
                  </a:txBody>
                  <a:tcPr/>
                </a:tc>
              </a:tr>
              <a:tr h="294226">
                <a:tc vMerge="1">
                  <a:txBody>
                    <a:bodyPr/>
                    <a:lstStyle/>
                    <a:p>
                      <a:pPr algn="ctr" rtl="1"/>
                      <a:endParaRPr lang="fa-IR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S1,2,3,4,5,8,11,13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O1,2,3,4,5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توسعه سهم بازار داخلی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w1,2,6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O1,2,3,4,5,6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ایجاد واحد تحقیق و توسعه محصول</a:t>
                      </a:r>
                      <a:r>
                        <a:rPr lang="fa-I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وبازار</a:t>
                      </a:r>
                      <a:endParaRPr lang="fa-IR" sz="1000" b="0" dirty="0"/>
                    </a:p>
                  </a:txBody>
                  <a:tcPr/>
                </a:tc>
              </a:tr>
              <a:tr h="320974">
                <a:tc vMerge="1">
                  <a:txBody>
                    <a:bodyPr/>
                    <a:lstStyle/>
                    <a:p>
                      <a:pPr algn="ctr" rtl="1"/>
                      <a:endParaRPr lang="fa-IR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w,2,3,4,7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O2,4,5,6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انعطاف پذیری سازمان در کنترل عوامل مؤثر بر سود آوری</a:t>
                      </a:r>
                      <a:endParaRPr lang="en-US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0974">
                <a:tc vMerge="1">
                  <a:txBody>
                    <a:bodyPr/>
                    <a:lstStyle/>
                    <a:p>
                      <a:pPr algn="ctr" rtl="1"/>
                      <a:endParaRPr lang="fa-IR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w1,2,4,5,6,7,8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O1,2,3,4,5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توسعه سهم بازار داخلی</a:t>
                      </a:r>
                      <a:endParaRPr lang="fa-I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01218">
                <a:tc rowSpan="7"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تهدیدات (</a:t>
                      </a:r>
                      <a:r>
                        <a:rPr lang="en-US" dirty="0" smtClean="0"/>
                        <a:t>(T</a:t>
                      </a: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  <a:p>
                      <a:pPr rtl="1"/>
                      <a:r>
                        <a:rPr lang="en-US" dirty="0" smtClean="0"/>
                        <a:t>Threats</a:t>
                      </a:r>
                      <a:endParaRPr lang="fa-IR" dirty="0"/>
                    </a:p>
                  </a:txBody>
                  <a:tcPr vert="vert270"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 smtClean="0"/>
                        <a:t>تحلیل</a:t>
                      </a:r>
                      <a:r>
                        <a:rPr lang="fa-IR" sz="1200" baseline="0" dirty="0" smtClean="0"/>
                        <a:t> تهدیدهاونقاط قوت برای ابداع یا تعریف سیاست ها وخط مشی هایی که با استفاده از نقاط قوت از تهدیدات احترازشود.</a:t>
                      </a:r>
                      <a:endParaRPr lang="fa-IR" sz="1200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تحلیل تهدیدها ونقاط ضعف برای تنظیم استراتژیهای تقلیل</a:t>
                      </a:r>
                      <a:r>
                        <a:rPr lang="fa-IR" sz="1200" baseline="0" dirty="0" smtClean="0"/>
                        <a:t> نقاط ضعف واحترازازتهدیدات</a:t>
                      </a:r>
                      <a:endParaRPr lang="fa-IR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5141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ST</a:t>
                      </a:r>
                      <a:endParaRPr lang="fa-I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شرح استراتژی</a:t>
                      </a:r>
                      <a:r>
                        <a:rPr lang="fa-IR" sz="1200" dirty="0" smtClean="0">
                          <a:solidFill>
                            <a:srgbClr val="00B050"/>
                          </a:solidFill>
                        </a:rPr>
                        <a:t> رقابتی </a:t>
                      </a:r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پیشنهادی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WT</a:t>
                      </a:r>
                      <a:endParaRPr lang="fa-I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شرح استراتژی</a:t>
                      </a:r>
                      <a:r>
                        <a:rPr lang="fa-IR" sz="1200" dirty="0" smtClean="0">
                          <a:solidFill>
                            <a:srgbClr val="00B050"/>
                          </a:solidFill>
                        </a:rPr>
                        <a:t> تدافعی</a:t>
                      </a:r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 قپیشنهادی</a:t>
                      </a:r>
                    </a:p>
                  </a:txBody>
                  <a:tcPr/>
                </a:tc>
              </a:tr>
              <a:tr h="4012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S1,2,4,7,9,12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T2,5,7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ارتقاء کیفیت محصولات ودستیابی به نمره آدیت 30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w2,3,4,5,6,7,8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T1,3,4,,7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مدیریت هزینه هدفمند</a:t>
                      </a:r>
                      <a:endParaRPr lang="fa-IR" sz="1200" dirty="0"/>
                    </a:p>
                  </a:txBody>
                  <a:tcPr/>
                </a:tc>
              </a:tr>
              <a:tr h="4012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S1,2,3,4,5,7,9,10,12 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T2,5,7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تنوع محصول با تولید محصولات جدید شامل کشنده هاو کامیو نها</a:t>
                      </a:r>
                      <a:endParaRPr lang="fa-I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w1,6,8,9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T1,2,3,5,7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توسعه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ar-S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وایجاد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MIS</a:t>
                      </a:r>
                      <a:r>
                        <a:rPr lang="ar-S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درسازمان</a:t>
                      </a:r>
                      <a:endParaRPr lang="fa-IR" sz="1200" dirty="0"/>
                    </a:p>
                  </a:txBody>
                  <a:tcPr/>
                </a:tc>
              </a:tr>
              <a:tr h="4012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w1,2,3,4,5,7,8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مدیریت زنجیره تامین درجهت استفاده از خدمات تامین کنندگان</a:t>
                      </a:r>
                      <a:endParaRPr lang="fa-IR" sz="1000" dirty="0" smtClean="0"/>
                    </a:p>
                  </a:txBody>
                  <a:tcPr/>
                </a:tc>
              </a:tr>
              <a:tr h="32097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w1,2,6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T2,5,7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ایجاد واحد تحقیق و توسعه محصول</a:t>
                      </a:r>
                      <a:r>
                        <a:rPr lang="fa-I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وبازار</a:t>
                      </a:r>
                      <a:endParaRPr lang="fa-IR" sz="1000" b="0" dirty="0"/>
                    </a:p>
                  </a:txBody>
                  <a:tcPr/>
                </a:tc>
              </a:tr>
              <a:tr h="32097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w2,3,4,7</a:t>
                      </a:r>
                    </a:p>
                    <a:p>
                      <a:pPr algn="l" rtl="1"/>
                      <a:r>
                        <a:rPr lang="en-US" sz="800" b="1" dirty="0" smtClean="0">
                          <a:latin typeface="Arial" pitchFamily="34" charset="0"/>
                          <a:cs typeface="Arial" pitchFamily="34" charset="0"/>
                        </a:rPr>
                        <a:t>T1,3,7</a:t>
                      </a:r>
                      <a:endParaRPr lang="fa-IR" sz="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انعطاف پذیری سازمان در کنترل عوامل مؤثر بر سود آوری</a:t>
                      </a:r>
                      <a:endParaRPr lang="en-US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0004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200" dirty="0" smtClean="0"/>
              <a:t>تحلیل (</a:t>
            </a:r>
            <a:r>
              <a:rPr lang="en-US" sz="3200" dirty="0" smtClean="0"/>
              <a:t>(SWOT</a:t>
            </a:r>
            <a:endParaRPr lang="fa-IR" sz="32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52434" y="152400"/>
            <a:ext cx="8229600" cy="50004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 fontScale="67500" lnSpcReduction="2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تحلیل (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(SWOT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fa-IR" dirty="0" smtClean="0">
                <a:solidFill>
                  <a:srgbClr val="0070C0"/>
                </a:solidFill>
              </a:rPr>
              <a:t>استراتژیهای محافظه کارانه:</a:t>
            </a:r>
          </a:p>
          <a:p>
            <a:r>
              <a:rPr lang="fa-IR" sz="2300" dirty="0" smtClean="0">
                <a:solidFill>
                  <a:srgbClr val="C00000"/>
                </a:solidFill>
              </a:rPr>
              <a:t>1- توسعه خدمات پس از فروش بصورت سیستم مکانیزه یکپارچه جهت کسب رتبه دوم از سازمان استاندارد وبازرسی .</a:t>
            </a:r>
            <a:endParaRPr lang="en-US" sz="2300" dirty="0" smtClean="0">
              <a:solidFill>
                <a:srgbClr val="C00000"/>
              </a:solidFill>
            </a:endParaRPr>
          </a:p>
          <a:p>
            <a:pPr fontAlgn="t"/>
            <a:r>
              <a:rPr lang="fa-IR" sz="2300" dirty="0" smtClean="0">
                <a:solidFill>
                  <a:srgbClr val="C00000"/>
                </a:solidFill>
              </a:rPr>
              <a:t>2-توسعه</a:t>
            </a:r>
            <a:r>
              <a:rPr lang="en-US" sz="2300" dirty="0" smtClean="0">
                <a:solidFill>
                  <a:srgbClr val="C00000"/>
                </a:solidFill>
              </a:rPr>
              <a:t>IT</a:t>
            </a:r>
            <a:r>
              <a:rPr lang="fa-IR" sz="2300" dirty="0" smtClean="0">
                <a:solidFill>
                  <a:srgbClr val="C00000"/>
                </a:solidFill>
              </a:rPr>
              <a:t> وایجاد</a:t>
            </a:r>
            <a:r>
              <a:rPr lang="en-US" sz="2300" dirty="0" smtClean="0">
                <a:solidFill>
                  <a:srgbClr val="C00000"/>
                </a:solidFill>
              </a:rPr>
              <a:t>    MIS</a:t>
            </a:r>
            <a:r>
              <a:rPr lang="fa-IR" sz="2300" dirty="0" smtClean="0">
                <a:solidFill>
                  <a:srgbClr val="C00000"/>
                </a:solidFill>
              </a:rPr>
              <a:t>درسازمان</a:t>
            </a:r>
          </a:p>
          <a:p>
            <a:r>
              <a:rPr lang="fa-IR" sz="2300" dirty="0" smtClean="0">
                <a:solidFill>
                  <a:srgbClr val="C00000"/>
                </a:solidFill>
              </a:rPr>
              <a:t>3- دستیابی به بازارهای خارجی(توسعه صادرات)-عراق-افغانستان-پاکستان-آسیای میانه</a:t>
            </a:r>
            <a:endParaRPr lang="en-US" sz="2300" dirty="0" smtClean="0">
              <a:solidFill>
                <a:srgbClr val="C00000"/>
              </a:solidFill>
            </a:endParaRPr>
          </a:p>
          <a:p>
            <a:pPr fontAlgn="t"/>
            <a:r>
              <a:rPr lang="fa-IR" sz="2300" dirty="0" smtClean="0">
                <a:solidFill>
                  <a:srgbClr val="C00000"/>
                </a:solidFill>
              </a:rPr>
              <a:t>4-مدیریت زنجیره تامین درجهت استفاده از خدمات تامین کنندگان</a:t>
            </a:r>
          </a:p>
          <a:p>
            <a:pPr fontAlgn="t"/>
            <a:r>
              <a:rPr lang="fa-IR" sz="2300" dirty="0" smtClean="0">
                <a:solidFill>
                  <a:srgbClr val="C00000"/>
                </a:solidFill>
              </a:rPr>
              <a:t>5-</a:t>
            </a:r>
            <a:r>
              <a:rPr lang="ar-SA" sz="2300" dirty="0" smtClean="0">
                <a:solidFill>
                  <a:srgbClr val="C00000"/>
                </a:solidFill>
              </a:rPr>
              <a:t>ایجاد واحد تحقیق و توسعه محصول</a:t>
            </a:r>
            <a:r>
              <a:rPr lang="fa-IR" sz="2300" dirty="0" smtClean="0">
                <a:solidFill>
                  <a:srgbClr val="C00000"/>
                </a:solidFill>
              </a:rPr>
              <a:t> وبازار</a:t>
            </a:r>
          </a:p>
          <a:p>
            <a:r>
              <a:rPr lang="fa-IR" sz="2300" dirty="0" smtClean="0">
                <a:solidFill>
                  <a:srgbClr val="C00000"/>
                </a:solidFill>
              </a:rPr>
              <a:t>6-</a:t>
            </a:r>
            <a:r>
              <a:rPr lang="ar-SA" sz="2300" dirty="0" smtClean="0">
                <a:solidFill>
                  <a:srgbClr val="C00000"/>
                </a:solidFill>
              </a:rPr>
              <a:t>انعطاف پذیری سازمان در کنترل عوامل مؤثر بر سود آوری</a:t>
            </a:r>
            <a:endParaRPr lang="en-US" sz="2300" dirty="0" smtClean="0">
              <a:solidFill>
                <a:srgbClr val="C00000"/>
              </a:solidFill>
            </a:endParaRPr>
          </a:p>
          <a:p>
            <a:r>
              <a:rPr lang="fa-IR" sz="2300" dirty="0" smtClean="0">
                <a:solidFill>
                  <a:srgbClr val="C00000"/>
                </a:solidFill>
              </a:rPr>
              <a:t>7-توسعه سهم بازار داخلی</a:t>
            </a:r>
          </a:p>
          <a:p>
            <a:r>
              <a:rPr lang="fa-IR" dirty="0" smtClean="0">
                <a:solidFill>
                  <a:srgbClr val="0070C0"/>
                </a:solidFill>
              </a:rPr>
              <a:t>استراتژیهای رقابتی:</a:t>
            </a:r>
          </a:p>
          <a:p>
            <a:pPr fontAlgn="t"/>
            <a:r>
              <a:rPr lang="fa-IR" sz="1900" b="1" dirty="0" smtClean="0">
                <a:solidFill>
                  <a:srgbClr val="C00000"/>
                </a:solidFill>
              </a:rPr>
              <a:t>8-ارتقاء کیفیت محصولات ودستیابی به نمره آدیت 30</a:t>
            </a:r>
          </a:p>
          <a:p>
            <a:pPr fontAlgn="t"/>
            <a:r>
              <a:rPr lang="fa-IR" sz="1900" b="1" dirty="0" smtClean="0">
                <a:solidFill>
                  <a:srgbClr val="C00000"/>
                </a:solidFill>
              </a:rPr>
              <a:t>9-تنوع محصول با تولید محصولات جدید شامل کشنده هاو کامیو نها</a:t>
            </a:r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endParaRPr lang="fa-IR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استراتژیهای حاصل ازتحلیل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(SWOT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76" y="142848"/>
          <a:ext cx="8715443" cy="6484268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35522"/>
                <a:gridCol w="1532193"/>
                <a:gridCol w="374706"/>
                <a:gridCol w="257924"/>
                <a:gridCol w="455610"/>
                <a:gridCol w="387489"/>
                <a:gridCol w="489476"/>
                <a:gridCol w="329151"/>
                <a:gridCol w="541284"/>
                <a:gridCol w="244898"/>
                <a:gridCol w="412206"/>
                <a:gridCol w="265652"/>
                <a:gridCol w="391452"/>
                <a:gridCol w="240368"/>
                <a:gridCol w="416736"/>
                <a:gridCol w="256360"/>
                <a:gridCol w="400744"/>
                <a:gridCol w="251714"/>
                <a:gridCol w="405390"/>
                <a:gridCol w="328552"/>
                <a:gridCol w="498016"/>
              </a:tblGrid>
              <a:tr h="418321">
                <a:tc gridSpan="21">
                  <a:txBody>
                    <a:bodyPr/>
                    <a:lstStyle/>
                    <a:p>
                      <a:pPr algn="ctr" rtl="1"/>
                      <a:r>
                        <a:rPr lang="fa-IR" sz="1800" dirty="0" smtClean="0"/>
                        <a:t>ماتریس استراتژیک کمی (اولویت بندی استراتژیها)شرکت بهمن دیزل-عوامل مهم داخلی</a:t>
                      </a:r>
                      <a:endParaRPr lang="fa-IR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485327"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000" dirty="0" smtClean="0"/>
                        <a:t>ردیف</a:t>
                      </a:r>
                      <a:endParaRPr lang="fa-IR" sz="1000" dirty="0"/>
                    </a:p>
                  </a:txBody>
                  <a:tcPr vert="vert270" anchor="ctr" anchorCtr="1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800" dirty="0" smtClean="0">
                          <a:cs typeface="B Nazanin" pitchFamily="2" charset="-78"/>
                        </a:rPr>
                        <a:t>عوامل کلیدی</a:t>
                      </a:r>
                      <a:endParaRPr lang="fa-IR" sz="8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fa-IR" sz="800" dirty="0">
                        <a:cs typeface="B Nazanin" pitchFamily="2" charset="-78"/>
                      </a:endParaRPr>
                    </a:p>
                  </a:txBody>
                  <a:tcPr vert="vert270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1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2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3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شماره4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5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6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7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شماره8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9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461346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استراتژیهای اصلی:1-رسوخ در بازار2-توسعه بازار3-توسعه محصول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62341">
                <a:tc vMerge="1">
                  <a:txBody>
                    <a:bodyPr/>
                    <a:lstStyle/>
                    <a:p>
                      <a:pPr algn="ctr" rtl="1"/>
                      <a:endParaRPr lang="fa-IR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نقاط</a:t>
                      </a:r>
                      <a:r>
                        <a:rPr lang="fa-IR" sz="1200" baseline="0" dirty="0" smtClean="0">
                          <a:cs typeface="B Nazanin" pitchFamily="2" charset="-78"/>
                        </a:rPr>
                        <a:t> قوت (منتخب)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وزن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7247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کیفیت بالاتر محصول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</a:tr>
              <a:tr h="214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توان مالی شرکت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0.208</a:t>
                      </a:r>
                    </a:p>
                  </a:txBody>
                  <a:tcPr marL="9525" marR="9525" marT="9525" marB="0" anchor="ctr"/>
                </a:tc>
              </a:tr>
              <a:tr h="214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دارا بودن سهم بالای بازار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برخورداری از برند معتبر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ISUZU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 </a:t>
                      </a:r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ژاپن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0.228</a:t>
                      </a:r>
                    </a:p>
                  </a:txBody>
                  <a:tcPr marL="9525" marR="9525" marT="9525" marB="0" anchor="ctr"/>
                </a:tc>
              </a:tr>
              <a:tr h="383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وجود شبکه گسترده خدمات پس از فروش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0.171</a:t>
                      </a:r>
                    </a:p>
                  </a:txBody>
                  <a:tcPr marL="9525" marR="9525" marT="9525" marB="0" anchor="ctr"/>
                </a:tc>
              </a:tr>
              <a:tr h="383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تنوع محصول در خودروهای تجاری سبک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</a:tr>
              <a:tr h="383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به روز بودن محصول و انطباق با استانداردهای داخلی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</a:tr>
              <a:tr h="383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وجود سیستم پرداخت آکورد و پاراش نقدی و غیره نقدی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0.078</a:t>
                      </a:r>
                    </a:p>
                  </a:txBody>
                  <a:tcPr marL="9525" marR="9525" marT="9525" marB="0" anchor="ctr"/>
                </a:tc>
              </a:tr>
              <a:tr h="252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استقرار 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TS 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 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ISO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 - ، 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EFQM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latin typeface="B Nazani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</a:tr>
              <a:tr h="383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تعاملات مناسب سازمانی با ارگانها، سازمانها و نهادها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0.184</a:t>
                      </a:r>
                    </a:p>
                  </a:txBody>
                  <a:tcPr marL="9525" marR="9525" marT="9525" marB="0" anchor="ctr"/>
                </a:tc>
              </a:tr>
              <a:tr h="383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استفاده از سیستم های یکپارچه اداری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</a:tr>
              <a:tr h="383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نیروی انسانی جوان و متخصص و ماهر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0.104</a:t>
                      </a:r>
                    </a:p>
                  </a:txBody>
                  <a:tcPr marL="9525" marR="9525" marT="9525" marB="0" anchor="ctr"/>
                </a:tc>
              </a:tr>
              <a:tr h="206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امکان افزایش تولید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0.102</a:t>
                      </a:r>
                    </a:p>
                  </a:txBody>
                  <a:tcPr marL="9525" marR="9525" marT="9525" marB="0" anchor="ctr"/>
                </a:tc>
              </a:tr>
              <a:tr h="383461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جمع امتیاز جذابیت استراتژیها در استفاده از نقاط </a:t>
                      </a:r>
                      <a:r>
                        <a:rPr lang="fa-IR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قوت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1.925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1.352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1.715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76" y="571479"/>
          <a:ext cx="8715443" cy="5490188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35522"/>
                <a:gridCol w="1532193"/>
                <a:gridCol w="374706"/>
                <a:gridCol w="257924"/>
                <a:gridCol w="455610"/>
                <a:gridCol w="387489"/>
                <a:gridCol w="489476"/>
                <a:gridCol w="329151"/>
                <a:gridCol w="482972"/>
                <a:gridCol w="266592"/>
                <a:gridCol w="448824"/>
                <a:gridCol w="208280"/>
                <a:gridCol w="448824"/>
                <a:gridCol w="240368"/>
                <a:gridCol w="416736"/>
                <a:gridCol w="230960"/>
                <a:gridCol w="426144"/>
                <a:gridCol w="231076"/>
                <a:gridCol w="426028"/>
                <a:gridCol w="328552"/>
                <a:gridCol w="498016"/>
              </a:tblGrid>
              <a:tr h="405341">
                <a:tc gridSpan="21">
                  <a:txBody>
                    <a:bodyPr/>
                    <a:lstStyle/>
                    <a:p>
                      <a:pPr algn="ctr" rtl="1"/>
                      <a:r>
                        <a:rPr lang="fa-IR" sz="1800" dirty="0" smtClean="0"/>
                        <a:t>ماتریس استراتژیک کمی (اولویت بندی استراتژیها)شرکت بهمن دیزل-عوامل مهم داخلی</a:t>
                      </a:r>
                      <a:endParaRPr lang="fa-IR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451916"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000" dirty="0" smtClean="0"/>
                        <a:t>ردیف</a:t>
                      </a:r>
                      <a:endParaRPr lang="fa-IR" sz="1000" dirty="0"/>
                    </a:p>
                  </a:txBody>
                  <a:tcPr vert="vert270" anchor="ctr" anchorCtr="1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800" dirty="0" smtClean="0">
                          <a:cs typeface="B Nazanin" pitchFamily="2" charset="-78"/>
                        </a:rPr>
                        <a:t>عوامل کلیدی</a:t>
                      </a:r>
                      <a:endParaRPr lang="fa-IR" sz="8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fa-IR" sz="800" dirty="0">
                        <a:cs typeface="B Nazanin" pitchFamily="2" charset="-78"/>
                      </a:endParaRPr>
                    </a:p>
                  </a:txBody>
                  <a:tcPr vert="vert270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1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2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3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شماره4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5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6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7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شماره8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9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64179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استراتژیهای اصلی:1-رسوخ در بازار2-توسعه بازار3-توسعه محصول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41790">
                <a:tc vMerge="1">
                  <a:txBody>
                    <a:bodyPr/>
                    <a:lstStyle/>
                    <a:p>
                      <a:pPr algn="ctr" rtl="1"/>
                      <a:endParaRPr lang="fa-IR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نقاط</a:t>
                      </a:r>
                      <a:r>
                        <a:rPr lang="fa-IR" sz="1200" baseline="0" dirty="0" smtClean="0">
                          <a:cs typeface="B Nazanin" pitchFamily="2" charset="-78"/>
                        </a:rPr>
                        <a:t> ضعف(منتخب)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وزن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عدم وجود مکانیزم بازاریابی و فروش اثر بخش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عدم کفایت مکانیزم انگیزش و نگهداشت منابع انسانی موجود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نامناسب بودن فضای انبارهای شرکت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B Nazanin"/>
                        </a:rPr>
                        <a:t>قیمت تمام شده بالای محصول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پائین بودن سطح کیفی برخی از اقلام لوکال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پائین بودن فرهنگ کار تیمی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بالا بودن قیمت قطعات یدکی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0.052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نبودن سیستم های اطلاعاتی یکپارچه مدیریت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0.046</a:t>
                      </a:r>
                    </a:p>
                  </a:txBody>
                  <a:tcPr marL="9525" marR="9525" marT="9525" marB="0" anchor="ctr"/>
                </a:tc>
              </a:tr>
              <a:tr h="371563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جمع امتیاز جذابیت استراتژیها در استفاده از نقاط ضعف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0.362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1.052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0.776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21.5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0.971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1.034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0.644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0.822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1.058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0.362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0.362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200" dirty="0" smtClean="0"/>
              <a:t>اولویت بندی استراتژیها به روش (</a:t>
            </a:r>
            <a:r>
              <a:rPr lang="en-US" sz="3200" dirty="0" smtClean="0"/>
              <a:t>(QSPM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76068" y="928670"/>
          <a:ext cx="8755177" cy="4747062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35522"/>
                <a:gridCol w="1453567"/>
                <a:gridCol w="471660"/>
                <a:gridCol w="273048"/>
                <a:gridCol w="384172"/>
                <a:gridCol w="247648"/>
                <a:gridCol w="430210"/>
                <a:gridCol w="273048"/>
                <a:gridCol w="434972"/>
                <a:gridCol w="247648"/>
                <a:gridCol w="460372"/>
                <a:gridCol w="268914"/>
                <a:gridCol w="413706"/>
                <a:gridCol w="273048"/>
                <a:gridCol w="460372"/>
                <a:gridCol w="303210"/>
                <a:gridCol w="490534"/>
                <a:gridCol w="400048"/>
                <a:gridCol w="405390"/>
                <a:gridCol w="383592"/>
                <a:gridCol w="444496"/>
              </a:tblGrid>
              <a:tr h="405341">
                <a:tc gridSpan="21">
                  <a:txBody>
                    <a:bodyPr/>
                    <a:lstStyle/>
                    <a:p>
                      <a:pPr algn="ctr" rtl="1"/>
                      <a:r>
                        <a:rPr lang="fa-IR" sz="1800" dirty="0" smtClean="0"/>
                        <a:t>ماتریس استراتژیک کمی (اولویت بندی استراتژیها)شرکت بهمن دیزل-عوامل مهم برونی</a:t>
                      </a:r>
                      <a:endParaRPr lang="fa-IR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451916"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000" dirty="0" smtClean="0"/>
                        <a:t>ردیف</a:t>
                      </a:r>
                      <a:endParaRPr lang="fa-IR" sz="1000" dirty="0"/>
                    </a:p>
                  </a:txBody>
                  <a:tcPr vert="vert270" anchor="ctr" anchorCtr="1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800" dirty="0" smtClean="0">
                          <a:cs typeface="B Nazanin" pitchFamily="2" charset="-78"/>
                        </a:rPr>
                        <a:t>عوامل کلیدی</a:t>
                      </a:r>
                      <a:endParaRPr lang="fa-IR" sz="8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1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2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3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شماره4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5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6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7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شماره8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9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64179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استراتژیهای اصلی:1-رسوخ در بازار2-توسعه بازار3-توسعه محصول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41790">
                <a:tc vMerge="1">
                  <a:txBody>
                    <a:bodyPr/>
                    <a:lstStyle/>
                    <a:p>
                      <a:pPr algn="ctr" rtl="1"/>
                      <a:endParaRPr lang="fa-IR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فرصتها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وزن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نبود رقیب همسطح برند ایسوزو در کشور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فرسوده بودن ناوگان حمل و نقل تجاری و مسافری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وجود مناسبات خوب با شریک تجاری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اقبال عمومی مشتریان از محصولات بهمن دیزل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توسعه صنعت خودرو  سنگین و نیمه سنگین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امکان صادرات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</a:tr>
              <a:tr h="371563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جمع امتیاز جذابیت استراتژیها در استفاده از فرصتها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0.44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1.335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1.195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1.55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اولویت بندی استراتژیها به روش (</a:t>
            </a:r>
            <a:r>
              <a:rPr lang="en-US" sz="3200" dirty="0" smtClean="0"/>
              <a:t>(QSPM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2756" y="571479"/>
          <a:ext cx="8716963" cy="5118625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35522"/>
                <a:gridCol w="1532193"/>
                <a:gridCol w="374706"/>
                <a:gridCol w="257924"/>
                <a:gridCol w="354010"/>
                <a:gridCol w="273048"/>
                <a:gridCol w="409572"/>
                <a:gridCol w="263524"/>
                <a:gridCol w="384172"/>
                <a:gridCol w="328610"/>
                <a:gridCol w="485772"/>
                <a:gridCol w="303210"/>
                <a:gridCol w="354010"/>
                <a:gridCol w="354010"/>
                <a:gridCol w="379410"/>
                <a:gridCol w="303210"/>
                <a:gridCol w="490534"/>
                <a:gridCol w="379410"/>
                <a:gridCol w="426028"/>
                <a:gridCol w="383592"/>
                <a:gridCol w="444496"/>
              </a:tblGrid>
              <a:tr h="405341">
                <a:tc gridSpan="21">
                  <a:txBody>
                    <a:bodyPr/>
                    <a:lstStyle/>
                    <a:p>
                      <a:pPr algn="ctr" rtl="1"/>
                      <a:r>
                        <a:rPr lang="fa-IR" sz="1800" dirty="0" smtClean="0"/>
                        <a:t>ماتریس استراتژیک کمی (اولویت بندی استراتژیها)شرکت بهمن دیزل-عوامل مهم برونی</a:t>
                      </a:r>
                      <a:endParaRPr lang="fa-IR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451916"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000" dirty="0" smtClean="0"/>
                        <a:t>ردیف</a:t>
                      </a:r>
                      <a:endParaRPr lang="fa-IR" sz="1000" dirty="0"/>
                    </a:p>
                  </a:txBody>
                  <a:tcPr vert="vert270" anchor="ctr" anchorCtr="1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800" dirty="0" smtClean="0">
                          <a:cs typeface="B Nazanin" pitchFamily="2" charset="-78"/>
                        </a:rPr>
                        <a:t>عوامل کلیدی</a:t>
                      </a:r>
                      <a:endParaRPr lang="fa-IR" sz="8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fa-IR" sz="800" dirty="0">
                        <a:cs typeface="B Nazanin" pitchFamily="2" charset="-78"/>
                      </a:endParaRPr>
                    </a:p>
                  </a:txBody>
                  <a:tcPr vert="vert270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1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2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3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شماره4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5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6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7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شماره8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استراتژی شماره 9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64179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استراتژیهای اصلی:1-رسوخ در بازار2-توسعه بازار3-توسعه محصول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41790">
                <a:tc vMerge="1">
                  <a:txBody>
                    <a:bodyPr/>
                    <a:lstStyle/>
                    <a:p>
                      <a:pPr algn="ctr" rtl="1"/>
                      <a:endParaRPr lang="fa-IR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تهدیدات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>
                          <a:cs typeface="B Nazanin" pitchFamily="2" charset="-78"/>
                        </a:rPr>
                        <a:t>وزن</a:t>
                      </a:r>
                      <a:endParaRPr lang="fa-IR" sz="1200" dirty="0">
                        <a:cs typeface="B Nazanin" pitchFamily="2" charset="-7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امتیاز 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00" dirty="0" smtClean="0">
                          <a:cs typeface="B Nazanin" pitchFamily="2" charset="-78"/>
                        </a:rPr>
                        <a:t>برآیند ضریب </a:t>
                      </a:r>
                      <a:r>
                        <a:rPr lang="fa-I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Nazanin" pitchFamily="2" charset="-78"/>
                        </a:rPr>
                        <a:t>وزنی </a:t>
                      </a:r>
                      <a:r>
                        <a:rPr lang="fa-IR" sz="1000" dirty="0" smtClean="0">
                          <a:cs typeface="B Nazanin" pitchFamily="2" charset="-78"/>
                        </a:rPr>
                        <a:t>جذابیت</a:t>
                      </a:r>
                      <a:endParaRPr lang="fa-IR" sz="1000" dirty="0"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نوسانات نرخ ین و انجام معاملات با شریک اصلی خارجی با ارز ین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تنوع محصولات رقبا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نرخ تورم (کاهش ارزش پول ملی 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تحریمها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ورود خودروهای دیزل توسط نیسان و زامیاد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عدم ثبات قوانین و مقررات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</a:tr>
              <a:tr h="371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B Nazanin"/>
                        </a:rPr>
                        <a:t>قیمت محصولات رقبا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</a:tr>
              <a:tr h="371563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جمع امتیاز جذابیت استراتژیها در استفاده از تهدیدات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200" dirty="0" smtClean="0"/>
              <a:t>اولویت بندی استراتژیها به روش (</a:t>
            </a:r>
            <a:r>
              <a:rPr lang="en-US" sz="3200" dirty="0" smtClean="0"/>
              <a:t>(QSPM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283" y="928671"/>
          <a:ext cx="8715435" cy="592932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9885"/>
                <a:gridCol w="2378107"/>
                <a:gridCol w="812367"/>
                <a:gridCol w="410104"/>
                <a:gridCol w="575546"/>
                <a:gridCol w="410104"/>
                <a:gridCol w="410104"/>
                <a:gridCol w="372560"/>
                <a:gridCol w="372558"/>
                <a:gridCol w="436510"/>
                <a:gridCol w="549142"/>
                <a:gridCol w="538002"/>
                <a:gridCol w="601953"/>
                <a:gridCol w="578493"/>
              </a:tblGrid>
              <a:tr h="526876">
                <a:tc gridSpan="1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 smtClean="0"/>
                        <a:t>ماتریس برنامه ریزی استراتژیک کمی (اولویت بندی استراتژیها)  شرکت بهمن دیزل</a:t>
                      </a:r>
                      <a:endParaRPr lang="fa-IR" dirty="0" smtClean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546690"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ردیف</a:t>
                      </a:r>
                      <a:endParaRPr lang="fa-IR" sz="1200" dirty="0"/>
                    </a:p>
                  </a:txBody>
                  <a:tcPr vert="vert270" anchor="ctr" anchorCtr="1"/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استراتژیها</a:t>
                      </a:r>
                      <a:endParaRPr lang="fa-IR" sz="12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استراتژیهای اصلی:1 -رسوخ دربازار2-توسعه بازار3-توسعه </a:t>
                      </a:r>
                      <a:r>
                        <a:rPr lang="fa-IR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محصول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جمع امتیاز جذابیت استراتژیها</a:t>
                      </a:r>
                      <a:endParaRPr lang="fa-IR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 smtClean="0"/>
                        <a:t>جمع امتیاز جذابیت استراتژیها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جمع امتیاز کل</a:t>
                      </a:r>
                      <a:endParaRPr lang="fa-IR" sz="12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درصد جذابیت</a:t>
                      </a:r>
                      <a:endParaRPr lang="fa-IR" sz="1200" dirty="0"/>
                    </a:p>
                  </a:txBody>
                  <a:tcPr anchor="ctr"/>
                </a:tc>
                <a:tc rowSpan="2" gridSpan="3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اولویت بندی استراتژیها</a:t>
                      </a:r>
                      <a:endParaRPr lang="fa-IR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</a:tr>
              <a:tr h="19324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نقاط قوت</a:t>
                      </a:r>
                      <a:endParaRPr lang="fa-IR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نقاط ضعف</a:t>
                      </a:r>
                      <a:endParaRPr lang="fa-IR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کل</a:t>
                      </a:r>
                      <a:endParaRPr lang="fa-IR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فرصتها</a:t>
                      </a:r>
                      <a:endParaRPr lang="fa-IR" sz="1200" dirty="0"/>
                    </a:p>
                  </a:txBody>
                  <a:tcPr vert="vert2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تهدیدات</a:t>
                      </a:r>
                      <a:endParaRPr lang="fa-IR" sz="1200" dirty="0"/>
                    </a:p>
                  </a:txBody>
                  <a:tcPr vert="vert2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کل</a:t>
                      </a:r>
                      <a:endParaRPr lang="fa-IR" sz="12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528523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 fontAlgn="ctr"/>
                      <a:endParaRPr lang="fa-IR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sz="1200" dirty="0"/>
                    </a:p>
                  </a:txBody>
                  <a:tcPr vert="vert270" anchor="ctr"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sz="1200" dirty="0"/>
                    </a:p>
                  </a:txBody>
                  <a:tcPr vert="vert270" anchor="ctr"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اولویت 1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اولویت 2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اولویت 3</a:t>
                      </a:r>
                      <a:endParaRPr lang="fa-IR" sz="1200" dirty="0"/>
                    </a:p>
                  </a:txBody>
                  <a:tcPr/>
                </a:tc>
              </a:tr>
              <a:tr h="526876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1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توسعه سهم بازار داخلی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1.93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1.06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1.19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1.75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4.73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</a:tr>
              <a:tr h="458052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2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تنوع محصول و تولید وحصولات جدید شامل کشنده هاو کامیون ها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1.72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2.08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1.55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0.93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2.48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4.56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</a:tr>
              <a:tr h="37162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3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ایجاد واحد تحقیق و توسعه محصول وبازار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2.77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4.05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</a:tr>
              <a:tr h="353838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4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انعطاف پذیری سازمان در کنترل عوامل مؤثر بر سود آوری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1.46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2.37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3.83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</a:tr>
              <a:tr h="317113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5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ارتقاء کیفیت محصولات ودستیابی به نمره آدیت 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2.07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3.78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</a:tr>
              <a:tr h="526876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6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مدیریت زنجیره تامین درجهت استفاده از خدمات تامین کنندگان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1,2,3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2.10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3.77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</a:tr>
              <a:tr h="52587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7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 fontAlgn="auto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توسعه خدمات پس از فروش بصورت سیستم مکانیزه یکپارچه جهت کسب رتبه دوم از سازمان استاندارد وبازرسی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1.34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1.90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3.59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</a:tr>
              <a:tr h="526876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8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دستیابی به بازارهای خارجی(توسعه صادرات)-عراق-افغانستان-پاکستان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1.23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2.84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</a:tr>
              <a:tr h="526876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 smtClean="0"/>
                        <a:t>9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توسعه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IT </a:t>
                      </a:r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وایجاد  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MIS</a:t>
                      </a:r>
                      <a:r>
                        <a:rPr lang="fa-I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درسازمان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0.78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1.34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2.75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 smtClean="0"/>
                        <a:t>*</a:t>
                      </a:r>
                      <a:endParaRPr lang="fa-IR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sz="3200" dirty="0" smtClean="0"/>
              <a:t>اولویت بندی استراتژیها به روش (</a:t>
            </a:r>
            <a:r>
              <a:rPr lang="en-US" sz="3200" dirty="0" smtClean="0"/>
              <a:t>(QSPM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76" y="1428736"/>
            <a:ext cx="3971924" cy="521497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Low">
              <a:buNone/>
            </a:pPr>
            <a:r>
              <a:rPr lang="fa-IR" sz="1600" b="1" dirty="0" smtClean="0">
                <a:solidFill>
                  <a:srgbClr val="C00000"/>
                </a:solidFill>
                <a:cs typeface="B Nazanin" pitchFamily="2" charset="-78"/>
              </a:rPr>
              <a:t>1- حفظ سودآوری پایدار: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بهبود حاشیه سود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بهبود قیمت محصولات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کاهش هزینه ها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بهبود سرمایه در گردش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بهبود قیمت تمام شده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حفظ وبهبود ارزش سهام</a:t>
            </a:r>
          </a:p>
          <a:p>
            <a:pPr lvl="0" algn="justLow">
              <a:buFont typeface="Wingdings" pitchFamily="2" charset="2"/>
              <a:buChar char="ü"/>
              <a:defRPr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کاهش توقفات</a:t>
            </a:r>
          </a:p>
          <a:p>
            <a:pPr lvl="0" algn="justLow">
              <a:buFont typeface="Wingdings" pitchFamily="2" charset="2"/>
              <a:buChar char="ü"/>
              <a:defRPr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افزایش بهره وری</a:t>
            </a:r>
          </a:p>
          <a:p>
            <a:pPr algn="justLow">
              <a:buNone/>
            </a:pPr>
            <a:r>
              <a:rPr lang="fa-IR" sz="1600" b="1" dirty="0" smtClean="0">
                <a:solidFill>
                  <a:srgbClr val="C00000"/>
                </a:solidFill>
                <a:cs typeface="B Nazanin" pitchFamily="2" charset="-78"/>
              </a:rPr>
              <a:t>2-حفظ وافزایش سهم بازار: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بهبود کیفیت محصولات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بهبود خدمات پس از فروش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بهبود روابط با مشتریان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کاهش شکایات مشتریان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افزایش تیراژ فروش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تولید محصولات متنوع</a:t>
            </a:r>
          </a:p>
          <a:p>
            <a:pPr algn="justLow">
              <a:buFont typeface="Wingdings" pitchFamily="2" charset="2"/>
              <a:buChar char="ü"/>
            </a:pPr>
            <a:r>
              <a:rPr lang="fa-IR" sz="1600" b="1" dirty="0" smtClean="0">
                <a:solidFill>
                  <a:srgbClr val="00B050"/>
                </a:solidFill>
                <a:cs typeface="B Nazanin" pitchFamily="2" charset="-78"/>
              </a:rPr>
              <a:t>تحویل به موقع محصولات</a:t>
            </a:r>
          </a:p>
          <a:p>
            <a:pPr algn="justLow">
              <a:buFont typeface="Wingdings" pitchFamily="2" charset="2"/>
              <a:buChar char="ü"/>
            </a:pPr>
            <a:endParaRPr lang="fa-IR" sz="1600" b="1" dirty="0" smtClean="0">
              <a:solidFill>
                <a:srgbClr val="00B050"/>
              </a:solidFill>
              <a:cs typeface="B Nazanin" pitchFamily="2" charset="-78"/>
            </a:endParaRPr>
          </a:p>
          <a:p>
            <a:pPr algn="justLow">
              <a:buNone/>
            </a:pPr>
            <a:endParaRPr lang="fa-IR" sz="1600" b="1" dirty="0" smtClean="0">
              <a:solidFill>
                <a:srgbClr val="00B050"/>
              </a:solidFill>
              <a:cs typeface="B Nazanin" pitchFamily="2" charset="-78"/>
            </a:endParaRPr>
          </a:p>
          <a:p>
            <a:pPr algn="justLow">
              <a:buNone/>
            </a:pPr>
            <a:endParaRPr lang="fa-IR" sz="1600" b="1" dirty="0" smtClean="0">
              <a:solidFill>
                <a:srgbClr val="C00000"/>
              </a:solidFill>
              <a:cs typeface="B Nazanin" pitchFamily="2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ctr"/>
            <a:r>
              <a:rPr lang="fa-IR" dirty="0" smtClean="0"/>
              <a:t>اهداف کلان شرکت بهمن دیزل</a:t>
            </a:r>
            <a:endParaRPr lang="fa-IR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42910" y="1428736"/>
            <a:ext cx="3857652" cy="52149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>
            <a:noAutofit/>
          </a:bodyPr>
          <a:lstStyle/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3- رشد ویادگیری</a:t>
            </a:r>
            <a:r>
              <a:rPr kumimoji="0" lang="fa-IR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 سازمان:</a:t>
            </a: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آموزش(توسعه فردی کارکنان)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تامین سلامت کارکنان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سیستم تشویق وانگیزش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افزایش سیستمهای اطلاعاتی یکپارچه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نظام پیشنهادات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پروژه های بهبود مستمر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بهبود کانالهای ارتباطی با مشتریان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a-IR" b="1" dirty="0" smtClean="0">
                <a:solidFill>
                  <a:srgbClr val="00B050"/>
                </a:solidFill>
                <a:cs typeface="B Nazanin" pitchFamily="2" charset="-78"/>
              </a:rPr>
              <a:t>بهبود فرایندها</a:t>
            </a: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  <a:p>
            <a:pPr marL="342900" marR="0" lvl="0" indent="-342900" algn="justLow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3" y="714354"/>
          <a:ext cx="8858313" cy="603012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7884"/>
                <a:gridCol w="673096"/>
                <a:gridCol w="2154222"/>
                <a:gridCol w="2887642"/>
                <a:gridCol w="814382"/>
                <a:gridCol w="566734"/>
                <a:gridCol w="687382"/>
                <a:gridCol w="696971"/>
              </a:tblGrid>
              <a:tr h="877847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</a:t>
                      </a:r>
                      <a:r>
                        <a:rPr lang="fa-IR" sz="1400" baseline="0" dirty="0" smtClean="0"/>
                        <a:t> کلان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 خرد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معیارسنجش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وضعیت کنونی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هدف سال 91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دوره پایش 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مسئول</a:t>
                      </a:r>
                      <a:endParaRPr lang="fa-IR" sz="1400" dirty="0"/>
                    </a:p>
                  </a:txBody>
                  <a:tcPr/>
                </a:tc>
              </a:tr>
              <a:tr h="336601">
                <a:tc rowSpan="10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1- حفظ سودآوری پایدار:</a:t>
                      </a:r>
                    </a:p>
                    <a:p>
                      <a:pPr rtl="1"/>
                      <a:endParaRPr lang="fa-IR" dirty="0"/>
                    </a:p>
                  </a:txBody>
                  <a:tcPr vert="vert27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بهبود حاشیه سود</a:t>
                      </a:r>
                    </a:p>
                    <a:p>
                      <a:pPr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حاشیه سود محصولات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سود ناخالص به فروش خالص سالیانه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749091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سرانه هزینه گارانتی به تعداد</a:t>
                      </a:r>
                      <a:r>
                        <a:rPr lang="fa-IR" sz="1400" baseline="0" dirty="0" smtClean="0"/>
                        <a:t> خودروهای فروش رفته مشمول گارانتی(ریال)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مجموع هزینه های گارانتی ماه مورد نظر /مجموع تعداد خودروهای فروخته شده  در ماه </a:t>
                      </a:r>
                    </a:p>
                    <a:p>
                      <a:pPr rtl="1"/>
                      <a:r>
                        <a:rPr lang="fa-IR" sz="1400" dirty="0" smtClean="0"/>
                        <a:t>+14</a:t>
                      </a:r>
                      <a:r>
                        <a:rPr lang="fa-IR" sz="1400" baseline="0" dirty="0" smtClean="0"/>
                        <a:t> ماه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94.68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95000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ماهانه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خدمات پس از فروش</a:t>
                      </a:r>
                      <a:endParaRPr lang="fa-IR" sz="1100" dirty="0"/>
                    </a:p>
                  </a:txBody>
                  <a:tcPr/>
                </a:tc>
              </a:tr>
              <a:tr h="35796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بهبود قیمت تمام شده</a:t>
                      </a:r>
                    </a:p>
                    <a:p>
                      <a:pPr algn="ctr"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سرانه دوباره کاری کل(دقیقه)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نفرساعت دوباره کاری /تعداد تولید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13.39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12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ماهانه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تولید</a:t>
                      </a:r>
                      <a:endParaRPr lang="fa-IR" sz="1100" dirty="0"/>
                    </a:p>
                  </a:txBody>
                  <a:tcPr/>
                </a:tc>
              </a:tr>
              <a:tr h="502331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میزان تولید از دست رفته بدلیل توقفات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مجموع نفر ساعت توقفات /نفر ساعت مورد نیاز جهت تولید یک دستگاه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13.12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0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ماهانه</a:t>
                      </a:r>
                      <a:endParaRPr lang="fa-I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100" dirty="0" smtClean="0"/>
                        <a:t>برنامه</a:t>
                      </a:r>
                      <a:r>
                        <a:rPr lang="fa-IR" sz="1100" baseline="0" dirty="0" smtClean="0"/>
                        <a:t> ریزی </a:t>
                      </a:r>
                      <a:endParaRPr lang="fa-IR" sz="1100" dirty="0"/>
                    </a:p>
                  </a:txBody>
                  <a:tcPr/>
                </a:tc>
              </a:tr>
              <a:tr h="469159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fa-IR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افزایش بهره وری</a:t>
                      </a:r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محاسبه </a:t>
                      </a:r>
                      <a:r>
                        <a:rPr lang="en-US" sz="1400" dirty="0" smtClean="0"/>
                        <a:t>OEE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AV*Q*P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80.60%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85%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ماهانه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خدمات فنی</a:t>
                      </a:r>
                      <a:endParaRPr lang="fa-IR" sz="1200" dirty="0"/>
                    </a:p>
                  </a:txBody>
                  <a:tcPr/>
                </a:tc>
              </a:tr>
              <a:tr h="33553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راندمان</a:t>
                      </a:r>
                      <a:r>
                        <a:rPr lang="fa-IR" sz="1400" baseline="0" dirty="0" smtClean="0"/>
                        <a:t> تولید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کل نفرات مورد نیاز/کل نفرات در دسترس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79.72%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80%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ماهانه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طرح و برنامه</a:t>
                      </a:r>
                      <a:endParaRPr lang="fa-IR" sz="1200" dirty="0"/>
                    </a:p>
                  </a:txBody>
                  <a:tcPr/>
                </a:tc>
              </a:tr>
              <a:tr h="35695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بهره</a:t>
                      </a:r>
                      <a:r>
                        <a:rPr lang="fa-IR" sz="1400" baseline="0" dirty="0" smtClean="0"/>
                        <a:t> وری نیروی انسانی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/>
                        <a:t>درآمد سازمان/تعداد</a:t>
                      </a:r>
                      <a:r>
                        <a:rPr lang="fa-IR" sz="1400" baseline="0" dirty="0" smtClean="0"/>
                        <a:t> کارکنان</a:t>
                      </a:r>
                      <a:endParaRPr lang="fa-IR" sz="1400" dirty="0" smtClean="0"/>
                    </a:p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  <a:tr h="397852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/>
                        <a:t>بهره</a:t>
                      </a:r>
                      <a:r>
                        <a:rPr lang="fa-IR" sz="1400" baseline="0" dirty="0" smtClean="0"/>
                        <a:t> وری نیروی انسانی</a:t>
                      </a:r>
                      <a:endParaRPr lang="fa-IR" sz="1400" dirty="0" smtClean="0"/>
                    </a:p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/>
                        <a:t>تعداد محصول فروش رفته/تعداد</a:t>
                      </a:r>
                      <a:r>
                        <a:rPr lang="fa-IR" sz="1400" baseline="0" dirty="0" smtClean="0"/>
                        <a:t> کارکنان</a:t>
                      </a:r>
                      <a:endParaRPr lang="fa-IR" sz="1400" dirty="0" smtClean="0"/>
                    </a:p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  <a:tr h="585231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کاهش هزینه ها</a:t>
                      </a:r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هزینه های شکست خارجی به کل هزینه های کیفیت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مطابق چک لیست هزینه های کیفیت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39%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  <a:tr h="658385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هزینه های شکست داخلی به کل هزینه های کیفیت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مطابق چک لیست هزینه های کیفیت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32%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200" dirty="0" smtClean="0"/>
              <a:t>اهداف کلان ، خرد وشاخص ها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3" y="857232"/>
          <a:ext cx="8858313" cy="447105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5046"/>
                <a:gridCol w="515934"/>
                <a:gridCol w="2154222"/>
                <a:gridCol w="2887642"/>
                <a:gridCol w="814382"/>
                <a:gridCol w="566734"/>
                <a:gridCol w="687382"/>
                <a:gridCol w="696971"/>
              </a:tblGrid>
              <a:tr h="85725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</a:t>
                      </a:r>
                      <a:r>
                        <a:rPr lang="fa-IR" sz="1400" baseline="0" dirty="0" smtClean="0"/>
                        <a:t> کلان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 خرد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معیارسنجش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وضعیت کنونی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هدف سال 91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دوره پایش 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مسئول</a:t>
                      </a:r>
                      <a:endParaRPr lang="fa-IR" sz="1400" dirty="0"/>
                    </a:p>
                  </a:txBody>
                  <a:tcPr/>
                </a:tc>
              </a:tr>
              <a:tr h="482926">
                <a:tc rowSpan="8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1- حفظ سودآوری پایدار:</a:t>
                      </a:r>
                    </a:p>
                    <a:p>
                      <a:pPr rtl="1"/>
                      <a:endParaRPr lang="fa-IR" dirty="0"/>
                    </a:p>
                  </a:txBody>
                  <a:tcPr vert="vert270"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بهبود سرمایه درگردش</a:t>
                      </a:r>
                    </a:p>
                    <a:p>
                      <a:pPr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بازده دارائیها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حاصل تقسیم سود خالص دوره به مجموع دارائیها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3219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بدهی به سرمایه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حاصل تقسیم</a:t>
                      </a:r>
                      <a:r>
                        <a:rPr lang="fa-IR" sz="1400" baseline="0" dirty="0" smtClean="0"/>
                        <a:t> مجموع بدهی ها به سرمایه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34956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نسبت آنی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حاصل تقسیم مجموع دارائیهای جاری به کسر موجودی کالا وپیش پرداختها بر مجموع بدهی های جاری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  <a:tr h="40005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نسبت جاری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حاصل تقسیم مجموع دارائیهای جاری به مجموع بدهیهای جاری در یک سال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  <a:tr h="518161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میزان اعتبارات اخذ 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اعتبارات اخذ شده به بهای مصرفی محصول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/>
                    </a:p>
                  </a:txBody>
                  <a:tcPr/>
                </a:tc>
              </a:tr>
              <a:tr h="235747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solidFill>
                            <a:srgbClr val="00B050"/>
                          </a:solidFill>
                        </a:rPr>
                        <a:t>افزایش سود سهام</a:t>
                      </a:r>
                      <a:endParaRPr lang="fa-IR" dirty="0">
                        <a:solidFill>
                          <a:srgbClr val="00B050"/>
                        </a:solidFill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تحقق بودجه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درصد تفاوت عملکرد واقعی با پیش بینی 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285037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 صد توزیع </a:t>
                      </a:r>
                      <a:r>
                        <a:rPr lang="en-US" sz="1400" dirty="0" smtClean="0"/>
                        <a:t>EPS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درصد</a:t>
                      </a:r>
                      <a:r>
                        <a:rPr lang="fa-IR" sz="1400" baseline="0" dirty="0" smtClean="0"/>
                        <a:t> سود تقسیم شده به سود قابل توزیع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172417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میزان سود سهام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حاصل تقسیم سودخالص</a:t>
                      </a:r>
                      <a:r>
                        <a:rPr lang="fa-IR" sz="1400" baseline="0" dirty="0" smtClean="0"/>
                        <a:t> به تعداد سهام درجریان یک سال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pPr algn="ctr"/>
            <a:r>
              <a:rPr lang="fa-IR" sz="3200" dirty="0" smtClean="0"/>
              <a:t>اهداف کلان ، خرد وشاخص ها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3" y="857232"/>
          <a:ext cx="8858313" cy="627890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7884"/>
                <a:gridCol w="673096"/>
                <a:gridCol w="2265346"/>
                <a:gridCol w="2908280"/>
                <a:gridCol w="677858"/>
                <a:gridCol w="571496"/>
                <a:gridCol w="687382"/>
                <a:gridCol w="696971"/>
              </a:tblGrid>
              <a:tr h="85725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</a:t>
                      </a:r>
                      <a:r>
                        <a:rPr lang="fa-IR" sz="1400" baseline="0" dirty="0" smtClean="0"/>
                        <a:t> کلان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 خرد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معیارسنجش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وضعیت کنونی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هدف سال 91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دوره پایش 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مسئول</a:t>
                      </a:r>
                      <a:endParaRPr lang="fa-IR" sz="1400" dirty="0"/>
                    </a:p>
                  </a:txBody>
                  <a:tcPr/>
                </a:tc>
              </a:tr>
              <a:tr h="625802">
                <a:tc rowSpan="9"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fa-IR" sz="1800" b="1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2-حفظ وافزایش سهم بازار</a:t>
                      </a:r>
                    </a:p>
                  </a:txBody>
                  <a:tcPr vert="vert270">
                    <a:solidFill>
                      <a:srgbClr val="92D05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بهبود کیفیت محصولات</a:t>
                      </a:r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میانگین عیوب </a:t>
                      </a:r>
                      <a:r>
                        <a:rPr lang="en-US" sz="1400" dirty="0" smtClean="0"/>
                        <a:t>PDI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تعداد</a:t>
                      </a:r>
                      <a:r>
                        <a:rPr lang="fa-IR" sz="1400" baseline="0" dirty="0" smtClean="0"/>
                        <a:t> عیوب </a:t>
                      </a:r>
                      <a:r>
                        <a:rPr lang="en-US" sz="1400" baseline="0" dirty="0" smtClean="0"/>
                        <a:t>PDI</a:t>
                      </a:r>
                      <a:r>
                        <a:rPr lang="fa-IR" sz="1400" baseline="0" dirty="0" smtClean="0"/>
                        <a:t>/تعداد خودروهای </a:t>
                      </a:r>
                      <a:r>
                        <a:rPr lang="en-US" sz="1400" baseline="0" dirty="0" smtClean="0"/>
                        <a:t>PDI</a:t>
                      </a:r>
                      <a:r>
                        <a:rPr lang="fa-IR" sz="1400" baseline="0" dirty="0" smtClean="0"/>
                        <a:t>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</a:tr>
              <a:tr h="642942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امتیاز آدیت محصول </a:t>
                      </a:r>
                      <a:r>
                        <a:rPr lang="en-US" sz="1400" dirty="0" smtClean="0"/>
                        <a:t>ISQL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کاهش</a:t>
                      </a:r>
                      <a:r>
                        <a:rPr lang="fa-IR" sz="1400" baseline="0" dirty="0" smtClean="0"/>
                        <a:t> نمره منفی آدیت محصول </a:t>
                      </a:r>
                      <a:r>
                        <a:rPr lang="en-US" sz="1400" baseline="0" dirty="0" smtClean="0"/>
                        <a:t>ISQL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900" dirty="0" smtClean="0"/>
                        <a:t> </a:t>
                      </a:r>
                      <a:r>
                        <a:rPr lang="en-US" sz="900" dirty="0" err="1" smtClean="0"/>
                        <a:t>Nkr</a:t>
                      </a:r>
                      <a:r>
                        <a:rPr lang="en-US" sz="900" baseline="0" dirty="0" smtClean="0"/>
                        <a:t> </a:t>
                      </a:r>
                      <a:r>
                        <a:rPr lang="fa-IR" sz="900" baseline="0" dirty="0" smtClean="0"/>
                        <a:t>31.4</a:t>
                      </a:r>
                    </a:p>
                    <a:p>
                      <a:pPr algn="ctr" rtl="1"/>
                      <a:r>
                        <a:rPr lang="en-US" sz="900" baseline="0" dirty="0" err="1" smtClean="0"/>
                        <a:t>Nqr</a:t>
                      </a:r>
                      <a:r>
                        <a:rPr lang="en-US" sz="900" baseline="0" dirty="0" smtClean="0"/>
                        <a:t> </a:t>
                      </a:r>
                      <a:r>
                        <a:rPr lang="fa-IR" sz="900" baseline="0" dirty="0" smtClean="0"/>
                        <a:t>31.95 </a:t>
                      </a:r>
                    </a:p>
                    <a:p>
                      <a:pPr algn="ctr" rtl="1"/>
                      <a:r>
                        <a:rPr lang="en-US" sz="900" baseline="0" dirty="0" err="1" smtClean="0"/>
                        <a:t>Npr</a:t>
                      </a:r>
                      <a:r>
                        <a:rPr lang="fa-IR" sz="900" baseline="0" dirty="0" smtClean="0"/>
                        <a:t> 30.70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900" dirty="0" smtClean="0"/>
                        <a:t>32</a:t>
                      </a:r>
                    </a:p>
                    <a:p>
                      <a:pPr algn="ctr" rtl="1"/>
                      <a:r>
                        <a:rPr lang="fa-IR" sz="900" dirty="0" smtClean="0"/>
                        <a:t>32</a:t>
                      </a:r>
                    </a:p>
                    <a:p>
                      <a:pPr algn="ctr" rtl="1"/>
                      <a:r>
                        <a:rPr lang="fa-IR" sz="900" dirty="0" smtClean="0"/>
                        <a:t>32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900" dirty="0" smtClean="0"/>
                        <a:t>ماهانه</a:t>
                      </a:r>
                    </a:p>
                    <a:p>
                      <a:pPr algn="ctr" rtl="1"/>
                      <a:r>
                        <a:rPr lang="fa-IR" sz="900" dirty="0" smtClean="0"/>
                        <a:t>ماهانه</a:t>
                      </a:r>
                    </a:p>
                    <a:p>
                      <a:pPr algn="ctr" rtl="1"/>
                      <a:r>
                        <a:rPr lang="fa-IR" sz="900" dirty="0" smtClean="0"/>
                        <a:t>ماهانه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900" dirty="0" smtClean="0"/>
                        <a:t>ادیت محصول</a:t>
                      </a:r>
                    </a:p>
                    <a:p>
                      <a:pPr algn="ctr" rtl="1"/>
                      <a:r>
                        <a:rPr lang="fa-IR" sz="900" dirty="0" smtClean="0"/>
                        <a:t>ادیت محصول</a:t>
                      </a:r>
                    </a:p>
                    <a:p>
                      <a:pPr algn="ctr" rtl="1"/>
                      <a:r>
                        <a:rPr lang="fa-IR" sz="900" dirty="0" smtClean="0"/>
                        <a:t>ادیت محصول</a:t>
                      </a:r>
                    </a:p>
                    <a:p>
                      <a:pPr algn="ctr" rtl="1"/>
                      <a:endParaRPr lang="fa-IR" sz="900" dirty="0"/>
                    </a:p>
                  </a:txBody>
                  <a:tcPr/>
                </a:tc>
              </a:tr>
              <a:tr h="34956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امتیاز</a:t>
                      </a:r>
                      <a:r>
                        <a:rPr lang="fa-IR" sz="1200" baseline="0" dirty="0" smtClean="0"/>
                        <a:t> آدیت محصول داخلی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 smtClean="0"/>
                        <a:t>کاهش</a:t>
                      </a:r>
                      <a:r>
                        <a:rPr lang="fa-IR" sz="1200" baseline="0" dirty="0" smtClean="0"/>
                        <a:t> نمره منفی آدیت محصول داخلی</a:t>
                      </a:r>
                      <a:endParaRPr lang="fa-IR" sz="1200" dirty="0" smtClean="0"/>
                    </a:p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900" dirty="0" err="1" smtClean="0"/>
                        <a:t>Nkr</a:t>
                      </a:r>
                      <a:r>
                        <a:rPr lang="fa-IR" sz="900" dirty="0" smtClean="0"/>
                        <a:t> 5.5</a:t>
                      </a:r>
                    </a:p>
                    <a:p>
                      <a:pPr algn="ctr" rtl="1"/>
                      <a:r>
                        <a:rPr lang="en-US" sz="900" dirty="0" err="1" smtClean="0"/>
                        <a:t>Nqr</a:t>
                      </a:r>
                      <a:r>
                        <a:rPr lang="fa-IR" sz="900" dirty="0" smtClean="0"/>
                        <a:t> 6</a:t>
                      </a:r>
                    </a:p>
                    <a:p>
                      <a:pPr algn="ctr" rtl="1"/>
                      <a:r>
                        <a:rPr lang="en-US" sz="900" dirty="0" err="1" smtClean="0"/>
                        <a:t>Npr</a:t>
                      </a:r>
                      <a:r>
                        <a:rPr lang="fa-IR" sz="900" dirty="0" smtClean="0"/>
                        <a:t> 5.7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900" dirty="0" smtClean="0"/>
                        <a:t>4.5</a:t>
                      </a:r>
                    </a:p>
                    <a:p>
                      <a:pPr algn="ctr" rtl="1"/>
                      <a:r>
                        <a:rPr lang="fa-IR" sz="900" dirty="0" smtClean="0"/>
                        <a:t>4.5</a:t>
                      </a:r>
                    </a:p>
                    <a:p>
                      <a:pPr algn="ctr" rtl="1"/>
                      <a:r>
                        <a:rPr lang="fa-IR" sz="900" dirty="0" smtClean="0"/>
                        <a:t>4.5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900" dirty="0" smtClean="0"/>
                        <a:t>هفتگی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900" dirty="0" smtClean="0"/>
                        <a:t>ادیت محصول</a:t>
                      </a:r>
                      <a:endParaRPr lang="fa-IR" sz="900" dirty="0"/>
                    </a:p>
                  </a:txBody>
                  <a:tcPr/>
                </a:tc>
              </a:tr>
              <a:tr h="66295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درصد قطعات لوکال تایید شده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تعدادقطعات تایید شده/کل قطعات ارسال شده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800" dirty="0" smtClean="0"/>
                        <a:t>رینگ26%</a:t>
                      </a:r>
                    </a:p>
                    <a:p>
                      <a:pPr rtl="1"/>
                      <a:r>
                        <a:rPr lang="fa-IR" sz="800" dirty="0" smtClean="0"/>
                        <a:t>صندلی100%</a:t>
                      </a:r>
                    </a:p>
                    <a:p>
                      <a:pPr rtl="1"/>
                      <a:r>
                        <a:rPr lang="fa-IR" sz="800" dirty="0" smtClean="0"/>
                        <a:t>چراغ100%</a:t>
                      </a:r>
                    </a:p>
                    <a:p>
                      <a:pPr rtl="1"/>
                      <a:r>
                        <a:rPr lang="fa-IR" sz="800" dirty="0" smtClean="0"/>
                        <a:t>پلاک مشخصات 100%</a:t>
                      </a:r>
                      <a:endParaRPr lang="fa-I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800" dirty="0" smtClean="0"/>
                        <a:t>100%</a:t>
                      </a:r>
                      <a:endParaRPr lang="fa-I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800" dirty="0" smtClean="0"/>
                        <a:t>ماهانه</a:t>
                      </a:r>
                      <a:endParaRPr lang="fa-I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800" dirty="0" smtClean="0"/>
                        <a:t>کالای ورودی</a:t>
                      </a:r>
                      <a:endParaRPr lang="fa-IR" sz="800" dirty="0"/>
                    </a:p>
                  </a:txBody>
                  <a:tcPr/>
                </a:tc>
              </a:tr>
              <a:tr h="45815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fa-IR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بهبودخدمات</a:t>
                      </a:r>
                      <a:r>
                        <a:rPr lang="fa-IR" b="1" baseline="0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 پس از فروش</a:t>
                      </a:r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رضایت مشتریان از بخش خدمات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میانگین امتیاز بدست آمده از فرم نظرسنجی نامحسوس</a:t>
                      </a:r>
                      <a:r>
                        <a:rPr lang="fa-IR" sz="1400" baseline="0" dirty="0" smtClean="0"/>
                        <a:t> مشتریان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71%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75%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ماهانه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خدمات پس از فروش </a:t>
                      </a:r>
                      <a:endParaRPr lang="fa-IR" sz="900" dirty="0"/>
                    </a:p>
                  </a:txBody>
                  <a:tcPr/>
                </a:tc>
              </a:tr>
              <a:tr h="46291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ارتقاء</a:t>
                      </a:r>
                      <a:r>
                        <a:rPr lang="fa-IR" sz="1400" baseline="0" dirty="0" smtClean="0"/>
                        <a:t> نمایندگی های خدمات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تعداد نمایندگیهای دارای گرید </a:t>
                      </a:r>
                      <a:r>
                        <a:rPr lang="en-US" sz="1400" dirty="0" smtClean="0"/>
                        <a:t>A</a:t>
                      </a:r>
                      <a:r>
                        <a:rPr lang="fa-IR" sz="1400" dirty="0" smtClean="0"/>
                        <a:t>/کل</a:t>
                      </a:r>
                      <a:r>
                        <a:rPr lang="fa-IR" sz="1400" baseline="0" dirty="0" smtClean="0"/>
                        <a:t> نمایندگیهای ارزیابی 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ارز یابی شده جهت بررسی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</a:tr>
              <a:tr h="54960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تعداد نمایندگیها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افزایش</a:t>
                      </a:r>
                      <a:r>
                        <a:rPr lang="fa-IR" sz="1400" baseline="0" dirty="0" smtClean="0"/>
                        <a:t> تعدادی نمایندگیها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35نماینده و خدمات فروش 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900" dirty="0" smtClean="0"/>
                        <a:t>10تعمیراتی </a:t>
                      </a:r>
                    </a:p>
                    <a:p>
                      <a:pPr rtl="1"/>
                      <a:r>
                        <a:rPr lang="fa-IR" sz="900" dirty="0" smtClean="0"/>
                        <a:t>16قطعه فروش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45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ماهاانه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خدمات پس از فوش </a:t>
                      </a:r>
                      <a:endParaRPr lang="fa-IR" sz="900" dirty="0"/>
                    </a:p>
                  </a:txBody>
                  <a:tcPr/>
                </a:tc>
              </a:tr>
              <a:tr h="57150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تحقق برنامه ارزیابی نمایندگیها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تعداد واقعی ارزیابی های انجام شده/تعداد ارزیابیها مطابق برنامه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81%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85%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ماهانه</a:t>
                      </a:r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900" dirty="0" smtClean="0"/>
                        <a:t>خدمات پس از فروش </a:t>
                      </a:r>
                      <a:endParaRPr lang="fa-IR" sz="9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r>
              <a:rPr lang="fa-IR" sz="3200" dirty="0" smtClean="0"/>
              <a:t>اهداف کلان ، خرد وشاخص ها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3" y="857232"/>
          <a:ext cx="8858313" cy="581600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7884"/>
                <a:gridCol w="673096"/>
                <a:gridCol w="2265346"/>
                <a:gridCol w="2908280"/>
                <a:gridCol w="677858"/>
                <a:gridCol w="571496"/>
                <a:gridCol w="687382"/>
                <a:gridCol w="696971"/>
              </a:tblGrid>
              <a:tr h="857256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</a:t>
                      </a:r>
                      <a:r>
                        <a:rPr lang="fa-IR" sz="1400" baseline="0" dirty="0" smtClean="0"/>
                        <a:t> کلان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 خرد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معیارسنجش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وضعیت کنونی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هدف سال 91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دوره پایش 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مسئول</a:t>
                      </a:r>
                      <a:endParaRPr lang="fa-IR" sz="1400" dirty="0"/>
                    </a:p>
                  </a:txBody>
                  <a:tcPr/>
                </a:tc>
              </a:tr>
              <a:tr h="768678">
                <a:tc rowSpan="8"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fa-IR" sz="1800" b="1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2-حفظ وافزایش سهم بازار</a:t>
                      </a:r>
                    </a:p>
                  </a:txBody>
                  <a:tcPr vert="vert27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کاهش شکایات مشتریان</a:t>
                      </a:r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تعدادشکایات ثبت شده از</a:t>
                      </a:r>
                      <a:r>
                        <a:rPr lang="fa-IR" sz="1400" baseline="0" dirty="0" smtClean="0"/>
                        <a:t> محصولات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شمارش تعدادی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7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8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ماهانه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خدمات پس از فروش</a:t>
                      </a:r>
                      <a:endParaRPr lang="fa-IR" sz="1400" dirty="0"/>
                    </a:p>
                  </a:txBody>
                  <a:tcPr/>
                </a:tc>
              </a:tr>
              <a:tr h="642942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رضایت مشتری</a:t>
                      </a:r>
                      <a:r>
                        <a:rPr lang="fa-IR" sz="1400" baseline="0" dirty="0" smtClean="0"/>
                        <a:t> از نمایندگیهای فروش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میانگین درصد</a:t>
                      </a:r>
                      <a:r>
                        <a:rPr lang="fa-IR" sz="1400" baseline="0" dirty="0" smtClean="0"/>
                        <a:t> رضایت مشتری درصورت خرید از نمایندگی مطابق فرم 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85%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سه ماهه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فروش</a:t>
                      </a:r>
                      <a:endParaRPr lang="fa-IR" sz="1400" dirty="0"/>
                    </a:p>
                  </a:txBody>
                  <a:tcPr/>
                </a:tc>
              </a:tr>
              <a:tr h="642942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solidFill>
                            <a:srgbClr val="00B050"/>
                          </a:solidFill>
                        </a:rPr>
                        <a:t>بهبود روابط با مشتریان</a:t>
                      </a:r>
                      <a:endParaRPr lang="fa-IR" dirty="0">
                        <a:solidFill>
                          <a:srgbClr val="00B050"/>
                        </a:solidFill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مدت زمان رسیدگی وبسته شدن شکایت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>
                          <a:solidFill>
                            <a:srgbClr val="FF0000"/>
                          </a:solidFill>
                        </a:rPr>
                        <a:t>حداقل زمان ممکن طبق روش </a:t>
                      </a:r>
                      <a:endParaRPr lang="fa-I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4روز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3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3ماهه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خدمات پس از فروش</a:t>
                      </a:r>
                      <a:r>
                        <a:rPr lang="fa-IR" sz="1200" baseline="0" dirty="0" smtClean="0"/>
                        <a:t> </a:t>
                      </a:r>
                      <a:endParaRPr lang="fa-IR" sz="1200" dirty="0"/>
                    </a:p>
                  </a:txBody>
                  <a:tcPr/>
                </a:tc>
              </a:tr>
              <a:tr h="51720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امتیاز داخلی فرایند امور نمایندگان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مطابق چک لیست ممیزی داخلی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68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65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هر ممیزی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200" dirty="0" smtClean="0"/>
                        <a:t>QA</a:t>
                      </a:r>
                      <a:endParaRPr lang="fa-IR" sz="1200" dirty="0"/>
                    </a:p>
                  </a:txBody>
                  <a:tcPr/>
                </a:tc>
              </a:tr>
              <a:tr h="62293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تولید و تحویل به موقع</a:t>
                      </a:r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تطابق سفارش خاص مشتری با برنامه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مقدارتولیدمطابق سفارش خاص/تعدادسفارش خاص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طرح</a:t>
                      </a:r>
                      <a:r>
                        <a:rPr lang="fa-IR" sz="1400" baseline="0" dirty="0" smtClean="0"/>
                        <a:t> و برنامه</a:t>
                      </a:r>
                      <a:endParaRPr lang="fa-IR" sz="1400" dirty="0"/>
                    </a:p>
                  </a:txBody>
                  <a:tcPr/>
                </a:tc>
              </a:tr>
              <a:tr h="642942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تحویل به موقع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درخواستهایی که در زمان مقرر تحویل داده شده/کل درخواستها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85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95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3ماهه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فروش</a:t>
                      </a:r>
                      <a:endParaRPr lang="fa-IR" sz="1400" dirty="0"/>
                    </a:p>
                  </a:txBody>
                  <a:tcPr/>
                </a:tc>
              </a:tr>
              <a:tr h="54960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solidFill>
                            <a:srgbClr val="00B050"/>
                          </a:solidFill>
                        </a:rPr>
                        <a:t>افزایش</a:t>
                      </a:r>
                      <a:r>
                        <a:rPr lang="fa-IR" dirty="0" smtClean="0"/>
                        <a:t> </a:t>
                      </a:r>
                      <a:r>
                        <a:rPr lang="fa-IR" dirty="0" smtClean="0">
                          <a:solidFill>
                            <a:srgbClr val="00B050"/>
                          </a:solidFill>
                        </a:rPr>
                        <a:t>تیراژ فروش</a:t>
                      </a:r>
                      <a:endParaRPr lang="fa-IR" dirty="0">
                        <a:solidFill>
                          <a:srgbClr val="00B050"/>
                        </a:solidFill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 فروش تعدادی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فروش تعدادی/فروش پیش بینی شده تعدادی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75%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ماهانه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فروش </a:t>
                      </a:r>
                      <a:endParaRPr lang="fa-IR" sz="1400" dirty="0"/>
                    </a:p>
                  </a:txBody>
                  <a:tcPr/>
                </a:tc>
              </a:tr>
              <a:tr h="57150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رشد فروش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solidFill>
                            <a:srgbClr val="C00000"/>
                          </a:solidFill>
                        </a:rPr>
                        <a:t>مقایسه با سهم بازار وفروش در دوره های قبلی</a:t>
                      </a:r>
                      <a:endParaRPr lang="fa-IR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55%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ماهانه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smtClean="0"/>
                        <a:t>فروش </a:t>
                      </a:r>
                      <a:endParaRPr lang="fa-I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r>
              <a:rPr lang="fa-IR" sz="3200" dirty="0" smtClean="0"/>
              <a:t>اهداف کلان ، خرد وشاخص ها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3" y="857233"/>
          <a:ext cx="8858313" cy="649871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7884"/>
                <a:gridCol w="673096"/>
                <a:gridCol w="2265346"/>
                <a:gridCol w="2908280"/>
                <a:gridCol w="677858"/>
                <a:gridCol w="571496"/>
                <a:gridCol w="687382"/>
                <a:gridCol w="696971"/>
              </a:tblGrid>
              <a:tr h="758610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</a:t>
                      </a:r>
                      <a:r>
                        <a:rPr lang="fa-IR" sz="1400" baseline="0" dirty="0" smtClean="0"/>
                        <a:t> کلان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 خرد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معیارسنجش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وضعیت کنونی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هدف سال 91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دوره پایش 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مسئول</a:t>
                      </a:r>
                      <a:endParaRPr lang="fa-IR" sz="1400" dirty="0"/>
                    </a:p>
                  </a:txBody>
                  <a:tcPr/>
                </a:tc>
              </a:tr>
              <a:tr h="544402">
                <a:tc rowSpan="11"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fa-IR" sz="1800" b="1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3-رشد ویادگیری سازمان</a:t>
                      </a:r>
                    </a:p>
                  </a:txBody>
                  <a:tcPr vert="vert270">
                    <a:solidFill>
                      <a:srgbClr val="92D05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بهبود فرآیندها</a:t>
                      </a:r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امتیاز ممیزی داخلی فرایندهای</a:t>
                      </a:r>
                      <a:r>
                        <a:rPr lang="fa-IR" sz="1400" baseline="0" dirty="0" smtClean="0"/>
                        <a:t> فروش-تولید-برنامه ریزی و...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مطابق چک</a:t>
                      </a:r>
                      <a:r>
                        <a:rPr lang="fa-IR" sz="1400" baseline="0" dirty="0" smtClean="0"/>
                        <a:t> لیست ممیزی داخلی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پیوست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65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هر ممیزی 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QA</a:t>
                      </a:r>
                      <a:endParaRPr lang="fa-IR" sz="1400" dirty="0"/>
                    </a:p>
                  </a:txBody>
                  <a:tcPr/>
                </a:tc>
              </a:tr>
              <a:tr h="350771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امتیاز آدیت فرآیند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72.2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80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هر</a:t>
                      </a:r>
                      <a:r>
                        <a:rPr lang="fa-IR" sz="1400" baseline="0" dirty="0" smtClean="0"/>
                        <a:t> دوره ادیت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QA</a:t>
                      </a:r>
                      <a:endParaRPr lang="fa-IR" sz="1400" dirty="0"/>
                    </a:p>
                  </a:txBody>
                  <a:tcPr/>
                </a:tc>
              </a:tr>
              <a:tr h="49108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dirty="0">
                        <a:solidFill>
                          <a:srgbClr val="00B050"/>
                        </a:solidFill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درصد تحقق موارد خواسته شده در بازنگری مدیریت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>
                          <a:solidFill>
                            <a:schemeClr val="tx1"/>
                          </a:solidFill>
                        </a:rPr>
                        <a:t>تعداد تصمیمات بسته شده/تعداد کل تصمیمات اخذ شده</a:t>
                      </a:r>
                      <a:endParaRPr lang="fa-I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70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80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هر دوره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200" dirty="0" smtClean="0"/>
                        <a:t>QA</a:t>
                      </a:r>
                      <a:endParaRPr lang="fa-IR" sz="1200" dirty="0"/>
                    </a:p>
                  </a:txBody>
                  <a:tcPr/>
                </a:tc>
              </a:tr>
              <a:tr h="474131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درصد تحقق برنامه ممیزی فرآیندها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تعدادفرآیندهای ممیزی شده در زمان برنامه ریزی شده/تعداد کل فرآیندهای برنامه ریزی شده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در حال تدوین برنامه</a:t>
                      </a:r>
                      <a:endParaRPr lang="fa-IR" sz="1200" dirty="0"/>
                    </a:p>
                  </a:txBody>
                  <a:tcPr/>
                </a:tc>
              </a:tr>
              <a:tr h="537349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ماکزیمم زمان اعمال تغییرات مدارک فنی 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>
                          <a:solidFill>
                            <a:srgbClr val="C00000"/>
                          </a:solidFill>
                        </a:rPr>
                        <a:t>*************</a:t>
                      </a:r>
                      <a:endParaRPr lang="fa-IR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7روز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ماهانه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مهندسی محصول</a:t>
                      </a:r>
                      <a:endParaRPr lang="fa-IR" sz="1400" dirty="0"/>
                    </a:p>
                  </a:txBody>
                  <a:tcPr/>
                </a:tc>
              </a:tr>
              <a:tr h="31608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امتیاز بازدید دوره ای انبار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مطابق چک لیست بازدید دوره ای انبار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84.8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92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3ماهه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QA</a:t>
                      </a:r>
                      <a:endParaRPr lang="fa-IR" sz="1400" dirty="0"/>
                    </a:p>
                  </a:txBody>
                  <a:tcPr/>
                </a:tc>
              </a:tr>
              <a:tr h="45665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solidFill>
                            <a:srgbClr val="00B050"/>
                          </a:solidFill>
                        </a:rPr>
                        <a:t>بهبود آموزش(توسعه</a:t>
                      </a:r>
                      <a:r>
                        <a:rPr lang="fa-IR" baseline="0" dirty="0" smtClean="0">
                          <a:solidFill>
                            <a:srgbClr val="00B050"/>
                          </a:solidFill>
                        </a:rPr>
                        <a:t> فردی کارکنان)</a:t>
                      </a:r>
                      <a:endParaRPr lang="fa-IR" dirty="0">
                        <a:solidFill>
                          <a:srgbClr val="00B050"/>
                        </a:solidFill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نفرساعت آموزش برگزارشده برای پرسنل تعمیراتی ونمایندگیها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نفرساعت آموزش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1.360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7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ماهانه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اموزش</a:t>
                      </a:r>
                      <a:endParaRPr lang="fa-IR" sz="1400" dirty="0"/>
                    </a:p>
                  </a:txBody>
                  <a:tcPr/>
                </a:tc>
              </a:tr>
              <a:tr h="295688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سرانه ساعت آموزشی کارکنان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نفرساعت آموزشی برگزارشده/تعدادکل کارکنان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2.8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7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ماهانه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تامین</a:t>
                      </a:r>
                      <a:endParaRPr lang="fa-IR" sz="1400" dirty="0"/>
                    </a:p>
                  </a:txBody>
                  <a:tcPr/>
                </a:tc>
              </a:tr>
              <a:tr h="569439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انحراف از برنامه آموزشی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تعداددوره های آموزشی برگزارنشده طبق برنامه /تعدادکل</a:t>
                      </a:r>
                      <a:r>
                        <a:rPr lang="fa-IR" sz="1400" baseline="0" dirty="0" smtClean="0"/>
                        <a:t> دوره ها مطابق تقویم آموزشی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30%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537349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متوسط میزان اثربخشی برنامه های آموزشی برگزارشده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مجموع اثربخشی برنامه های آموزشی برگزار شده/تعدادبرنامه های آموزشی برگزارشده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000" dirty="0" smtClean="0"/>
                        <a:t>توانبخشی86%</a:t>
                      </a:r>
                    </a:p>
                    <a:p>
                      <a:pPr rtl="1"/>
                      <a:r>
                        <a:rPr lang="fa-IR" sz="1000" dirty="0" smtClean="0"/>
                        <a:t>رفتار91%</a:t>
                      </a:r>
                    </a:p>
                    <a:p>
                      <a:pPr rtl="1"/>
                      <a:r>
                        <a:rPr lang="fa-IR" sz="1000" dirty="0" smtClean="0"/>
                        <a:t>یلدگیری</a:t>
                      </a:r>
                      <a:r>
                        <a:rPr lang="fa-IR" sz="1000" baseline="0" dirty="0" smtClean="0"/>
                        <a:t> 73%</a:t>
                      </a:r>
                      <a:endParaRPr lang="fa-I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000" dirty="0" smtClean="0"/>
                        <a:t>70%</a:t>
                      </a:r>
                    </a:p>
                    <a:p>
                      <a:pPr rtl="1"/>
                      <a:r>
                        <a:rPr lang="fa-IR" sz="1000" dirty="0" smtClean="0"/>
                        <a:t>65%</a:t>
                      </a:r>
                    </a:p>
                    <a:p>
                      <a:pPr rtl="1"/>
                      <a:r>
                        <a:rPr lang="fa-IR" sz="1000" dirty="0" smtClean="0"/>
                        <a:t>65%</a:t>
                      </a:r>
                      <a:endParaRPr lang="fa-I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000" dirty="0"/>
                    </a:p>
                  </a:txBody>
                  <a:tcPr/>
                </a:tc>
              </a:tr>
              <a:tr h="447103">
                <a:tc vMerge="1"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fa-IR" sz="1800" b="1" dirty="0" smtClean="0">
                        <a:solidFill>
                          <a:srgbClr val="C0000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dirty="0">
                        <a:solidFill>
                          <a:srgbClr val="00B050"/>
                        </a:solidFill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رضایت پرسنل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میانگین امتیاز نظرخواهی از پرسنل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baseline="0" dirty="0" smtClean="0"/>
                        <a:t> 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r>
              <a:rPr lang="fa-IR" sz="3200" dirty="0" smtClean="0"/>
              <a:t>اهداف کلان ، خرد وشاخص ها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3" y="857232"/>
          <a:ext cx="8858313" cy="373287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7884"/>
                <a:gridCol w="673096"/>
                <a:gridCol w="2265346"/>
                <a:gridCol w="2908280"/>
                <a:gridCol w="677858"/>
                <a:gridCol w="571496"/>
                <a:gridCol w="687382"/>
                <a:gridCol w="696971"/>
              </a:tblGrid>
              <a:tr h="1000132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</a:t>
                      </a:r>
                      <a:r>
                        <a:rPr lang="fa-IR" sz="1400" baseline="0" dirty="0" smtClean="0"/>
                        <a:t> کلان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اهداف خرد</a:t>
                      </a:r>
                      <a:endParaRPr lang="fa-IR" sz="14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معیارسنجش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وضعیت کنونی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هدف سال 91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دوره پایش شاخص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/>
                        <a:t>مسئول</a:t>
                      </a:r>
                      <a:endParaRPr lang="fa-IR" sz="1400" dirty="0"/>
                    </a:p>
                  </a:txBody>
                  <a:tcPr/>
                </a:tc>
              </a:tr>
              <a:tr h="554364">
                <a:tc rowSpan="5"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fa-IR" sz="1800" b="1" dirty="0" smtClean="0">
                          <a:solidFill>
                            <a:srgbClr val="C00000"/>
                          </a:solidFill>
                          <a:cs typeface="B Nazanin" pitchFamily="2" charset="-78"/>
                        </a:rPr>
                        <a:t>3-رشد ویادگیری سازمان</a:t>
                      </a:r>
                    </a:p>
                  </a:txBody>
                  <a:tcPr vert="vert270"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dirty="0" smtClean="0">
                          <a:solidFill>
                            <a:srgbClr val="00B050"/>
                          </a:solidFill>
                          <a:cs typeface="B Nazanin" pitchFamily="2" charset="-78"/>
                        </a:rPr>
                        <a:t>پروژه های بهبود مستمر</a:t>
                      </a:r>
                      <a:endParaRPr lang="fa-IR" dirty="0"/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پیشرفت پروژه های بهبود استخراج 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</a:t>
                      </a:r>
                      <a:r>
                        <a:rPr lang="fa-IR" sz="1400" baseline="0" dirty="0" smtClean="0"/>
                        <a:t> پیشرفت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هر پروژه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357190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درصد اقدامات اصلاحی اثربخش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اقدامات اصلاحی اثربخش/کل اقدامات اصلاحی تعریف شده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400" dirty="0"/>
                    </a:p>
                  </a:txBody>
                  <a:tcPr/>
                </a:tc>
              </a:tr>
              <a:tr h="500066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dirty="0">
                        <a:solidFill>
                          <a:srgbClr val="00B050"/>
                        </a:solidFill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درصد اقدامات پیشگیرانه اثربخش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>
                          <a:solidFill>
                            <a:schemeClr val="tx1"/>
                          </a:solidFill>
                        </a:rPr>
                        <a:t>اقدامات پیشگیرانه اثر</a:t>
                      </a:r>
                      <a:r>
                        <a:rPr lang="fa-IR" sz="1200" baseline="0" dirty="0" smtClean="0">
                          <a:solidFill>
                            <a:schemeClr val="tx1"/>
                          </a:solidFill>
                        </a:rPr>
                        <a:t> بخش/کل اقدامات پیشگیرانه تعریف شده</a:t>
                      </a:r>
                      <a:endParaRPr lang="fa-I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  <a:tr h="428628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درصد تحقق برنامه </a:t>
                      </a:r>
                      <a:r>
                        <a:rPr lang="en-US" sz="1200" dirty="0" smtClean="0"/>
                        <a:t>APQP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میزان پیشرفت براساس گانت چارت تعریف شده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200" dirty="0" smtClean="0"/>
                        <a:t>هر پروژه</a:t>
                      </a:r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sz="1200" dirty="0"/>
                    </a:p>
                  </a:txBody>
                  <a:tcPr/>
                </a:tc>
              </a:tr>
              <a:tr h="471494">
                <a:tc v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a-IR" b="1" dirty="0">
                        <a:solidFill>
                          <a:srgbClr val="00B050"/>
                        </a:solidFill>
                        <a:cs typeface="B Nazanin" pitchFamily="2" charset="-78"/>
                      </a:endParaRPr>
                    </a:p>
                  </a:txBody>
                  <a:tcPr vert="vert2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نسبت</a:t>
                      </a:r>
                      <a:r>
                        <a:rPr lang="fa-IR" sz="1400" baseline="0" dirty="0" smtClean="0"/>
                        <a:t> </a:t>
                      </a:r>
                      <a:r>
                        <a:rPr lang="en-US" sz="1400" baseline="0" dirty="0" smtClean="0"/>
                        <a:t>RPN</a:t>
                      </a:r>
                      <a:r>
                        <a:rPr lang="fa-IR" sz="1400" baseline="0" dirty="0" smtClean="0"/>
                        <a:t>های کوچکتر از 100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/>
                        <a:t>تعداد</a:t>
                      </a:r>
                      <a:r>
                        <a:rPr lang="fa-IR" sz="1400" baseline="0" dirty="0" smtClean="0"/>
                        <a:t> </a:t>
                      </a:r>
                      <a:r>
                        <a:rPr lang="en-US" sz="1400" baseline="0" dirty="0" smtClean="0"/>
                        <a:t>RPN</a:t>
                      </a:r>
                      <a:r>
                        <a:rPr lang="fa-IR" sz="1400" baseline="0" dirty="0" smtClean="0"/>
                        <a:t>های کوچکتر از 100/تعداد </a:t>
                      </a:r>
                      <a:r>
                        <a:rPr lang="en-US" sz="1400" baseline="0" dirty="0" smtClean="0"/>
                        <a:t>RPN</a:t>
                      </a:r>
                      <a:r>
                        <a:rPr lang="fa-IR" sz="1400" baseline="0" dirty="0" smtClean="0"/>
                        <a:t>های کل</a:t>
                      </a:r>
                      <a:endParaRPr lang="fa-IR" sz="1400" dirty="0" smtClean="0"/>
                    </a:p>
                    <a:p>
                      <a:pPr rtl="1"/>
                      <a:endParaRPr lang="fa-IR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92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90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هر پروژه</a:t>
                      </a:r>
                      <a:endParaRPr lang="fa-I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400" dirty="0" smtClean="0"/>
                        <a:t>مهندسی</a:t>
                      </a:r>
                      <a:endParaRPr lang="fa-I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rmAutofit fontScale="90000"/>
          </a:bodyPr>
          <a:lstStyle/>
          <a:p>
            <a:r>
              <a:rPr lang="fa-IR" sz="3200" dirty="0" smtClean="0"/>
              <a:t>اهداف کلان ، خرد وشاخص ها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3600" dirty="0" smtClean="0"/>
              <a:t>پایان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2747</TotalTime>
  <Words>7676</Words>
  <Application>Microsoft Office PowerPoint</Application>
  <PresentationFormat>On-screen Show (4:3)</PresentationFormat>
  <Paragraphs>2656</Paragraphs>
  <Slides>67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PowerPoint Presentation</vt:lpstr>
      <vt:lpstr>PowerPoint Presentation</vt:lpstr>
      <vt:lpstr>PowerPoint Presentation</vt:lpstr>
      <vt:lpstr>فرآیند برنامه ریزی استراتژیک</vt:lpstr>
      <vt:lpstr>سازمان دهی</vt:lpstr>
      <vt:lpstr>طراحی وتدوین استراتژیهای تجاری</vt:lpstr>
      <vt:lpstr>شناسایی وتحلیل انتظارات ذینفعان</vt:lpstr>
      <vt:lpstr>تبیین اولویتها ،توقعات وانتظارات ذینفعان(مشتریان) کلیدی</vt:lpstr>
      <vt:lpstr>تبیین اولویتها ،توقعات وانتظارات ذینفعان(سهامدار) کلیدی</vt:lpstr>
      <vt:lpstr>تبیین اولویتها ،توقعات وانتظارات ذینفعان(جامعه ومحیط زیست) کلیدی</vt:lpstr>
      <vt:lpstr>تبیین اولویتها ،توقعات وانتظارات ذینفعان(کارکنان) کلیدی</vt:lpstr>
      <vt:lpstr>تبیین اولویتها ،توقعات وانتظارات ذینفعان(تامین کنندگان) کلیدی</vt:lpstr>
      <vt:lpstr>شناسایی وتحلیل انتظارات ذینفعان کلیدی</vt:lpstr>
      <vt:lpstr>طراحی وتدوین استراتژیهای تجاری</vt:lpstr>
      <vt:lpstr>رسالت  (Mission ) چيست ؟</vt:lpstr>
      <vt:lpstr>رسالت (ماموریت) Missionشرکت بهمن دیزل</vt:lpstr>
      <vt:lpstr>چشم انداز چيست ؟</vt:lpstr>
      <vt:lpstr>چشم اندازVisionشرکت بهمن دیزل</vt:lpstr>
      <vt:lpstr>تعيين ارزشها و باورهاي سازمان  </vt:lpstr>
      <vt:lpstr>ارزشهای سازمانی Valuesشرکت بهمن دیزل</vt:lpstr>
      <vt:lpstr>نكته در نوشتن اهداف </vt:lpstr>
      <vt:lpstr>اجزاء اصلي هدف </vt:lpstr>
      <vt:lpstr>اهداف کلان شرکت بهمن دیزل</vt:lpstr>
      <vt:lpstr>بررسی وتحلیل محیطی</vt:lpstr>
      <vt:lpstr>محیط بیرونی External environment</vt:lpstr>
      <vt:lpstr>فرایند شناسایی وتحلیل محیط کلان(عمومی)</vt:lpstr>
      <vt:lpstr>تحلیل محیط کلان </vt:lpstr>
      <vt:lpstr>متغیرهای مهم محیط کلان</vt:lpstr>
      <vt:lpstr>طراحی وتدوین استراتژیهای تجاری</vt:lpstr>
      <vt:lpstr>تحلیل محیط رقابتی</vt:lpstr>
      <vt:lpstr>فرایند شناسایی وتحلیل محیط رقابتی</vt:lpstr>
      <vt:lpstr>عوامل محیط رقابتی صنعت از نظر پورتر</vt:lpstr>
      <vt:lpstr>1- شدت رقابت میان رقبای موجود</vt:lpstr>
      <vt:lpstr>2- میزان خطر تازه واردها یا رقبای بالقوه صنعت</vt:lpstr>
      <vt:lpstr>3- میزان قدرت مشتریان(خریداران)</vt:lpstr>
      <vt:lpstr>4- میزان خطر ورود تولیدات یا محصولات جایگزین</vt:lpstr>
      <vt:lpstr>5- میزان قدرت تامین کنندگان</vt:lpstr>
      <vt:lpstr>طراحی وتدوین استراتژیهای تجاری</vt:lpstr>
      <vt:lpstr>فرایند شناسایی وتحلیل محیط داخلی</vt:lpstr>
      <vt:lpstr>منابع گردآوری اطلاعات شناخت وتحلیل محیط داخلی </vt:lpstr>
      <vt:lpstr>تحلیل محیط داخلی</vt:lpstr>
      <vt:lpstr>تحلیل محیط داخلی</vt:lpstr>
      <vt:lpstr>تحلیل محیط داخلی</vt:lpstr>
      <vt:lpstr>تحلیل محیط داخلی</vt:lpstr>
      <vt:lpstr>تحلیل محیط داخلی</vt:lpstr>
      <vt:lpstr>تحلیل محیط داخلی</vt:lpstr>
      <vt:lpstr>طراحی وتدوین استراتژیهای تجاری</vt:lpstr>
      <vt:lpstr>ماتریس ارزیابی عوامل خارجی((EFEشرکت بهمن دیزل </vt:lpstr>
      <vt:lpstr>ماتریس ارزیابی عوامل داخلی((IFEشرکت بهمن دیزل </vt:lpstr>
      <vt:lpstr>ماتریس ارزیابی عوامل داخلی((IFEشرکت بهمن دیزل </vt:lpstr>
      <vt:lpstr>جهت گیری استراتژیهای شرکت بهمن دیزل ماتریس ((IE</vt:lpstr>
      <vt:lpstr>جهت گیری استراتژیهای شرکت بهمن دیزل ماتریس ((IE</vt:lpstr>
      <vt:lpstr>تحلیل ((SWOT</vt:lpstr>
      <vt:lpstr>استراتژیهای حاصل ازتحلیل ((SWOT</vt:lpstr>
      <vt:lpstr>PowerPoint Presentation</vt:lpstr>
      <vt:lpstr>اولویت بندی استراتژیها به روش ((QSPM</vt:lpstr>
      <vt:lpstr>اولویت بندی استراتژیها به روش ((QSPM</vt:lpstr>
      <vt:lpstr>اولویت بندی استراتژیها به روش ((QSPM</vt:lpstr>
      <vt:lpstr>اولویت بندی استراتژیها به روش ((QSPM</vt:lpstr>
      <vt:lpstr>اهداف کلان شرکت بهمن دیزل</vt:lpstr>
      <vt:lpstr>اهداف کلان ، خرد وشاخص ها</vt:lpstr>
      <vt:lpstr>اهداف کلان ، خرد وشاخص ها</vt:lpstr>
      <vt:lpstr>اهداف کلان ، خرد وشاخص ها</vt:lpstr>
      <vt:lpstr>اهداف کلان ، خرد وشاخص ها</vt:lpstr>
      <vt:lpstr>اهداف کلان ، خرد وشاخص ها</vt:lpstr>
      <vt:lpstr>اهداف کلان ، خرد وشاخص ها</vt:lpstr>
      <vt:lpstr>PowerPoint Presentation</vt:lpstr>
    </vt:vector>
  </TitlesOfParts>
  <Company>ARYAN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a-noori</dc:creator>
  <cp:lastModifiedBy>Dr. Rad</cp:lastModifiedBy>
  <cp:revision>467</cp:revision>
  <dcterms:created xsi:type="dcterms:W3CDTF">2011-10-24T04:35:19Z</dcterms:created>
  <dcterms:modified xsi:type="dcterms:W3CDTF">2020-05-05T10:52:31Z</dcterms:modified>
</cp:coreProperties>
</file>