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84" r:id="rId4"/>
    <p:sldId id="258" r:id="rId5"/>
    <p:sldId id="259" r:id="rId6"/>
    <p:sldId id="260" r:id="rId7"/>
    <p:sldId id="26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9" d="100"/>
          <a:sy n="79" d="100"/>
        </p:scale>
        <p:origin x="-11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BA36051-8B29-4B9B-9571-6D62C71CE80A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EB0475E-8739-4055-A181-174276A8C0C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95803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0475E-8739-4055-A181-174276A8C0C3}" type="slidenum">
              <a:rPr lang="fa-IR" smtClean="0"/>
              <a:t>28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1187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6FEC16-AF43-48C1-B94B-1E47E375591B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6FEC16-AF43-48C1-B94B-1E47E375591B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66FEC16-AF43-48C1-B94B-1E47E375591B}" type="datetimeFigureOut">
              <a:rPr lang="fa-IR" smtClean="0"/>
              <a:t>07/11/1441</a:t>
            </a:fld>
            <a:endParaRPr lang="fa-I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3483818"/>
          </a:xfrm>
        </p:spPr>
        <p:txBody>
          <a:bodyPr/>
          <a:lstStyle/>
          <a:p>
            <a:r>
              <a:rPr lang="fa-IR" dirty="0" smtClean="0">
                <a:cs typeface="Nazanin" pitchFamily="2" charset="-78"/>
              </a:rPr>
              <a:t>چگونه با مشتريان ارتباط موثر برقرار کنيم؟</a:t>
            </a:r>
            <a:endParaRPr lang="fa-IR" dirty="0">
              <a:cs typeface="Nazanin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7096"/>
          </a:xfrm>
        </p:spPr>
        <p:txBody>
          <a:bodyPr>
            <a:normAutofit/>
          </a:bodyPr>
          <a:lstStyle/>
          <a:p>
            <a:r>
              <a:rPr lang="fa-IR" dirty="0" smtClean="0"/>
              <a:t>حسين اميني راد</a:t>
            </a:r>
          </a:p>
          <a:p>
            <a:r>
              <a:rPr lang="fa-IR" sz="2000" dirty="0" smtClean="0"/>
              <a:t>مدرس و مشاور مديريت استراتژيک بازاريابي، برند، فروش و تبليغات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9971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داستان واقعي ، مديرآفرينان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094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چت هولمز</a:t>
            </a:r>
          </a:p>
          <a:p>
            <a:r>
              <a:rPr lang="fa-IR" dirty="0" smtClean="0"/>
              <a:t>لايه هاي يادگيري:</a:t>
            </a:r>
          </a:p>
          <a:p>
            <a:endParaRPr lang="fa-IR" dirty="0" smtClean="0"/>
          </a:p>
          <a:p>
            <a:r>
              <a:rPr lang="fa-IR" dirty="0" smtClean="0"/>
              <a:t>اطلاعات</a:t>
            </a:r>
          </a:p>
          <a:p>
            <a:r>
              <a:rPr lang="fa-IR" dirty="0" smtClean="0"/>
              <a:t>نگرش و مهارت</a:t>
            </a:r>
          </a:p>
          <a:p>
            <a:r>
              <a:rPr lang="fa-IR" dirty="0" smtClean="0"/>
              <a:t>فرهنگ و شخصيت</a:t>
            </a:r>
            <a:endParaRPr lang="fa-IR" dirty="0"/>
          </a:p>
          <a:p>
            <a:endParaRPr lang="fa-IR" dirty="0" smtClean="0"/>
          </a:p>
          <a:p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SALE</a:t>
            </a:r>
            <a:r>
              <a:rPr lang="fa-IR" dirty="0" smtClean="0"/>
              <a:t>،</a:t>
            </a:r>
            <a:r>
              <a:rPr lang="en-US" dirty="0" smtClean="0"/>
              <a:t>MORE LEARNING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17662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مشتريان وفادار</a:t>
            </a:r>
          </a:p>
          <a:p>
            <a:pPr marL="0" indent="0">
              <a:buNone/>
            </a:pPr>
            <a:r>
              <a:rPr lang="fa-IR" dirty="0">
                <a:cs typeface="Nazanin" pitchFamily="2" charset="-78"/>
              </a:rPr>
              <a:t> </a:t>
            </a:r>
            <a:r>
              <a:rPr lang="fa-IR" dirty="0" smtClean="0">
                <a:cs typeface="Nazanin" pitchFamily="2" charset="-78"/>
              </a:rPr>
              <a:t>                  مشتريان راضي</a:t>
            </a:r>
          </a:p>
          <a:p>
            <a:pPr marL="0" indent="0">
              <a:buNone/>
            </a:pPr>
            <a:r>
              <a:rPr lang="fa-IR" dirty="0">
                <a:cs typeface="Nazanin" pitchFamily="2" charset="-78"/>
              </a:rPr>
              <a:t> </a:t>
            </a:r>
            <a:r>
              <a:rPr lang="fa-IR" dirty="0" smtClean="0">
                <a:cs typeface="Nazanin" pitchFamily="2" charset="-78"/>
              </a:rPr>
              <a:t>                                  مشتريان بالفعل</a:t>
            </a:r>
          </a:p>
          <a:p>
            <a:pPr marL="0" indent="0">
              <a:buNone/>
            </a:pPr>
            <a:r>
              <a:rPr lang="fa-IR" dirty="0">
                <a:cs typeface="Nazanin" pitchFamily="2" charset="-78"/>
              </a:rPr>
              <a:t> </a:t>
            </a:r>
            <a:r>
              <a:rPr lang="fa-IR" dirty="0" smtClean="0">
                <a:cs typeface="Nazanin" pitchFamily="2" charset="-78"/>
              </a:rPr>
              <a:t>                                              مشتريان احتمالي</a:t>
            </a:r>
            <a:endParaRPr lang="fa-IR" dirty="0">
              <a:cs typeface="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هدف کلي در هر سازمان:</a:t>
            </a:r>
            <a:endParaRPr lang="fa-IR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115616" y="1628800"/>
            <a:ext cx="5040560" cy="1944216"/>
          </a:xfrm>
          <a:prstGeom prst="straightConnector1">
            <a:avLst/>
          </a:prstGeom>
          <a:ln w="53975" cmpd="sng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40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1- بازار نامناسب</a:t>
            </a:r>
          </a:p>
          <a:p>
            <a:r>
              <a:rPr lang="fa-IR" dirty="0" smtClean="0"/>
              <a:t>2- بازار رقابتي کامل</a:t>
            </a:r>
          </a:p>
          <a:p>
            <a:r>
              <a:rPr lang="fa-IR" dirty="0" smtClean="0"/>
              <a:t>3- محصولات تقريبا يکسان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Nazanin" pitchFamily="2" charset="-78"/>
              </a:rPr>
              <a:t>شرايط ما چطور است؟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948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1- ما حاضريم تا 10% براي کالايي بيشتر بپردازيم تا بتوانيم خدمات بهتري را دريافت کنيم.</a:t>
            </a:r>
          </a:p>
          <a:p>
            <a:r>
              <a:rPr lang="fa-IR" dirty="0" smtClean="0"/>
              <a:t>2- ما در مورد خدمات </a:t>
            </a:r>
            <a:r>
              <a:rPr lang="fa-IR" dirty="0" smtClean="0">
                <a:solidFill>
                  <a:srgbClr val="FF0000"/>
                </a:solidFill>
              </a:rPr>
              <a:t>خوب </a:t>
            </a:r>
            <a:r>
              <a:rPr lang="fa-IR" dirty="0" smtClean="0"/>
              <a:t>که گرفته ايم با 9 تا 11 نفر صحبت مي کنيم.</a:t>
            </a:r>
          </a:p>
          <a:p>
            <a:r>
              <a:rPr lang="fa-IR" dirty="0" smtClean="0"/>
              <a:t>3- وقتي خدمات بدي دريافت مي کنيم به 20 نفر درباه آن مي گوييم.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Nazanin" pitchFamily="2" charset="-78"/>
              </a:rPr>
              <a:t>تحقيقات کارن لي لاند: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4586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بي تفاوتي پرسنل فروش 50%</a:t>
            </a:r>
          </a:p>
          <a:p>
            <a:r>
              <a:rPr lang="fa-IR" dirty="0" smtClean="0">
                <a:cs typeface="B Nazanin" pitchFamily="2" charset="-78"/>
              </a:rPr>
              <a:t>کيفيت کالا و خدمات30%</a:t>
            </a:r>
          </a:p>
          <a:p>
            <a:r>
              <a:rPr lang="fa-IR" dirty="0" smtClean="0">
                <a:cs typeface="B Nazanin" pitchFamily="2" charset="-78"/>
              </a:rPr>
              <a:t>قيمت 14%</a:t>
            </a:r>
          </a:p>
          <a:p>
            <a:r>
              <a:rPr lang="fa-IR" dirty="0" smtClean="0">
                <a:cs typeface="B Nazanin" pitchFamily="2" charset="-78"/>
              </a:rPr>
              <a:t>ساير موارد</a:t>
            </a:r>
            <a:endParaRPr lang="fa-IR" dirty="0">
              <a:cs typeface="B 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مهمترين عوامل نارضايتي مشتريان: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029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همه ما دائما در حال فروش هستيم.</a:t>
            </a:r>
          </a:p>
          <a:p>
            <a:r>
              <a:rPr lang="fa-IR" dirty="0" smtClean="0">
                <a:cs typeface="Nazanin" pitchFamily="2" charset="-78"/>
              </a:rPr>
              <a:t>1- اطلاعات: خودش، سازمانش، مشتري، رقبا</a:t>
            </a:r>
          </a:p>
          <a:p>
            <a:r>
              <a:rPr lang="fa-IR" dirty="0" smtClean="0">
                <a:cs typeface="Nazanin" pitchFamily="2" charset="-78"/>
              </a:rPr>
              <a:t>اطلاعات عمومي،نقطه مشترک،عمليات فروش</a:t>
            </a:r>
          </a:p>
          <a:p>
            <a:r>
              <a:rPr lang="fa-IR" dirty="0" smtClean="0">
                <a:cs typeface="Nazanin" pitchFamily="2" charset="-78"/>
              </a:rPr>
              <a:t>آقاي فخارزاده، بيمه عمر، آمريکا،</a:t>
            </a:r>
            <a:r>
              <a:rPr lang="en-US" dirty="0" smtClean="0">
                <a:cs typeface="Nazanin" pitchFamily="2" charset="-78"/>
              </a:rPr>
              <a:t> 3D</a:t>
            </a:r>
            <a:r>
              <a:rPr lang="fa-IR" dirty="0" smtClean="0">
                <a:cs typeface="Nazanin" pitchFamily="2" charset="-78"/>
              </a:rPr>
              <a:t>،</a:t>
            </a:r>
          </a:p>
          <a:p>
            <a:r>
              <a:rPr lang="fa-IR" dirty="0" smtClean="0">
                <a:cs typeface="Nazanin" pitchFamily="2" charset="-78"/>
              </a:rPr>
              <a:t>اطلاعات شما، پرفروشترين کتاب دنيا، شب پر ستاره، کلبه عمو تم، ساعت هاي تبليغاتي، صفحه کيبورد، کلمه آکبند. </a:t>
            </a:r>
          </a:p>
          <a:p>
            <a:r>
              <a:rPr lang="en-US" dirty="0" smtClean="0">
                <a:cs typeface="Nazanin" pitchFamily="2" charset="-78"/>
              </a:rPr>
              <a:t>ANSWER.YAHOO</a:t>
            </a:r>
          </a:p>
          <a:p>
            <a:r>
              <a:rPr lang="en-US" dirty="0" smtClean="0">
                <a:cs typeface="Nazanin" pitchFamily="2" charset="-78"/>
              </a:rPr>
              <a:t>ASK.UK</a:t>
            </a:r>
          </a:p>
          <a:p>
            <a:pPr marL="109728" indent="0">
              <a:buNone/>
            </a:pPr>
            <a:endParaRPr lang="fa-IR" dirty="0">
              <a:cs typeface="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مهارت هاي فروشنده موثر: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84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1- پرسش کليد دانش</a:t>
            </a:r>
          </a:p>
          <a:p>
            <a:r>
              <a:rPr lang="fa-IR" dirty="0" smtClean="0">
                <a:cs typeface="Nazanin" pitchFamily="2" charset="-78"/>
              </a:rPr>
              <a:t>2-دقت، نيوتن، سه سالگي، چراغ راهنمايي</a:t>
            </a:r>
          </a:p>
          <a:p>
            <a:r>
              <a:rPr lang="fa-IR" dirty="0" smtClean="0">
                <a:cs typeface="Nazanin" pitchFamily="2" charset="-78"/>
              </a:rPr>
              <a:t>3- تفکر، برنارد شاو، آيه قران، آسمان و تفکر</a:t>
            </a:r>
          </a:p>
          <a:p>
            <a:pPr marL="0" indent="0">
              <a:buNone/>
            </a:pPr>
            <a:r>
              <a:rPr lang="fa-IR" dirty="0" smtClean="0">
                <a:cs typeface="Nazanin" pitchFamily="2" charset="-78"/>
              </a:rPr>
              <a:t> </a:t>
            </a:r>
            <a:endParaRPr lang="fa-IR" dirty="0">
              <a:cs typeface="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سه کليد اطلاعات: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880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بهانه براي ارتباط، هر روز تماس با مشتري، افتتاح سازمان، </a:t>
            </a:r>
            <a:r>
              <a:rPr lang="en-US" dirty="0" smtClean="0">
                <a:cs typeface="Nazanin" pitchFamily="2" charset="-78"/>
              </a:rPr>
              <a:t>AVR</a:t>
            </a:r>
          </a:p>
          <a:p>
            <a:endParaRPr lang="fa-IR" dirty="0">
              <a:cs typeface="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2-اقدامات </a:t>
            </a:r>
            <a:r>
              <a:rPr lang="en-US" dirty="0" smtClean="0">
                <a:cs typeface="Nazanin" pitchFamily="2" charset="-78"/>
              </a:rPr>
              <a:t>PR</a:t>
            </a:r>
            <a:r>
              <a:rPr lang="fa-IR" dirty="0" smtClean="0">
                <a:cs typeface="Nazanin" pitchFamily="2" charset="-78"/>
              </a:rPr>
              <a:t>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186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اولين چيزي که خلق کرد.</a:t>
            </a:r>
          </a:p>
          <a:p>
            <a:r>
              <a:rPr lang="fa-IR" dirty="0" smtClean="0">
                <a:cs typeface="Nazanin" pitchFamily="2" charset="-78"/>
              </a:rPr>
              <a:t>مدل </a:t>
            </a:r>
            <a:r>
              <a:rPr lang="en-US" dirty="0" smtClean="0">
                <a:cs typeface="Nazanin" pitchFamily="2" charset="-78"/>
              </a:rPr>
              <a:t>4C</a:t>
            </a:r>
            <a:r>
              <a:rPr lang="fa-IR" dirty="0" smtClean="0">
                <a:cs typeface="Nazanin" pitchFamily="2" charset="-78"/>
              </a:rPr>
              <a:t> : </a:t>
            </a:r>
            <a:r>
              <a:rPr lang="en-US" dirty="0" smtClean="0">
                <a:cs typeface="Nazanin" pitchFamily="2" charset="-78"/>
              </a:rPr>
              <a:t>COST OF PRODUCT</a:t>
            </a:r>
            <a:r>
              <a:rPr lang="fa-IR" dirty="0" smtClean="0">
                <a:cs typeface="Nazanin" pitchFamily="2" charset="-78"/>
              </a:rPr>
              <a:t>، </a:t>
            </a:r>
            <a:r>
              <a:rPr lang="en-US" dirty="0" smtClean="0">
                <a:cs typeface="Nazanin" pitchFamily="2" charset="-78"/>
              </a:rPr>
              <a:t>CUSTOMER VALUE</a:t>
            </a:r>
            <a:r>
              <a:rPr lang="fa-IR" dirty="0" smtClean="0">
                <a:cs typeface="Nazanin" pitchFamily="2" charset="-78"/>
              </a:rPr>
              <a:t>، </a:t>
            </a:r>
            <a:r>
              <a:rPr lang="en-US" dirty="0" smtClean="0">
                <a:cs typeface="Nazanin" pitchFamily="2" charset="-78"/>
              </a:rPr>
              <a:t>CONVENIENCE</a:t>
            </a:r>
            <a:r>
              <a:rPr lang="fa-IR" dirty="0" smtClean="0">
                <a:cs typeface="Nazanin" pitchFamily="2" charset="-78"/>
              </a:rPr>
              <a:t>، </a:t>
            </a:r>
            <a:r>
              <a:rPr lang="en-US" dirty="0" smtClean="0">
                <a:cs typeface="Nazanin" pitchFamily="2" charset="-78"/>
              </a:rPr>
              <a:t>COMMUNICATION</a:t>
            </a:r>
          </a:p>
          <a:p>
            <a:r>
              <a:rPr lang="fa-IR" dirty="0" smtClean="0">
                <a:cs typeface="Nazanin" pitchFamily="2" charset="-78"/>
              </a:rPr>
              <a:t>مدل </a:t>
            </a:r>
            <a:r>
              <a:rPr lang="en-US" dirty="0" smtClean="0">
                <a:cs typeface="Nazanin" pitchFamily="2" charset="-78"/>
              </a:rPr>
              <a:t>AIDA+S</a:t>
            </a:r>
            <a:r>
              <a:rPr lang="fa-IR" dirty="0" smtClean="0">
                <a:cs typeface="Nazanin" pitchFamily="2" charset="-78"/>
              </a:rPr>
              <a:t>: </a:t>
            </a:r>
            <a:r>
              <a:rPr lang="en-US" dirty="0" smtClean="0">
                <a:cs typeface="Nazanin" pitchFamily="2" charset="-78"/>
              </a:rPr>
              <a:t>ATTENTION</a:t>
            </a:r>
            <a:r>
              <a:rPr lang="fa-IR" dirty="0" smtClean="0">
                <a:cs typeface="Nazanin" pitchFamily="2" charset="-78"/>
              </a:rPr>
              <a:t>،</a:t>
            </a:r>
            <a:r>
              <a:rPr lang="en-US" dirty="0" smtClean="0">
                <a:cs typeface="Nazanin" pitchFamily="2" charset="-78"/>
              </a:rPr>
              <a:t> </a:t>
            </a:r>
            <a:r>
              <a:rPr lang="en-US" dirty="0">
                <a:cs typeface="Nazanin" pitchFamily="2" charset="-78"/>
              </a:rPr>
              <a:t>   </a:t>
            </a:r>
            <a:r>
              <a:rPr lang="en-US" dirty="0" smtClean="0">
                <a:cs typeface="Nazanin" pitchFamily="2" charset="-78"/>
              </a:rPr>
              <a:t>INTREST</a:t>
            </a:r>
            <a:r>
              <a:rPr lang="fa-IR" dirty="0" smtClean="0">
                <a:cs typeface="Nazanin" pitchFamily="2" charset="-78"/>
              </a:rPr>
              <a:t>، </a:t>
            </a:r>
            <a:r>
              <a:rPr lang="en-US" dirty="0" smtClean="0">
                <a:cs typeface="Nazanin" pitchFamily="2" charset="-78"/>
              </a:rPr>
              <a:t>DESIRE</a:t>
            </a:r>
            <a:r>
              <a:rPr lang="fa-IR" dirty="0" smtClean="0">
                <a:cs typeface="Nazanin" pitchFamily="2" charset="-78"/>
              </a:rPr>
              <a:t>، </a:t>
            </a:r>
            <a:r>
              <a:rPr lang="en-US" dirty="0" smtClean="0">
                <a:cs typeface="Nazanin" pitchFamily="2" charset="-78"/>
              </a:rPr>
              <a:t>ACTION</a:t>
            </a:r>
            <a:r>
              <a:rPr lang="fa-IR" dirty="0" smtClean="0">
                <a:cs typeface="Nazanin" pitchFamily="2" charset="-78"/>
              </a:rPr>
              <a:t>، </a:t>
            </a:r>
            <a:r>
              <a:rPr lang="en-US" dirty="0" smtClean="0">
                <a:cs typeface="Nazanin" pitchFamily="2" charset="-78"/>
              </a:rPr>
              <a:t>SATISFACTION</a:t>
            </a:r>
          </a:p>
          <a:p>
            <a:r>
              <a:rPr lang="en-US" dirty="0" smtClean="0">
                <a:cs typeface="Nazanin" pitchFamily="2" charset="-78"/>
              </a:rPr>
              <a:t>S </a:t>
            </a:r>
            <a:r>
              <a:rPr lang="fa-IR" dirty="0" smtClean="0">
                <a:cs typeface="Nazanin" pitchFamily="2" charset="-78"/>
              </a:rPr>
              <a:t>در دو مرحله</a:t>
            </a:r>
          </a:p>
          <a:p>
            <a:r>
              <a:rPr lang="fa-IR" dirty="0" smtClean="0">
                <a:cs typeface="Nazanin" pitchFamily="2" charset="-78"/>
              </a:rPr>
              <a:t>فرم نظرسنجي: تيک زدني، 15 سوال، دو سوال در انتها، بازم پيش ما مياييد؟ آيا ما را به ديگران معرفي مي کنيد؟</a:t>
            </a:r>
            <a:endParaRPr lang="en-US" dirty="0" smtClean="0">
              <a:cs typeface="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3- ارتباطات: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984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لبخند: </a:t>
            </a:r>
          </a:p>
          <a:p>
            <a:r>
              <a:rPr lang="fa-IR" dirty="0" smtClean="0"/>
              <a:t>تشکر: 50% بلد نيستند.</a:t>
            </a:r>
          </a:p>
          <a:p>
            <a:r>
              <a:rPr lang="fa-IR" dirty="0" smtClean="0"/>
              <a:t>صدا، صداي بم، دندان ها، خانواده هاي پرجمعيت</a:t>
            </a:r>
          </a:p>
          <a:p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4- تفکر انرژتيک: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767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سه عامل کليدي: </a:t>
            </a:r>
            <a:endParaRPr lang="en-US" dirty="0" smtClean="0"/>
          </a:p>
          <a:p>
            <a:r>
              <a:rPr lang="en-US" dirty="0" smtClean="0"/>
              <a:t>REMEMBRING</a:t>
            </a:r>
          </a:p>
          <a:p>
            <a:r>
              <a:rPr lang="en-US" dirty="0" smtClean="0"/>
              <a:t>PRIORITY</a:t>
            </a:r>
          </a:p>
          <a:p>
            <a:r>
              <a:rPr lang="en-US" dirty="0" smtClean="0"/>
              <a:t>MOTIVATION</a:t>
            </a:r>
          </a:p>
          <a:p>
            <a:r>
              <a:rPr lang="fa-IR" dirty="0" smtClean="0"/>
              <a:t>اهميت زمان: دونده، تصادف ، فرودگاه</a:t>
            </a:r>
          </a:p>
          <a:p>
            <a:r>
              <a:rPr lang="fa-IR" dirty="0" smtClean="0"/>
              <a:t>پدر پابلو</a:t>
            </a:r>
          </a:p>
          <a:p>
            <a:r>
              <a:rPr lang="fa-IR" dirty="0" smtClean="0"/>
              <a:t>حد تحمل مشتري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5- مديريت زمان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806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Nazanin" pitchFamily="2" charset="-78"/>
              </a:rPr>
              <a:t>هرگز زودتر از 5 دقيقه به محل مشتري نرويد.</a:t>
            </a:r>
          </a:p>
          <a:p>
            <a:r>
              <a:rPr lang="fa-IR" dirty="0" smtClean="0">
                <a:cs typeface="Nazanin" pitchFamily="2" charset="-78"/>
              </a:rPr>
              <a:t>در تماس با مشتري ماکزيمم 4 زنگ</a:t>
            </a:r>
          </a:p>
          <a:p>
            <a:r>
              <a:rPr lang="fa-IR" dirty="0" smtClean="0">
                <a:cs typeface="Nazanin" pitchFamily="2" charset="-78"/>
              </a:rPr>
              <a:t>تماس مشتري، سومين زنگ</a:t>
            </a:r>
          </a:p>
          <a:p>
            <a:r>
              <a:rPr lang="fa-IR" dirty="0" smtClean="0">
                <a:cs typeface="Nazanin" pitchFamily="2" charset="-78"/>
              </a:rPr>
              <a:t>مکالمه تلفني، حداکثر 3 دقيقه</a:t>
            </a:r>
          </a:p>
          <a:p>
            <a:endParaRPr lang="fa-IR" dirty="0">
              <a:cs typeface="Nazanin" pitchFamily="2" charset="-78"/>
            </a:endParaRPr>
          </a:p>
          <a:p>
            <a:r>
              <a:rPr lang="fa-IR" dirty="0" smtClean="0">
                <a:cs typeface="Nazanin" pitchFamily="2" charset="-78"/>
              </a:rPr>
              <a:t>مذاکره موفق در جلسه سوم تا پنجم</a:t>
            </a:r>
          </a:p>
          <a:p>
            <a:r>
              <a:rPr lang="fa-IR" dirty="0" smtClean="0">
                <a:cs typeface="Nazanin" pitchFamily="2" charset="-78"/>
              </a:rPr>
              <a:t>فرانس فرنس</a:t>
            </a:r>
          </a:p>
          <a:p>
            <a:r>
              <a:rPr lang="fa-IR" dirty="0" smtClean="0">
                <a:cs typeface="Nazanin" pitchFamily="2" charset="-78"/>
              </a:rPr>
              <a:t>مکالمه با 20 مشتري جديد در هر روز</a:t>
            </a:r>
            <a:endParaRPr lang="fa-IR" dirty="0">
              <a:cs typeface="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توصيه هاي مديريت زمان: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288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CRM</a:t>
            </a:r>
          </a:p>
          <a:p>
            <a:r>
              <a:rPr lang="en-US" dirty="0" smtClean="0"/>
              <a:t>CEM</a:t>
            </a:r>
          </a:p>
          <a:p>
            <a:r>
              <a:rPr lang="en-US" dirty="0" smtClean="0"/>
              <a:t>CSM</a:t>
            </a:r>
          </a:p>
          <a:p>
            <a:r>
              <a:rPr lang="en-US" dirty="0" smtClean="0"/>
              <a:t>CTI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6- ابزارهاي مديريتي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48818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دکتر سروش، آزادي ملت ها، احترام</a:t>
            </a:r>
          </a:p>
          <a:p>
            <a:r>
              <a:rPr lang="fa-IR" dirty="0" smtClean="0"/>
              <a:t>اولين اشتباه کلاسيک فروشنده ها در ارتباط با مشتري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چرا بايد به مشتري احترام بگذاريم؟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774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دومين شتباه کلاسيک فروشنده ها در ارتباط با مشتري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sz="3600" dirty="0" smtClean="0">
                <a:cs typeface="B Nazanin" pitchFamily="2" charset="-78"/>
              </a:rPr>
              <a:t>مسابقه فکري: با ديگران چنان رفتار کنيد که دوست...؟</a:t>
            </a:r>
            <a:endParaRPr lang="fa-IR" sz="3600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1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a-IR" dirty="0" smtClean="0"/>
              <a:t>کسب حداکثر اطلاعات: </a:t>
            </a:r>
            <a:r>
              <a:rPr lang="fa-IR" sz="2400" dirty="0" smtClean="0"/>
              <a:t>به سايت مشتري مراجعه فرماييد.</a:t>
            </a:r>
          </a:p>
          <a:p>
            <a:pPr marL="0" indent="0">
              <a:buNone/>
            </a:pPr>
            <a:r>
              <a:rPr lang="fa-IR" sz="2400" dirty="0" smtClean="0"/>
              <a:t>                                     مطالعه کاتالوگ، بروشور و کارت ويزيت مشتري</a:t>
            </a:r>
          </a:p>
          <a:p>
            <a:pPr marL="0" indent="0">
              <a:buNone/>
            </a:pPr>
            <a:r>
              <a:rPr lang="fa-IR" sz="2400" dirty="0"/>
              <a:t> </a:t>
            </a:r>
            <a:r>
              <a:rPr lang="fa-IR" sz="2400" dirty="0" smtClean="0"/>
              <a:t>                                    اخبار</a:t>
            </a:r>
          </a:p>
          <a:p>
            <a:pPr marL="0" indent="0">
              <a:buNone/>
            </a:pPr>
            <a:r>
              <a:rPr lang="fa-IR" sz="2400" dirty="0"/>
              <a:t> </a:t>
            </a:r>
            <a:r>
              <a:rPr lang="fa-IR" sz="2400" dirty="0" smtClean="0"/>
              <a:t>                                    مجلات و مقالات تخصصي</a:t>
            </a:r>
          </a:p>
          <a:p>
            <a:pPr marL="0" indent="0">
              <a:buNone/>
            </a:pPr>
            <a:r>
              <a:rPr lang="fa-IR" sz="2400" dirty="0"/>
              <a:t> </a:t>
            </a:r>
            <a:r>
              <a:rPr lang="fa-IR" sz="2400" dirty="0" smtClean="0"/>
              <a:t>                                    به اطرافتان درست نگاه کنيد.</a:t>
            </a:r>
            <a:endParaRPr lang="fa-IR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تماس اثربخش قبل از فروش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775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fa-IR" dirty="0" smtClean="0"/>
          </a:p>
          <a:p>
            <a:r>
              <a:rPr lang="fa-IR" dirty="0" smtClean="0"/>
              <a:t>سکوت در مرکز تلفن </a:t>
            </a:r>
          </a:p>
          <a:p>
            <a:r>
              <a:rPr lang="fa-IR" dirty="0" smtClean="0"/>
              <a:t>سالم بودن گوشي تلفن</a:t>
            </a:r>
          </a:p>
          <a:p>
            <a:r>
              <a:rPr lang="fa-IR" dirty="0" smtClean="0"/>
              <a:t>تلفظ صحيح نام افراد</a:t>
            </a:r>
          </a:p>
          <a:p>
            <a:r>
              <a:rPr lang="fa-IR" dirty="0" smtClean="0"/>
              <a:t>گوشي موبايل را از خود دور نماييد</a:t>
            </a:r>
          </a:p>
          <a:p>
            <a:r>
              <a:rPr lang="fa-IR" dirty="0" smtClean="0"/>
              <a:t>کاغذ يادداشت و خودکار</a:t>
            </a:r>
          </a:p>
          <a:p>
            <a:r>
              <a:rPr lang="fa-IR" dirty="0" smtClean="0"/>
              <a:t>اگر به موبايل زنگ مي زنيد حتما بپرسيد، مي توانيد صحبت کنيد؟</a:t>
            </a:r>
          </a:p>
          <a:p>
            <a:r>
              <a:rPr lang="fa-IR" dirty="0" smtClean="0"/>
              <a:t>لطفا حرف مشتري ا قطع نکنيد. </a:t>
            </a:r>
            <a:r>
              <a:rPr lang="fa-IR" dirty="0"/>
              <a:t> </a:t>
            </a:r>
            <a:r>
              <a:rPr lang="fa-IR" dirty="0" smtClean="0"/>
              <a:t> کليد...</a:t>
            </a:r>
          </a:p>
          <a:p>
            <a:r>
              <a:rPr lang="fa-IR" dirty="0" smtClean="0"/>
              <a:t>لطفا با سرعت مناسب صحبت کنيد.    کليد...</a:t>
            </a:r>
          </a:p>
          <a:p>
            <a:r>
              <a:rPr lang="fa-IR" dirty="0" smtClean="0"/>
              <a:t>قبل از مشتري تلفن را قطع نکنيد. </a:t>
            </a:r>
            <a:endParaRPr lang="fa-IR" dirty="0"/>
          </a:p>
          <a:p>
            <a:r>
              <a:rPr lang="fa-IR" dirty="0" smtClean="0"/>
              <a:t>جواب سوالات احتمالي را آماد ه کنيد.    کليد...</a:t>
            </a:r>
          </a:p>
          <a:p>
            <a:r>
              <a:rPr lang="fa-IR" dirty="0" smtClean="0"/>
              <a:t>اگر حوصله نداريد تماس نگيريد.</a:t>
            </a:r>
          </a:p>
          <a:p>
            <a:r>
              <a:rPr lang="fa-IR" dirty="0" smtClean="0"/>
              <a:t>لبخند بزنيد.     کليد...</a:t>
            </a:r>
          </a:p>
          <a:p>
            <a:endParaRPr lang="fa-IR" dirty="0" smtClean="0"/>
          </a:p>
          <a:p>
            <a:endParaRPr lang="fa-IR" dirty="0" smtClean="0"/>
          </a:p>
          <a:p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نکات موثر در مذاکره تلفني: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567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توجه: استفاده از نياز مشتري:  منافع و خطرات</a:t>
            </a:r>
          </a:p>
          <a:p>
            <a:r>
              <a:rPr lang="fa-IR" dirty="0" smtClean="0"/>
              <a:t>تحريک</a:t>
            </a:r>
          </a:p>
          <a:p>
            <a:r>
              <a:rPr lang="fa-IR" dirty="0" smtClean="0"/>
              <a:t>تشخيص</a:t>
            </a:r>
          </a:p>
          <a:p>
            <a:r>
              <a:rPr lang="fa-IR" dirty="0" smtClean="0"/>
              <a:t>تفسير</a:t>
            </a:r>
          </a:p>
          <a:p>
            <a:r>
              <a:rPr lang="fa-IR" dirty="0" smtClean="0"/>
              <a:t>مثال: ليوان آب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4 پيشنياز قبل از هر درخواست: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605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672556"/>
            <a:ext cx="2330177" cy="298869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5579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وانت اورژانس برق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84920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5370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79" y="1481138"/>
            <a:ext cx="6084242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05389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به هيچ عنوان تغيير لحن نداشته باشيم.</a:t>
            </a:r>
          </a:p>
          <a:p>
            <a:r>
              <a:rPr lang="fa-IR" dirty="0" smtClean="0"/>
              <a:t>با احترام علت را جويا شويد. يادداشت کنيد. ( آمار،آسيب شناسي)</a:t>
            </a:r>
          </a:p>
          <a:p>
            <a:r>
              <a:rPr lang="fa-IR" dirty="0" smtClean="0"/>
              <a:t>اصرار به فروش ننماييد و از اينکه نتوانستيد نظر ايشان را جلب کنيد ابراز تاسف کنيد.</a:t>
            </a:r>
          </a:p>
          <a:p>
            <a:r>
              <a:rPr lang="fa-IR" dirty="0" smtClean="0"/>
              <a:t>براي ملاقات بعدي جاي پا درست کنيد.</a:t>
            </a:r>
          </a:p>
          <a:p>
            <a:endParaRPr lang="fa-IR" dirty="0" smtClean="0"/>
          </a:p>
          <a:p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اگر جواب رد شنيديم چه کنيم؟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498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دو وظيفه اصلي منشي ها: ارتباط تلفني ارتباط فيزيکي</a:t>
            </a:r>
          </a:p>
          <a:p>
            <a:r>
              <a:rPr lang="fa-IR" dirty="0" smtClean="0"/>
              <a:t>منشي _ افسر راهنمايي</a:t>
            </a:r>
          </a:p>
          <a:p>
            <a:r>
              <a:rPr lang="en-US" dirty="0" smtClean="0"/>
              <a:t>Spam</a:t>
            </a:r>
            <a:r>
              <a:rPr lang="fa-IR" dirty="0" smtClean="0"/>
              <a:t>؟ </a:t>
            </a:r>
            <a:r>
              <a:rPr lang="en-US" dirty="0" smtClean="0"/>
              <a:t>spam</a:t>
            </a:r>
            <a:r>
              <a:rPr lang="fa-IR" dirty="0" smtClean="0"/>
              <a:t>نباشيد؟</a:t>
            </a:r>
          </a:p>
          <a:p>
            <a:r>
              <a:rPr lang="fa-IR" dirty="0" smtClean="0"/>
              <a:t>چرا شما را راه نمي دهد؟</a:t>
            </a:r>
          </a:p>
          <a:p>
            <a:r>
              <a:rPr lang="fa-IR" dirty="0" smtClean="0"/>
              <a:t>دو شگرد ورود: 1- مهم هستيد. 2- تو را دوست داريم و از تو کمک مي خواهيم.</a:t>
            </a:r>
          </a:p>
          <a:p>
            <a:r>
              <a:rPr lang="fa-IR" dirty="0" smtClean="0"/>
              <a:t>مثال خودم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B Nazanin" pitchFamily="2" charset="-78"/>
              </a:rPr>
              <a:t>نحوه گذر از سد منشي ها: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847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سعي نکنيد آن ها را دور بزنيد.</a:t>
            </a:r>
          </a:p>
          <a:p>
            <a:r>
              <a:rPr lang="fa-IR" dirty="0" smtClean="0"/>
              <a:t>به ايشان و شغلشان احترام بگذاريد.</a:t>
            </a:r>
          </a:p>
          <a:p>
            <a:r>
              <a:rPr lang="fa-IR" dirty="0" smtClean="0"/>
              <a:t>از ايشان راهنمايي بگيريد.</a:t>
            </a:r>
          </a:p>
          <a:p>
            <a:r>
              <a:rPr lang="fa-IR" dirty="0" smtClean="0"/>
              <a:t>خودتان را محکم معرفي کنيد.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روانشناسي روساي دفاتر و منشي ها: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575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a-IR" dirty="0" smtClean="0"/>
              <a:t>مراحل چهار گانه ارتباط را برقرار کنيد.</a:t>
            </a:r>
          </a:p>
          <a:p>
            <a:r>
              <a:rPr lang="fa-IR" dirty="0" smtClean="0"/>
              <a:t>در اين ارتباط از جملات مثبت و مطمئن بهره بگيريد. مثال: کلاس با اطمينان، نه احتمال</a:t>
            </a:r>
          </a:p>
          <a:p>
            <a:r>
              <a:rPr lang="fa-IR" dirty="0" smtClean="0"/>
              <a:t>به هيچ وجه از رقبا بد گويي نکنيد.</a:t>
            </a:r>
          </a:p>
          <a:p>
            <a:r>
              <a:rPr lang="fa-IR" dirty="0" smtClean="0"/>
              <a:t>بهره گيري از برهان اجتماعي.مثال: دستفروش، ابتداي کسب وکار، تکنيک حاج حسن</a:t>
            </a:r>
          </a:p>
          <a:p>
            <a:r>
              <a:rPr lang="fa-IR" dirty="0" smtClean="0"/>
              <a:t>لطفا هيچ کادويي قبل از خريد ندهيد.</a:t>
            </a:r>
          </a:p>
          <a:p>
            <a:r>
              <a:rPr lang="fa-IR" dirty="0" smtClean="0"/>
              <a:t>اگر کادو مي دهيد با تفهيم ارزش آن باشد. مثلا اجاره  اپارتمان</a:t>
            </a:r>
          </a:p>
          <a:p>
            <a:pPr marL="0" indent="0">
              <a:buNone/>
            </a:pPr>
            <a:r>
              <a:rPr lang="fa-IR" dirty="0" smtClean="0"/>
              <a:t>- بدون سازماندهي تخفيف ندهيد. اگر مجبور به تخفيف شديد از مبلغ کم ننماييد بلکه امتياز دهيد. مثلا کالا</a:t>
            </a:r>
          </a:p>
          <a:p>
            <a:pPr marL="0" indent="0">
              <a:buNone/>
            </a:pPr>
            <a:r>
              <a:rPr lang="fa-IR" dirty="0" smtClean="0"/>
              <a:t>- پارادوکس تخفيف</a:t>
            </a:r>
          </a:p>
          <a:p>
            <a:pPr marL="0" indent="0">
              <a:buNone/>
            </a:pPr>
            <a:r>
              <a:rPr lang="fa-IR" dirty="0" smtClean="0"/>
              <a:t>- قيمت را مديريت و تخفيف را سازماندهي کنيد. سيستم قيمت</a:t>
            </a:r>
          </a:p>
          <a:p>
            <a:pPr marL="0" indent="0">
              <a:buNone/>
            </a:pPr>
            <a:r>
              <a:rPr lang="fa-IR" dirty="0" smtClean="0"/>
              <a:t>- استفاده از اهرم کميابي، محدوديت جا، خواستگاري</a:t>
            </a:r>
          </a:p>
          <a:p>
            <a:pPr marL="0" indent="0">
              <a:buNone/>
            </a:pPr>
            <a:r>
              <a:rPr lang="fa-IR" dirty="0" smtClean="0"/>
              <a:t>- هرنقشي بازي کنيد جز نقش فروشنده جز نقش فروشنده ذليل و ضعيف. بزخري . مثلا آپارتمان</a:t>
            </a:r>
          </a:p>
          <a:p>
            <a:pPr marL="0" indent="0">
              <a:buNone/>
            </a:pPr>
            <a:r>
              <a:rPr lang="fa-IR" dirty="0" smtClean="0"/>
              <a:t>- محصول را ارزان جلوه دهيد.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عوامل موثر در زمان ارتباط: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53151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246</TotalTime>
  <Words>927</Words>
  <Application>Microsoft Office PowerPoint</Application>
  <PresentationFormat>On-screen Show (4:3)</PresentationFormat>
  <Paragraphs>140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Concourse</vt:lpstr>
      <vt:lpstr>چگونه با مشتريان ارتباط موثر برقرار کنيم؟</vt:lpstr>
      <vt:lpstr>داستان واقعي ، مديرآفرينان</vt:lpstr>
      <vt:lpstr>MORE SALE،MORE LEARNING</vt:lpstr>
      <vt:lpstr>هدف کلي در هر سازمان:</vt:lpstr>
      <vt:lpstr>شرايط ما چطور است؟</vt:lpstr>
      <vt:lpstr>تحقيقات کارن لي لاند:</vt:lpstr>
      <vt:lpstr>مهمترين عوامل نارضايتي مشتريان:</vt:lpstr>
      <vt:lpstr>مهارت هاي فروشنده موثر:</vt:lpstr>
      <vt:lpstr>سه کليد اطلاعات:</vt:lpstr>
      <vt:lpstr>2-اقدامات PR:</vt:lpstr>
      <vt:lpstr>3- ارتباطات:</vt:lpstr>
      <vt:lpstr>4- تفکر انرژتيک:</vt:lpstr>
      <vt:lpstr>5- مديريت زمان</vt:lpstr>
      <vt:lpstr>توصيه هاي مديريت زمان:</vt:lpstr>
      <vt:lpstr>6- ابزارهاي مديريتي</vt:lpstr>
      <vt:lpstr>چرا بايد به مشتري احترام بگذاريم؟</vt:lpstr>
      <vt:lpstr>مسابقه فکري: با ديگران چنان رفتار کنيد که دوست...؟</vt:lpstr>
      <vt:lpstr>تماس اثربخش قبل از فروش</vt:lpstr>
      <vt:lpstr>نکات موثر در مذاکره تلفني:</vt:lpstr>
      <vt:lpstr>4 پيشنياز قبل از هر درخواست:</vt:lpstr>
      <vt:lpstr>PowerPoint Presentation</vt:lpstr>
      <vt:lpstr>وانت اورژانس برق</vt:lpstr>
      <vt:lpstr>PowerPoint Presentation</vt:lpstr>
      <vt:lpstr>PowerPoint Presentation</vt:lpstr>
      <vt:lpstr>اگر جواب رد شنيديم چه کنيم؟</vt:lpstr>
      <vt:lpstr>نحوه گذر از سد منشي ها:</vt:lpstr>
      <vt:lpstr>روانشناسي روساي دفاتر و منشي ها:</vt:lpstr>
      <vt:lpstr>عوامل موثر در زمان ارتباط: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چگونه با مشتريان ارتباط موثر برقرار کنيم؟</dc:title>
  <dc:creator>Dr. Rad</dc:creator>
  <cp:lastModifiedBy>Dr. Rad</cp:lastModifiedBy>
  <cp:revision>25</cp:revision>
  <dcterms:created xsi:type="dcterms:W3CDTF">2015-07-03T16:25:59Z</dcterms:created>
  <dcterms:modified xsi:type="dcterms:W3CDTF">2020-03-05T14:28:10Z</dcterms:modified>
</cp:coreProperties>
</file>