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Layouts/slideLayout21.xml" ContentType="application/vnd.openxmlformats-officedocument.presentationml.slideLayout+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slideLayouts/slideLayout15.xml" ContentType="application/vnd.openxmlformats-officedocument.presentationml.slideLayout+xml"/>
  <Default Extension="wmf" ContentType="image/x-wmf"/>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Override PartName="/ppt/slides/slide253.xml" ContentType="application/vnd.openxmlformats-officedocument.presentationml.slide+xml"/>
  <Override PartName="/ppt/slides/slide2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Default Extension="wav" ContentType="audio/wav"/>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2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Default Extension="fntdata" ContentType="application/x-fontdata"/>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Layouts/slideLayout20.xml" ContentType="application/vnd.openxmlformats-officedocument.presentationml.slideLayout+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Layouts/slideLayout14.xml" ContentType="application/vnd.openxmlformats-officedocument.presentationml.slideLayout+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gif" ContentType="image/gif"/>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2"/>
  </p:sldMasterIdLst>
  <p:notesMasterIdLst>
    <p:notesMasterId r:id="rId300"/>
  </p:notesMasterIdLst>
  <p:handoutMasterIdLst>
    <p:handoutMasterId r:id="rId301"/>
  </p:handoutMasterIdLst>
  <p:sldIdLst>
    <p:sldId id="552" r:id="rId3"/>
    <p:sldId id="553" r:id="rId4"/>
    <p:sldId id="554" r:id="rId5"/>
    <p:sldId id="534" r:id="rId6"/>
    <p:sldId id="542" r:id="rId7"/>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535" r:id="rId32"/>
    <p:sldId id="536" r:id="rId33"/>
    <p:sldId id="537"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2" r:id="rId55"/>
    <p:sldId id="303" r:id="rId56"/>
    <p:sldId id="304" r:id="rId57"/>
    <p:sldId id="300" r:id="rId58"/>
    <p:sldId id="301" r:id="rId59"/>
    <p:sldId id="305" r:id="rId60"/>
    <p:sldId id="306" r:id="rId61"/>
    <p:sldId id="307" r:id="rId62"/>
    <p:sldId id="308" r:id="rId63"/>
    <p:sldId id="309" r:id="rId64"/>
    <p:sldId id="310" r:id="rId65"/>
    <p:sldId id="311" r:id="rId66"/>
    <p:sldId id="538" r:id="rId67"/>
    <p:sldId id="539" r:id="rId68"/>
    <p:sldId id="540" r:id="rId69"/>
    <p:sldId id="312" r:id="rId70"/>
    <p:sldId id="313" r:id="rId71"/>
    <p:sldId id="314" r:id="rId72"/>
    <p:sldId id="315" r:id="rId73"/>
    <p:sldId id="316" r:id="rId74"/>
    <p:sldId id="317" r:id="rId75"/>
    <p:sldId id="318" r:id="rId76"/>
    <p:sldId id="319" r:id="rId77"/>
    <p:sldId id="320" r:id="rId78"/>
    <p:sldId id="321" r:id="rId79"/>
    <p:sldId id="322" r:id="rId80"/>
    <p:sldId id="323" r:id="rId81"/>
    <p:sldId id="324" r:id="rId82"/>
    <p:sldId id="325" r:id="rId83"/>
    <p:sldId id="326" r:id="rId84"/>
    <p:sldId id="327" r:id="rId85"/>
    <p:sldId id="328" r:id="rId86"/>
    <p:sldId id="329"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546" r:id="rId108"/>
    <p:sldId id="547" r:id="rId109"/>
    <p:sldId id="350" r:id="rId110"/>
    <p:sldId id="351" r:id="rId111"/>
    <p:sldId id="352" r:id="rId112"/>
    <p:sldId id="353" r:id="rId113"/>
    <p:sldId id="354" r:id="rId114"/>
    <p:sldId id="355" r:id="rId115"/>
    <p:sldId id="356" r:id="rId116"/>
    <p:sldId id="357" r:id="rId117"/>
    <p:sldId id="358" r:id="rId118"/>
    <p:sldId id="359" r:id="rId119"/>
    <p:sldId id="360" r:id="rId120"/>
    <p:sldId id="361" r:id="rId121"/>
    <p:sldId id="362" r:id="rId122"/>
    <p:sldId id="363" r:id="rId123"/>
    <p:sldId id="364" r:id="rId124"/>
    <p:sldId id="365" r:id="rId125"/>
    <p:sldId id="366" r:id="rId126"/>
    <p:sldId id="543" r:id="rId127"/>
    <p:sldId id="544" r:id="rId128"/>
    <p:sldId id="367" r:id="rId129"/>
    <p:sldId id="368" r:id="rId130"/>
    <p:sldId id="369" r:id="rId131"/>
    <p:sldId id="370" r:id="rId132"/>
    <p:sldId id="371" r:id="rId133"/>
    <p:sldId id="372" r:id="rId134"/>
    <p:sldId id="373" r:id="rId135"/>
    <p:sldId id="374" r:id="rId136"/>
    <p:sldId id="375" r:id="rId137"/>
    <p:sldId id="376" r:id="rId138"/>
    <p:sldId id="377" r:id="rId139"/>
    <p:sldId id="378" r:id="rId140"/>
    <p:sldId id="379" r:id="rId141"/>
    <p:sldId id="380" r:id="rId142"/>
    <p:sldId id="381" r:id="rId143"/>
    <p:sldId id="382" r:id="rId144"/>
    <p:sldId id="383" r:id="rId145"/>
    <p:sldId id="384" r:id="rId146"/>
    <p:sldId id="385" r:id="rId147"/>
    <p:sldId id="386" r:id="rId148"/>
    <p:sldId id="387" r:id="rId149"/>
    <p:sldId id="388" r:id="rId150"/>
    <p:sldId id="389" r:id="rId151"/>
    <p:sldId id="545" r:id="rId152"/>
    <p:sldId id="390" r:id="rId153"/>
    <p:sldId id="391" r:id="rId154"/>
    <p:sldId id="392" r:id="rId155"/>
    <p:sldId id="393" r:id="rId156"/>
    <p:sldId id="394" r:id="rId157"/>
    <p:sldId id="395" r:id="rId158"/>
    <p:sldId id="396" r:id="rId159"/>
    <p:sldId id="548" r:id="rId160"/>
    <p:sldId id="397" r:id="rId161"/>
    <p:sldId id="398" r:id="rId162"/>
    <p:sldId id="399" r:id="rId163"/>
    <p:sldId id="400" r:id="rId164"/>
    <p:sldId id="401" r:id="rId165"/>
    <p:sldId id="402" r:id="rId166"/>
    <p:sldId id="403" r:id="rId167"/>
    <p:sldId id="404" r:id="rId168"/>
    <p:sldId id="405" r:id="rId169"/>
    <p:sldId id="406" r:id="rId170"/>
    <p:sldId id="407" r:id="rId171"/>
    <p:sldId id="408" r:id="rId172"/>
    <p:sldId id="409" r:id="rId173"/>
    <p:sldId id="410" r:id="rId174"/>
    <p:sldId id="411" r:id="rId175"/>
    <p:sldId id="412" r:id="rId176"/>
    <p:sldId id="413" r:id="rId177"/>
    <p:sldId id="549" r:id="rId178"/>
    <p:sldId id="414" r:id="rId179"/>
    <p:sldId id="415" r:id="rId180"/>
    <p:sldId id="416" r:id="rId181"/>
    <p:sldId id="417" r:id="rId182"/>
    <p:sldId id="418" r:id="rId183"/>
    <p:sldId id="419" r:id="rId184"/>
    <p:sldId id="420" r:id="rId185"/>
    <p:sldId id="421" r:id="rId186"/>
    <p:sldId id="422" r:id="rId187"/>
    <p:sldId id="423" r:id="rId188"/>
    <p:sldId id="424" r:id="rId189"/>
    <p:sldId id="425" r:id="rId190"/>
    <p:sldId id="426" r:id="rId191"/>
    <p:sldId id="427" r:id="rId192"/>
    <p:sldId id="428" r:id="rId193"/>
    <p:sldId id="429" r:id="rId194"/>
    <p:sldId id="430" r:id="rId195"/>
    <p:sldId id="431" r:id="rId196"/>
    <p:sldId id="432" r:id="rId197"/>
    <p:sldId id="433" r:id="rId198"/>
    <p:sldId id="434" r:id="rId199"/>
    <p:sldId id="435" r:id="rId200"/>
    <p:sldId id="436" r:id="rId201"/>
    <p:sldId id="437" r:id="rId202"/>
    <p:sldId id="438" r:id="rId203"/>
    <p:sldId id="439" r:id="rId204"/>
    <p:sldId id="440" r:id="rId205"/>
    <p:sldId id="441" r:id="rId206"/>
    <p:sldId id="442" r:id="rId207"/>
    <p:sldId id="443" r:id="rId208"/>
    <p:sldId id="444" r:id="rId209"/>
    <p:sldId id="445" r:id="rId210"/>
    <p:sldId id="446" r:id="rId211"/>
    <p:sldId id="447" r:id="rId212"/>
    <p:sldId id="448" r:id="rId213"/>
    <p:sldId id="449" r:id="rId214"/>
    <p:sldId id="450" r:id="rId215"/>
    <p:sldId id="451" r:id="rId216"/>
    <p:sldId id="452" r:id="rId217"/>
    <p:sldId id="453" r:id="rId218"/>
    <p:sldId id="454" r:id="rId219"/>
    <p:sldId id="455" r:id="rId220"/>
    <p:sldId id="456" r:id="rId221"/>
    <p:sldId id="457" r:id="rId222"/>
    <p:sldId id="458" r:id="rId223"/>
    <p:sldId id="459" r:id="rId224"/>
    <p:sldId id="460" r:id="rId225"/>
    <p:sldId id="461" r:id="rId226"/>
    <p:sldId id="462" r:id="rId227"/>
    <p:sldId id="463" r:id="rId228"/>
    <p:sldId id="464" r:id="rId229"/>
    <p:sldId id="465" r:id="rId230"/>
    <p:sldId id="466" r:id="rId231"/>
    <p:sldId id="467" r:id="rId232"/>
    <p:sldId id="468" r:id="rId233"/>
    <p:sldId id="469" r:id="rId234"/>
    <p:sldId id="470" r:id="rId235"/>
    <p:sldId id="471" r:id="rId236"/>
    <p:sldId id="472" r:id="rId237"/>
    <p:sldId id="473" r:id="rId238"/>
    <p:sldId id="474" r:id="rId239"/>
    <p:sldId id="475" r:id="rId240"/>
    <p:sldId id="476" r:id="rId241"/>
    <p:sldId id="477" r:id="rId242"/>
    <p:sldId id="478" r:id="rId243"/>
    <p:sldId id="479" r:id="rId244"/>
    <p:sldId id="480" r:id="rId245"/>
    <p:sldId id="481" r:id="rId246"/>
    <p:sldId id="482" r:id="rId247"/>
    <p:sldId id="483" r:id="rId248"/>
    <p:sldId id="484" r:id="rId249"/>
    <p:sldId id="485" r:id="rId250"/>
    <p:sldId id="486" r:id="rId251"/>
    <p:sldId id="487" r:id="rId252"/>
    <p:sldId id="488" r:id="rId253"/>
    <p:sldId id="489" r:id="rId254"/>
    <p:sldId id="490" r:id="rId255"/>
    <p:sldId id="491" r:id="rId256"/>
    <p:sldId id="492" r:id="rId257"/>
    <p:sldId id="493" r:id="rId258"/>
    <p:sldId id="494" r:id="rId259"/>
    <p:sldId id="495" r:id="rId260"/>
    <p:sldId id="496" r:id="rId261"/>
    <p:sldId id="497" r:id="rId262"/>
    <p:sldId id="498" r:id="rId263"/>
    <p:sldId id="499" r:id="rId264"/>
    <p:sldId id="500" r:id="rId265"/>
    <p:sldId id="501" r:id="rId266"/>
    <p:sldId id="502" r:id="rId267"/>
    <p:sldId id="503" r:id="rId268"/>
    <p:sldId id="504" r:id="rId269"/>
    <p:sldId id="505" r:id="rId270"/>
    <p:sldId id="506" r:id="rId271"/>
    <p:sldId id="507" r:id="rId272"/>
    <p:sldId id="508" r:id="rId273"/>
    <p:sldId id="509" r:id="rId274"/>
    <p:sldId id="510" r:id="rId275"/>
    <p:sldId id="511" r:id="rId276"/>
    <p:sldId id="512" r:id="rId277"/>
    <p:sldId id="513" r:id="rId278"/>
    <p:sldId id="514" r:id="rId279"/>
    <p:sldId id="515" r:id="rId280"/>
    <p:sldId id="516" r:id="rId281"/>
    <p:sldId id="517" r:id="rId282"/>
    <p:sldId id="518" r:id="rId283"/>
    <p:sldId id="519" r:id="rId284"/>
    <p:sldId id="550" r:id="rId285"/>
    <p:sldId id="520" r:id="rId286"/>
    <p:sldId id="521" r:id="rId287"/>
    <p:sldId id="522" r:id="rId288"/>
    <p:sldId id="523" r:id="rId289"/>
    <p:sldId id="524" r:id="rId290"/>
    <p:sldId id="525" r:id="rId291"/>
    <p:sldId id="527" r:id="rId292"/>
    <p:sldId id="528" r:id="rId293"/>
    <p:sldId id="526" r:id="rId294"/>
    <p:sldId id="529" r:id="rId295"/>
    <p:sldId id="530" r:id="rId296"/>
    <p:sldId id="531" r:id="rId297"/>
    <p:sldId id="532" r:id="rId298"/>
    <p:sldId id="551" r:id="rId299"/>
  </p:sldIdLst>
  <p:sldSz cx="9144000" cy="6858000" type="screen4x3"/>
  <p:notesSz cx="6858000" cy="9144000"/>
  <p:embeddedFontLst>
    <p:embeddedFont>
      <p:font typeface="B Badr" charset="-78"/>
      <p:regular r:id="rId302"/>
      <p:bold r:id="rId303"/>
    </p:embeddedFont>
    <p:embeddedFont>
      <p:font typeface="B Yekan" charset="-78"/>
      <p:regular r:id="rId304"/>
    </p:embeddedFont>
    <p:embeddedFont>
      <p:font typeface="B Titr" pitchFamily="2" charset="-78"/>
      <p:bold r:id="rId305"/>
    </p:embeddedFont>
    <p:embeddedFont>
      <p:font typeface="B Lotus" charset="-78"/>
      <p:regular r:id="rId306"/>
      <p:bold r:id="rId307"/>
    </p:embeddedFont>
    <p:embeddedFont>
      <p:font typeface="Batang" pitchFamily="18" charset="-127"/>
      <p:regular r:id="rId308"/>
    </p:embeddedFont>
    <p:embeddedFont>
      <p:font typeface="Arial Unicode MS" pitchFamily="34" charset="-128"/>
      <p:regular r:id="rId309"/>
    </p:embeddedFont>
    <p:embeddedFont>
      <p:font typeface="Calibri" pitchFamily="34" charset="0"/>
      <p:regular r:id="rId310"/>
      <p:bold r:id="rId311"/>
      <p:italic r:id="rId312"/>
      <p:boldItalic r:id="rId313"/>
    </p:embeddedFont>
    <p:embeddedFont>
      <p:font typeface="B Nazanin" pitchFamily="2" charset="-78"/>
      <p:regular r:id="rId314"/>
      <p:bold r:id="rId315"/>
    </p:embeddedFont>
    <p:embeddedFont>
      <p:font typeface="Wingdings 2" pitchFamily="18" charset="2"/>
      <p:regular r:id="rId316"/>
    </p:embeddedFont>
    <p:embeddedFont>
      <p:font typeface="Constantia" pitchFamily="18" charset="0"/>
      <p:regular r:id="rId317"/>
      <p:bold r:id="rId318"/>
      <p:italic r:id="rId319"/>
      <p:boldItalic r:id="rId320"/>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D2D2"/>
    <a:srgbClr val="0000FF"/>
    <a:srgbClr val="CC3300"/>
    <a:srgbClr val="0033CC"/>
    <a:srgbClr val="000000"/>
    <a:srgbClr val="49D749"/>
    <a:srgbClr val="78A200"/>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49" autoAdjust="0"/>
    <p:restoredTop sz="94664" autoAdjust="0"/>
  </p:normalViewPr>
  <p:slideViewPr>
    <p:cSldViewPr>
      <p:cViewPr>
        <p:scale>
          <a:sx n="66" d="100"/>
          <a:sy n="66" d="100"/>
        </p:scale>
        <p:origin x="-145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303" Type="http://schemas.openxmlformats.org/officeDocument/2006/relationships/font" Target="fonts/font2.fntdata"/><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324" Type="http://schemas.openxmlformats.org/officeDocument/2006/relationships/tableStyles" Target="tableStyles.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268" Type="http://schemas.openxmlformats.org/officeDocument/2006/relationships/slide" Target="slides/slide266.xml"/><Relationship Id="rId289" Type="http://schemas.openxmlformats.org/officeDocument/2006/relationships/slide" Target="slides/slide287.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314" Type="http://schemas.openxmlformats.org/officeDocument/2006/relationships/font" Target="fonts/font13.fntdata"/><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58" Type="http://schemas.openxmlformats.org/officeDocument/2006/relationships/slide" Target="slides/slide256.xml"/><Relationship Id="rId279" Type="http://schemas.openxmlformats.org/officeDocument/2006/relationships/slide" Target="slides/slide277.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font" Target="fonts/font3.fntdata"/><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slide" Target="slides/slide278.xml"/><Relationship Id="rId315" Type="http://schemas.openxmlformats.org/officeDocument/2006/relationships/font" Target="fonts/font14.fntdata"/><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291" Type="http://schemas.openxmlformats.org/officeDocument/2006/relationships/slide" Target="slides/slide289.xml"/><Relationship Id="rId305" Type="http://schemas.openxmlformats.org/officeDocument/2006/relationships/font" Target="fonts/font4.fntdata"/><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slide" Target="slides/slide279.xml"/><Relationship Id="rId316" Type="http://schemas.openxmlformats.org/officeDocument/2006/relationships/font" Target="fonts/font15.fntdata"/><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92" Type="http://schemas.openxmlformats.org/officeDocument/2006/relationships/slide" Target="slides/slide290.xml"/><Relationship Id="rId306" Type="http://schemas.openxmlformats.org/officeDocument/2006/relationships/font" Target="fonts/font5.fntdata"/><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19" Type="http://schemas.openxmlformats.org/officeDocument/2006/relationships/slide" Target="slides/slide17.xml"/><Relationship Id="rId224" Type="http://schemas.openxmlformats.org/officeDocument/2006/relationships/slide" Target="slides/slide222.xml"/><Relationship Id="rId240" Type="http://schemas.openxmlformats.org/officeDocument/2006/relationships/slide" Target="slides/slide238.xml"/><Relationship Id="rId245" Type="http://schemas.openxmlformats.org/officeDocument/2006/relationships/slide" Target="slides/slide243.xml"/><Relationship Id="rId261" Type="http://schemas.openxmlformats.org/officeDocument/2006/relationships/slide" Target="slides/slide259.xml"/><Relationship Id="rId266" Type="http://schemas.openxmlformats.org/officeDocument/2006/relationships/slide" Target="slides/slide264.xml"/><Relationship Id="rId287" Type="http://schemas.openxmlformats.org/officeDocument/2006/relationships/slide" Target="slides/slide285.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282" Type="http://schemas.openxmlformats.org/officeDocument/2006/relationships/slide" Target="slides/slide280.xml"/><Relationship Id="rId312" Type="http://schemas.openxmlformats.org/officeDocument/2006/relationships/font" Target="fonts/font11.fntdata"/><Relationship Id="rId317" Type="http://schemas.openxmlformats.org/officeDocument/2006/relationships/font" Target="fonts/font16.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219" Type="http://schemas.openxmlformats.org/officeDocument/2006/relationships/slide" Target="slides/slide217.xml"/><Relationship Id="rId3" Type="http://schemas.openxmlformats.org/officeDocument/2006/relationships/slide" Target="slides/slide1.xml"/><Relationship Id="rId214" Type="http://schemas.openxmlformats.org/officeDocument/2006/relationships/slide" Target="slides/slide212.xml"/><Relationship Id="rId230" Type="http://schemas.openxmlformats.org/officeDocument/2006/relationships/slide" Target="slides/slide228.xml"/><Relationship Id="rId235" Type="http://schemas.openxmlformats.org/officeDocument/2006/relationships/slide" Target="slides/slide233.xml"/><Relationship Id="rId251" Type="http://schemas.openxmlformats.org/officeDocument/2006/relationships/slide" Target="slides/slide249.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72" Type="http://schemas.openxmlformats.org/officeDocument/2006/relationships/slide" Target="slides/slide270.xml"/><Relationship Id="rId293" Type="http://schemas.openxmlformats.org/officeDocument/2006/relationships/slide" Target="slides/slide291.xml"/><Relationship Id="rId302" Type="http://schemas.openxmlformats.org/officeDocument/2006/relationships/font" Target="fonts/font1.fntdata"/><Relationship Id="rId307" Type="http://schemas.openxmlformats.org/officeDocument/2006/relationships/font" Target="fonts/font6.fntdata"/><Relationship Id="rId32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241" Type="http://schemas.openxmlformats.org/officeDocument/2006/relationships/slide" Target="slides/slide239.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262" Type="http://schemas.openxmlformats.org/officeDocument/2006/relationships/slide" Target="slides/slide260.xml"/><Relationship Id="rId283" Type="http://schemas.openxmlformats.org/officeDocument/2006/relationships/slide" Target="slides/slide281.xml"/><Relationship Id="rId313" Type="http://schemas.openxmlformats.org/officeDocument/2006/relationships/font" Target="fonts/font12.fntdata"/><Relationship Id="rId318" Type="http://schemas.openxmlformats.org/officeDocument/2006/relationships/font" Target="fonts/font17.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font" Target="fonts/font7.fntdata"/><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font" Target="fonts/font18.fntdata"/><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font" Target="fonts/font8.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font" Target="fonts/font19.fntdata"/><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font" Target="fonts/font9.fntdata"/><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notesMaster" Target="notesMasters/notesMaster1.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presProps" Target="presProps.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font" Target="fonts/font10.fntdata"/><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handoutMaster" Target="handoutMasters/handoutMaster1.xml"/><Relationship Id="rId322"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20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0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20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4B18696-01E9-4DCB-8DE0-371C1B7EFCBC}" type="slidenum">
              <a:rPr lang="en-US"/>
              <a:pPr>
                <a:defRPr/>
              </a:pPr>
              <a:t>‹#›</a:t>
            </a:fld>
            <a:endParaRPr lang="en-US"/>
          </a:p>
        </p:txBody>
      </p:sp>
    </p:spTree>
    <p:extLst>
      <p:ext uri="{BB962C8B-B14F-4D97-AF65-F5344CB8AC3E}">
        <p14:creationId xmlns:p14="http://schemas.microsoft.com/office/powerpoint/2010/main" xmlns="" val="312092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41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a:p>
        </p:txBody>
      </p:sp>
      <p:sp>
        <p:nvSpPr>
          <p:cNvPr id="3041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endParaRPr lang="en-US"/>
          </a:p>
        </p:txBody>
      </p:sp>
      <p:sp>
        <p:nvSpPr>
          <p:cNvPr id="3031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41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41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3041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BE1DA0FB-9AFD-4A60-9A95-EB15BF754B69}" type="slidenum">
              <a:rPr lang="en-US"/>
              <a:pPr>
                <a:defRPr/>
              </a:pPr>
              <a:t>‹#›</a:t>
            </a:fld>
            <a:endParaRPr lang="en-US"/>
          </a:p>
        </p:txBody>
      </p:sp>
    </p:spTree>
    <p:extLst>
      <p:ext uri="{BB962C8B-B14F-4D97-AF65-F5344CB8AC3E}">
        <p14:creationId xmlns:p14="http://schemas.microsoft.com/office/powerpoint/2010/main" xmlns="" val="3507076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EE96EC-BF9B-4907-A3CD-CB59FDF3A35D}" type="slidenum">
              <a:rPr lang="en-US">
                <a:solidFill>
                  <a:prstClr val="black"/>
                </a:solidFill>
              </a:rPr>
              <a:pPr/>
              <a:t>297</a:t>
            </a:fld>
            <a:endParaRPr lang="en-US">
              <a:solidFill>
                <a:prstClr val="black"/>
              </a:solidFill>
            </a:endParaRPr>
          </a:p>
        </p:txBody>
      </p:sp>
    </p:spTree>
    <p:extLst>
      <p:ext uri="{BB962C8B-B14F-4D97-AF65-F5344CB8AC3E}">
        <p14:creationId xmlns:p14="http://schemas.microsoft.com/office/powerpoint/2010/main" xmlns="" val="1243284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093AA56-A72C-440F-86FF-43AD4B0CB28D}" type="slidenum">
              <a:rPr lang="en-US"/>
              <a:pPr>
                <a:defRPr/>
              </a:pPr>
              <a:t>‹#›</a:t>
            </a:fld>
            <a:endParaRPr lang="en-US"/>
          </a:p>
        </p:txBody>
      </p:sp>
    </p:spTree>
    <p:extLst>
      <p:ext uri="{BB962C8B-B14F-4D97-AF65-F5344CB8AC3E}">
        <p14:creationId xmlns:p14="http://schemas.microsoft.com/office/powerpoint/2010/main" xmlns="" val="2317929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6769091-785F-43E2-A0EF-C22A81C19CE2}" type="slidenum">
              <a:rPr lang="en-US"/>
              <a:pPr>
                <a:defRPr/>
              </a:pPr>
              <a:t>‹#›</a:t>
            </a:fld>
            <a:endParaRPr lang="en-US"/>
          </a:p>
        </p:txBody>
      </p:sp>
    </p:spTree>
    <p:extLst>
      <p:ext uri="{BB962C8B-B14F-4D97-AF65-F5344CB8AC3E}">
        <p14:creationId xmlns:p14="http://schemas.microsoft.com/office/powerpoint/2010/main" xmlns="" val="43221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53E3F74E-4B2E-4B7C-B007-DE69A805CC12}" type="slidenum">
              <a:rPr lang="en-US"/>
              <a:pPr>
                <a:defRPr/>
              </a:pPr>
              <a:t>‹#›</a:t>
            </a:fld>
            <a:endParaRPr lang="en-US"/>
          </a:p>
        </p:txBody>
      </p:sp>
    </p:spTree>
    <p:extLst>
      <p:ext uri="{BB962C8B-B14F-4D97-AF65-F5344CB8AC3E}">
        <p14:creationId xmlns:p14="http://schemas.microsoft.com/office/powerpoint/2010/main" xmlns="" val="361040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1258888" y="1989138"/>
            <a:ext cx="34671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878388" y="1989138"/>
            <a:ext cx="34671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D3C88D65-D55C-455A-8E72-F191A4239B18}" type="slidenum">
              <a:rPr lang="en-US"/>
              <a:pPr>
                <a:defRPr/>
              </a:pPr>
              <a:t>‹#›</a:t>
            </a:fld>
            <a:endParaRPr lang="en-US"/>
          </a:p>
        </p:txBody>
      </p:sp>
    </p:spTree>
    <p:extLst>
      <p:ext uri="{BB962C8B-B14F-4D97-AF65-F5344CB8AC3E}">
        <p14:creationId xmlns:p14="http://schemas.microsoft.com/office/powerpoint/2010/main" xmlns="" val="92622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E4286FD9-F6AD-47F1-850C-2E99D9F4DEAD}" type="slidenum">
              <a:rPr lang="en-US"/>
              <a:pPr>
                <a:defRPr/>
              </a:pPr>
              <a:t>‹#›</a:t>
            </a:fld>
            <a:endParaRPr lang="en-US"/>
          </a:p>
        </p:txBody>
      </p:sp>
    </p:spTree>
    <p:extLst>
      <p:ext uri="{BB962C8B-B14F-4D97-AF65-F5344CB8AC3E}">
        <p14:creationId xmlns:p14="http://schemas.microsoft.com/office/powerpoint/2010/main" xmlns="" val="3425909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0EEFDDE5-176E-437E-9479-CC475B239265}" type="slidenum">
              <a:rPr lang="en-US"/>
              <a:pPr>
                <a:defRPr/>
              </a:pPr>
              <a:t>‹#›</a:t>
            </a:fld>
            <a:endParaRPr lang="en-US"/>
          </a:p>
        </p:txBody>
      </p:sp>
    </p:spTree>
    <p:extLst>
      <p:ext uri="{BB962C8B-B14F-4D97-AF65-F5344CB8AC3E}">
        <p14:creationId xmlns:p14="http://schemas.microsoft.com/office/powerpoint/2010/main" xmlns="" val="241920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64C47771-6DC1-42BF-907B-492603D719F5}" type="slidenum">
              <a:rPr lang="en-US"/>
              <a:pPr>
                <a:defRPr/>
              </a:pPr>
              <a:t>‹#›</a:t>
            </a:fld>
            <a:endParaRPr lang="en-US"/>
          </a:p>
        </p:txBody>
      </p:sp>
    </p:spTree>
    <p:extLst>
      <p:ext uri="{BB962C8B-B14F-4D97-AF65-F5344CB8AC3E}">
        <p14:creationId xmlns:p14="http://schemas.microsoft.com/office/powerpoint/2010/main" xmlns="" val="4228487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AB1E669D-36E6-4C87-8AED-02307FFB2FBA}" type="slidenum">
              <a:rPr lang="en-US"/>
              <a:pPr>
                <a:defRPr/>
              </a:pPr>
              <a:t>‹#›</a:t>
            </a:fld>
            <a:endParaRPr lang="en-US"/>
          </a:p>
        </p:txBody>
      </p:sp>
    </p:spTree>
    <p:extLst>
      <p:ext uri="{BB962C8B-B14F-4D97-AF65-F5344CB8AC3E}">
        <p14:creationId xmlns:p14="http://schemas.microsoft.com/office/powerpoint/2010/main" xmlns="" val="2427746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9481D3D0-016A-4B0A-ACE2-D59FB74B0237}" type="slidenum">
              <a:rPr lang="en-US"/>
              <a:pPr>
                <a:defRPr/>
              </a:pPr>
              <a:t>‹#›</a:t>
            </a:fld>
            <a:endParaRPr lang="en-US"/>
          </a:p>
        </p:txBody>
      </p:sp>
    </p:spTree>
    <p:extLst>
      <p:ext uri="{BB962C8B-B14F-4D97-AF65-F5344CB8AC3E}">
        <p14:creationId xmlns:p14="http://schemas.microsoft.com/office/powerpoint/2010/main" xmlns="" val="189354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BC9E9BC5-9B8B-4259-95F3-D395F0F8DAAF}" type="slidenum">
              <a:rPr lang="en-US"/>
              <a:pPr>
                <a:defRPr/>
              </a:pPr>
              <a:t>‹#›</a:t>
            </a:fld>
            <a:endParaRPr lang="en-US"/>
          </a:p>
        </p:txBody>
      </p:sp>
    </p:spTree>
    <p:extLst>
      <p:ext uri="{BB962C8B-B14F-4D97-AF65-F5344CB8AC3E}">
        <p14:creationId xmlns:p14="http://schemas.microsoft.com/office/powerpoint/2010/main" xmlns="" val="3254868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404813"/>
            <a:ext cx="1771650" cy="57753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1258888" y="404813"/>
            <a:ext cx="516255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53721EA4-D85E-4963-8F7B-0BA50598E6B7}" type="slidenum">
              <a:rPr lang="en-US"/>
              <a:pPr>
                <a:defRPr/>
              </a:pPr>
              <a:t>‹#›</a:t>
            </a:fld>
            <a:endParaRPr lang="en-US"/>
          </a:p>
        </p:txBody>
      </p:sp>
    </p:spTree>
    <p:extLst>
      <p:ext uri="{BB962C8B-B14F-4D97-AF65-F5344CB8AC3E}">
        <p14:creationId xmlns:p14="http://schemas.microsoft.com/office/powerpoint/2010/main" xmlns="" val="1186778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7813" y="404813"/>
            <a:ext cx="6253162" cy="1143000"/>
          </a:xfrm>
        </p:spPr>
        <p:txBody>
          <a:bodyPr/>
          <a:lstStyle/>
          <a:p>
            <a:r>
              <a:rPr lang="en-US" smtClean="0"/>
              <a:t>Click to edit Master title style</a:t>
            </a:r>
            <a:endParaRPr lang="fa-IR"/>
          </a:p>
        </p:txBody>
      </p:sp>
      <p:sp>
        <p:nvSpPr>
          <p:cNvPr id="3" name="Table Placeholder 2"/>
          <p:cNvSpPr>
            <a:spLocks noGrp="1"/>
          </p:cNvSpPr>
          <p:nvPr>
            <p:ph type="tbl" idx="1"/>
          </p:nvPr>
        </p:nvSpPr>
        <p:spPr>
          <a:xfrm>
            <a:off x="1258888" y="1989138"/>
            <a:ext cx="7086600" cy="4191000"/>
          </a:xfrm>
        </p:spPr>
        <p:txBody>
          <a:bodyPr/>
          <a:lstStyle/>
          <a:p>
            <a:pPr lvl="0"/>
            <a:endParaRPr lang="fa-IR" noProof="0" smtClean="0"/>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BBDB96AF-265D-4CCA-BA2D-100D0D0D0444}" type="slidenum">
              <a:rPr lang="en-US"/>
              <a:pPr>
                <a:defRPr/>
              </a:pPr>
              <a:t>‹#›</a:t>
            </a:fld>
            <a:endParaRPr lang="en-US"/>
          </a:p>
        </p:txBody>
      </p:sp>
    </p:spTree>
    <p:extLst>
      <p:ext uri="{BB962C8B-B14F-4D97-AF65-F5344CB8AC3E}">
        <p14:creationId xmlns:p14="http://schemas.microsoft.com/office/powerpoint/2010/main" xmlns="" val="2239529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B10FE78-5C04-422A-A7D5-95586E55A245}" type="datetimeFigureOut">
              <a:rPr lang="fa-IR" smtClean="0">
                <a:solidFill>
                  <a:srgbClr val="C9C2D1">
                    <a:shade val="90000"/>
                  </a:srgbClr>
                </a:solidFill>
              </a:rPr>
              <a:pPr/>
              <a:t>07/23/1441</a:t>
            </a:fld>
            <a:endParaRPr lang="fa-IR">
              <a:solidFill>
                <a:srgbClr val="C9C2D1">
                  <a:shade val="90000"/>
                </a:srgbClr>
              </a:solidFill>
            </a:endParaRPr>
          </a:p>
        </p:txBody>
      </p:sp>
      <p:sp>
        <p:nvSpPr>
          <p:cNvPr id="19" name="Footer Placeholder 18"/>
          <p:cNvSpPr>
            <a:spLocks noGrp="1"/>
          </p:cNvSpPr>
          <p:nvPr>
            <p:ph type="ftr" sz="quarter" idx="11"/>
          </p:nvPr>
        </p:nvSpPr>
        <p:spPr/>
        <p:txBody>
          <a:bodyPr/>
          <a:lstStyle/>
          <a:p>
            <a:endParaRPr lang="fa-IR">
              <a:solidFill>
                <a:srgbClr val="C9C2D1">
                  <a:shade val="90000"/>
                </a:srgbClr>
              </a:solidFill>
            </a:endParaRPr>
          </a:p>
        </p:txBody>
      </p:sp>
      <p:sp>
        <p:nvSpPr>
          <p:cNvPr id="27" name="Slide Number Placeholder 26"/>
          <p:cNvSpPr>
            <a:spLocks noGrp="1"/>
          </p:cNvSpPr>
          <p:nvPr>
            <p:ph type="sldNum" sz="quarter" idx="12"/>
          </p:nvPr>
        </p:nvSpPr>
        <p:spPr/>
        <p:txBody>
          <a:bodyPr/>
          <a:lstStyle/>
          <a:p>
            <a:fld id="{56EF40D4-5880-4F38-83B2-35F9FB31C3A3}" type="slidenum">
              <a:rPr lang="fa-IR" smtClean="0">
                <a:solidFill>
                  <a:srgbClr val="C9C2D1">
                    <a:shade val="90000"/>
                  </a:srgbClr>
                </a:solidFill>
              </a:rPr>
              <a:pPr/>
              <a:t>‹#›</a:t>
            </a:fld>
            <a:endParaRPr lang="fa-IR">
              <a:solidFill>
                <a:srgbClr val="C9C2D1">
                  <a:shade val="90000"/>
                </a:srgbClr>
              </a:solidFill>
            </a:endParaRPr>
          </a:p>
        </p:txBody>
      </p:sp>
    </p:spTree>
    <p:extLst>
      <p:ext uri="{BB962C8B-B14F-4D97-AF65-F5344CB8AC3E}">
        <p14:creationId xmlns:p14="http://schemas.microsoft.com/office/powerpoint/2010/main" xmlns="" val="5469317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5" name="Footer Placeholder 4"/>
          <p:cNvSpPr>
            <a:spLocks noGrp="1"/>
          </p:cNvSpPr>
          <p:nvPr>
            <p:ph type="ftr" sz="quarter" idx="11"/>
          </p:nvPr>
        </p:nvSpPr>
        <p:spPr/>
        <p:txBody>
          <a:bodyPr/>
          <a:lstStyle/>
          <a:p>
            <a:endParaRPr lang="fa-IR">
              <a:solidFill>
                <a:srgbClr val="69676D">
                  <a:shade val="90000"/>
                </a:srgbClr>
              </a:solidFill>
            </a:endParaRPr>
          </a:p>
        </p:txBody>
      </p:sp>
      <p:sp>
        <p:nvSpPr>
          <p:cNvPr id="6" name="Slide Number Placeholder 5"/>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13910964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10FE78-5C04-422A-A7D5-95586E55A245}" type="datetimeFigureOut">
              <a:rPr lang="fa-IR" smtClean="0">
                <a:solidFill>
                  <a:srgbClr val="C9C2D1">
                    <a:shade val="90000"/>
                  </a:srgbClr>
                </a:solidFill>
              </a:rPr>
              <a:pPr/>
              <a:t>07/23/1441</a:t>
            </a:fld>
            <a:endParaRPr lang="fa-IR">
              <a:solidFill>
                <a:srgbClr val="C9C2D1">
                  <a:shade val="90000"/>
                </a:srgbClr>
              </a:solidFill>
            </a:endParaRPr>
          </a:p>
        </p:txBody>
      </p:sp>
      <p:sp>
        <p:nvSpPr>
          <p:cNvPr id="5" name="Footer Placeholder 4"/>
          <p:cNvSpPr>
            <a:spLocks noGrp="1"/>
          </p:cNvSpPr>
          <p:nvPr>
            <p:ph type="ftr" sz="quarter" idx="11"/>
          </p:nvPr>
        </p:nvSpPr>
        <p:spPr/>
        <p:txBody>
          <a:bodyPr/>
          <a:lstStyle/>
          <a:p>
            <a:endParaRPr lang="fa-IR">
              <a:solidFill>
                <a:srgbClr val="C9C2D1">
                  <a:shade val="90000"/>
                </a:srgbClr>
              </a:solidFill>
            </a:endParaRPr>
          </a:p>
        </p:txBody>
      </p:sp>
      <p:sp>
        <p:nvSpPr>
          <p:cNvPr id="6" name="Slide Number Placeholder 5"/>
          <p:cNvSpPr>
            <a:spLocks noGrp="1"/>
          </p:cNvSpPr>
          <p:nvPr>
            <p:ph type="sldNum" sz="quarter" idx="12"/>
          </p:nvPr>
        </p:nvSpPr>
        <p:spPr/>
        <p:txBody>
          <a:bodyPr/>
          <a:lstStyle/>
          <a:p>
            <a:fld id="{56EF40D4-5880-4F38-83B2-35F9FB31C3A3}" type="slidenum">
              <a:rPr lang="fa-IR" smtClean="0">
                <a:solidFill>
                  <a:srgbClr val="C9C2D1">
                    <a:shade val="90000"/>
                  </a:srgbClr>
                </a:solidFill>
              </a:rPr>
              <a:pPr/>
              <a:t>‹#›</a:t>
            </a:fld>
            <a:endParaRPr lang="fa-IR">
              <a:solidFill>
                <a:srgbClr val="C9C2D1">
                  <a:shade val="90000"/>
                </a:srgbClr>
              </a:solidFill>
            </a:endParaRPr>
          </a:p>
        </p:txBody>
      </p:sp>
    </p:spTree>
    <p:extLst>
      <p:ext uri="{BB962C8B-B14F-4D97-AF65-F5344CB8AC3E}">
        <p14:creationId xmlns:p14="http://schemas.microsoft.com/office/powerpoint/2010/main" xmlns="" val="7657223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6" name="Footer Placeholder 5"/>
          <p:cNvSpPr>
            <a:spLocks noGrp="1"/>
          </p:cNvSpPr>
          <p:nvPr>
            <p:ph type="ftr" sz="quarter" idx="11"/>
          </p:nvPr>
        </p:nvSpPr>
        <p:spPr/>
        <p:txBody>
          <a:bodyPr/>
          <a:lstStyle/>
          <a:p>
            <a:endParaRPr lang="fa-IR">
              <a:solidFill>
                <a:srgbClr val="69676D">
                  <a:shade val="90000"/>
                </a:srgbClr>
              </a:solidFill>
            </a:endParaRPr>
          </a:p>
        </p:txBody>
      </p:sp>
      <p:sp>
        <p:nvSpPr>
          <p:cNvPr id="7" name="Slide Number Placeholder 6"/>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4019369516"/>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8" name="Footer Placeholder 7"/>
          <p:cNvSpPr>
            <a:spLocks noGrp="1"/>
          </p:cNvSpPr>
          <p:nvPr>
            <p:ph type="ftr" sz="quarter" idx="11"/>
          </p:nvPr>
        </p:nvSpPr>
        <p:spPr/>
        <p:txBody>
          <a:bodyPr/>
          <a:lstStyle/>
          <a:p>
            <a:endParaRPr lang="fa-IR">
              <a:solidFill>
                <a:srgbClr val="69676D">
                  <a:shade val="90000"/>
                </a:srgbClr>
              </a:solidFill>
            </a:endParaRPr>
          </a:p>
        </p:txBody>
      </p:sp>
      <p:sp>
        <p:nvSpPr>
          <p:cNvPr id="9" name="Slide Number Placeholder 8"/>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187615625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4" name="Footer Placeholder 3"/>
          <p:cNvSpPr>
            <a:spLocks noGrp="1"/>
          </p:cNvSpPr>
          <p:nvPr>
            <p:ph type="ftr" sz="quarter" idx="11"/>
          </p:nvPr>
        </p:nvSpPr>
        <p:spPr/>
        <p:txBody>
          <a:bodyPr/>
          <a:lstStyle/>
          <a:p>
            <a:endParaRPr lang="fa-IR">
              <a:solidFill>
                <a:srgbClr val="69676D">
                  <a:shade val="90000"/>
                </a:srgbClr>
              </a:solidFill>
            </a:endParaRPr>
          </a:p>
        </p:txBody>
      </p:sp>
      <p:sp>
        <p:nvSpPr>
          <p:cNvPr id="5" name="Slide Number Placeholder 4"/>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216011313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3" name="Footer Placeholder 2"/>
          <p:cNvSpPr>
            <a:spLocks noGrp="1"/>
          </p:cNvSpPr>
          <p:nvPr>
            <p:ph type="ftr" sz="quarter" idx="11"/>
          </p:nvPr>
        </p:nvSpPr>
        <p:spPr/>
        <p:txBody>
          <a:bodyPr/>
          <a:lstStyle/>
          <a:p>
            <a:endParaRPr lang="fa-IR">
              <a:solidFill>
                <a:srgbClr val="69676D">
                  <a:shade val="90000"/>
                </a:srgbClr>
              </a:solidFill>
            </a:endParaRPr>
          </a:p>
        </p:txBody>
      </p:sp>
      <p:sp>
        <p:nvSpPr>
          <p:cNvPr id="4" name="Slide Number Placeholder 3"/>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426803203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6" name="Footer Placeholder 5"/>
          <p:cNvSpPr>
            <a:spLocks noGrp="1"/>
          </p:cNvSpPr>
          <p:nvPr>
            <p:ph type="ftr" sz="quarter" idx="11"/>
          </p:nvPr>
        </p:nvSpPr>
        <p:spPr/>
        <p:txBody>
          <a:bodyPr/>
          <a:lstStyle/>
          <a:p>
            <a:endParaRPr lang="fa-IR">
              <a:solidFill>
                <a:srgbClr val="69676D">
                  <a:shade val="90000"/>
                </a:srgbClr>
              </a:solidFill>
            </a:endParaRPr>
          </a:p>
        </p:txBody>
      </p:sp>
      <p:sp>
        <p:nvSpPr>
          <p:cNvPr id="7" name="Slide Number Placeholder 6"/>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29473269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6" name="Footer Placeholder 5"/>
          <p:cNvSpPr>
            <a:spLocks noGrp="1"/>
          </p:cNvSpPr>
          <p:nvPr>
            <p:ph type="ftr" sz="quarter" idx="11"/>
          </p:nvPr>
        </p:nvSpPr>
        <p:spPr/>
        <p:txBody>
          <a:bodyPr/>
          <a:lstStyle/>
          <a:p>
            <a:endParaRPr lang="fa-IR">
              <a:solidFill>
                <a:srgbClr val="69676D">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endParaRPr>
          </a:p>
        </p:txBody>
      </p:sp>
    </p:spTree>
    <p:extLst>
      <p:ext uri="{BB962C8B-B14F-4D97-AF65-F5344CB8AC3E}">
        <p14:creationId xmlns:p14="http://schemas.microsoft.com/office/powerpoint/2010/main" xmlns="" val="178105686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5" name="Footer Placeholder 4"/>
          <p:cNvSpPr>
            <a:spLocks noGrp="1"/>
          </p:cNvSpPr>
          <p:nvPr>
            <p:ph type="ftr" sz="quarter" idx="11"/>
          </p:nvPr>
        </p:nvSpPr>
        <p:spPr/>
        <p:txBody>
          <a:bodyPr/>
          <a:lstStyle/>
          <a:p>
            <a:endParaRPr lang="fa-IR">
              <a:solidFill>
                <a:srgbClr val="69676D">
                  <a:shade val="90000"/>
                </a:srgbClr>
              </a:solidFill>
            </a:endParaRPr>
          </a:p>
        </p:txBody>
      </p:sp>
      <p:sp>
        <p:nvSpPr>
          <p:cNvPr id="6" name="Slide Number Placeholder 5"/>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181654275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10FE78-5C04-422A-A7D5-95586E55A245}" type="datetimeFigureOut">
              <a:rPr lang="fa-IR" smtClean="0">
                <a:solidFill>
                  <a:srgbClr val="69676D">
                    <a:shade val="90000"/>
                  </a:srgbClr>
                </a:solidFill>
              </a:rPr>
              <a:pPr/>
              <a:t>07/23/1441</a:t>
            </a:fld>
            <a:endParaRPr lang="fa-IR">
              <a:solidFill>
                <a:srgbClr val="69676D">
                  <a:shade val="90000"/>
                </a:srgbClr>
              </a:solidFill>
            </a:endParaRPr>
          </a:p>
        </p:txBody>
      </p:sp>
      <p:sp>
        <p:nvSpPr>
          <p:cNvPr id="5" name="Footer Placeholder 4"/>
          <p:cNvSpPr>
            <a:spLocks noGrp="1"/>
          </p:cNvSpPr>
          <p:nvPr>
            <p:ph type="ftr" sz="quarter" idx="11"/>
          </p:nvPr>
        </p:nvSpPr>
        <p:spPr/>
        <p:txBody>
          <a:bodyPr/>
          <a:lstStyle/>
          <a:p>
            <a:endParaRPr lang="fa-IR">
              <a:solidFill>
                <a:srgbClr val="69676D">
                  <a:shade val="90000"/>
                </a:srgbClr>
              </a:solidFill>
            </a:endParaRPr>
          </a:p>
        </p:txBody>
      </p:sp>
      <p:sp>
        <p:nvSpPr>
          <p:cNvPr id="6" name="Slide Number Placeholder 5"/>
          <p:cNvSpPr>
            <a:spLocks noGrp="1"/>
          </p:cNvSpPr>
          <p:nvPr>
            <p:ph type="sldNum" sz="quarter" idx="12"/>
          </p:nvPr>
        </p:nvSpPr>
        <p:spPr/>
        <p:txBody>
          <a:bodyPr/>
          <a:lstStyle/>
          <a:p>
            <a:fld id="{56EF40D4-5880-4F38-83B2-35F9FB31C3A3}" type="slidenum">
              <a:rPr lang="fa-IR" smtClean="0">
                <a:solidFill>
                  <a:srgbClr val="69676D">
                    <a:shade val="90000"/>
                  </a:srgbClr>
                </a:solidFill>
              </a:rPr>
              <a:pPr/>
              <a:t>‹#›</a:t>
            </a:fld>
            <a:endParaRPr lang="fa-IR">
              <a:solidFill>
                <a:srgbClr val="69676D">
                  <a:shade val="90000"/>
                </a:srgbClr>
              </a:solidFill>
            </a:endParaRPr>
          </a:p>
        </p:txBody>
      </p:sp>
    </p:spTree>
    <p:extLst>
      <p:ext uri="{BB962C8B-B14F-4D97-AF65-F5344CB8AC3E}">
        <p14:creationId xmlns:p14="http://schemas.microsoft.com/office/powerpoint/2010/main" xmlns="" val="356271052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descr="Untitled-35png"/>
          <p:cNvPicPr>
            <a:picLocks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47625" y="93663"/>
            <a:ext cx="9105900" cy="6659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547813" y="404813"/>
            <a:ext cx="6253162"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1258888" y="1989138"/>
            <a:ext cx="70866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cs typeface="+mn-cs"/>
              </a:defRPr>
            </a:lvl1pPr>
          </a:lstStyle>
          <a:p>
            <a:pPr>
              <a:defRPr/>
            </a:pPr>
            <a:fld id="{715A3921-1850-4D4C-9A26-B3FB6542616D}" type="slidenum">
              <a:rPr lang="en-US"/>
              <a:pPr>
                <a:defRPr/>
              </a:pPr>
              <a:t>‹#›</a:t>
            </a:fld>
            <a:endParaRPr lang="en-US"/>
          </a:p>
        </p:txBody>
      </p:sp>
      <p:pic>
        <p:nvPicPr>
          <p:cNvPr id="1032" name="Picture 13" descr="1"/>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785813" y="5556250"/>
            <a:ext cx="2019300" cy="120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027"/>
                                        </p:tgtEl>
                                        <p:attrNameLst>
                                          <p:attrName>style.visibility</p:attrName>
                                        </p:attrNameLst>
                                      </p:cBhvr>
                                      <p:to>
                                        <p:strVal val="visible"/>
                                      </p:to>
                                    </p:set>
                                    <p:anim to="" calcmode="lin" valueType="num">
                                      <p:cBhvr>
                                        <p:cTn id="7" dur="1" fill="hold"/>
                                        <p:tgtEl>
                                          <p:spTgt spid="10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Lst>
  </p:timing>
  <p:hf hdr="0" ftr="0" dt="0"/>
  <p:txStyles>
    <p:title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pitchFamily="34" charset="0"/>
          <a:cs typeface="B Titr" pitchFamily="2" charset="-78"/>
        </a:defRPr>
      </a:lvl2pPr>
      <a:lvl3pPr algn="ctr" rtl="0" eaLnBrk="0" fontAlgn="base" hangingPunct="0">
        <a:spcBef>
          <a:spcPct val="0"/>
        </a:spcBef>
        <a:spcAft>
          <a:spcPct val="0"/>
        </a:spcAft>
        <a:defRPr sz="3200" b="1">
          <a:solidFill>
            <a:schemeClr val="accent2"/>
          </a:solidFill>
          <a:latin typeface="Arial" pitchFamily="34" charset="0"/>
          <a:cs typeface="B Titr" pitchFamily="2" charset="-78"/>
        </a:defRPr>
      </a:lvl3pPr>
      <a:lvl4pPr algn="ctr" rtl="0" eaLnBrk="0" fontAlgn="base" hangingPunct="0">
        <a:spcBef>
          <a:spcPct val="0"/>
        </a:spcBef>
        <a:spcAft>
          <a:spcPct val="0"/>
        </a:spcAft>
        <a:defRPr sz="3200" b="1">
          <a:solidFill>
            <a:schemeClr val="accent2"/>
          </a:solidFill>
          <a:latin typeface="Arial" pitchFamily="34" charset="0"/>
          <a:cs typeface="B Titr" pitchFamily="2" charset="-78"/>
        </a:defRPr>
      </a:lvl4pPr>
      <a:lvl5pPr algn="ctr" rtl="0" eaLnBrk="0" fontAlgn="base" hangingPunct="0">
        <a:spcBef>
          <a:spcPct val="0"/>
        </a:spcBef>
        <a:spcAft>
          <a:spcPct val="0"/>
        </a:spcAft>
        <a:defRPr sz="3200" b="1">
          <a:solidFill>
            <a:schemeClr val="accent2"/>
          </a:solidFill>
          <a:latin typeface="Arial" pitchFamily="34" charset="0"/>
          <a:cs typeface="B Titr" pitchFamily="2" charset="-78"/>
        </a:defRPr>
      </a:lvl5pPr>
      <a:lvl6pPr marL="457200" algn="ctr" rtl="0" fontAlgn="base">
        <a:spcBef>
          <a:spcPct val="0"/>
        </a:spcBef>
        <a:spcAft>
          <a:spcPct val="0"/>
        </a:spcAft>
        <a:defRPr sz="3200" b="1">
          <a:solidFill>
            <a:schemeClr val="accent2"/>
          </a:solidFill>
          <a:latin typeface="Arial" pitchFamily="34" charset="0"/>
          <a:cs typeface="B Titr" pitchFamily="2" charset="-78"/>
        </a:defRPr>
      </a:lvl6pPr>
      <a:lvl7pPr marL="914400" algn="ctr" rtl="0" fontAlgn="base">
        <a:spcBef>
          <a:spcPct val="0"/>
        </a:spcBef>
        <a:spcAft>
          <a:spcPct val="0"/>
        </a:spcAft>
        <a:defRPr sz="3200" b="1">
          <a:solidFill>
            <a:schemeClr val="accent2"/>
          </a:solidFill>
          <a:latin typeface="Arial" pitchFamily="34" charset="0"/>
          <a:cs typeface="B Titr" pitchFamily="2" charset="-78"/>
        </a:defRPr>
      </a:lvl7pPr>
      <a:lvl8pPr marL="1371600" algn="ctr" rtl="0" fontAlgn="base">
        <a:spcBef>
          <a:spcPct val="0"/>
        </a:spcBef>
        <a:spcAft>
          <a:spcPct val="0"/>
        </a:spcAft>
        <a:defRPr sz="3200" b="1">
          <a:solidFill>
            <a:schemeClr val="accent2"/>
          </a:solidFill>
          <a:latin typeface="Arial" pitchFamily="34" charset="0"/>
          <a:cs typeface="B Titr" pitchFamily="2" charset="-78"/>
        </a:defRPr>
      </a:lvl8pPr>
      <a:lvl9pPr marL="1828800" algn="ctr" rtl="0" fontAlgn="base">
        <a:spcBef>
          <a:spcPct val="0"/>
        </a:spcBef>
        <a:spcAft>
          <a:spcPct val="0"/>
        </a:spcAft>
        <a:defRPr sz="3200" b="1">
          <a:solidFill>
            <a:schemeClr val="accent2"/>
          </a:solidFill>
          <a:latin typeface="Arial" pitchFamily="34" charset="0"/>
          <a:cs typeface="B Titr" pitchFamily="2" charset="-78"/>
        </a:defRPr>
      </a:lvl9pPr>
    </p:titleStyle>
    <p:bodyStyle>
      <a:lvl1pPr marL="342900" indent="-166688" algn="justLow" rtl="1" eaLnBrk="0" fontAlgn="base" hangingPunct="0">
        <a:spcBef>
          <a:spcPct val="20000"/>
        </a:spcBef>
        <a:spcAft>
          <a:spcPct val="0"/>
        </a:spcAft>
        <a:buChar char="•"/>
        <a:defRPr sz="3200" b="1">
          <a:solidFill>
            <a:schemeClr val="tx1"/>
          </a:solidFill>
          <a:latin typeface="+mn-lt"/>
          <a:ea typeface="+mn-ea"/>
          <a:cs typeface="+mn-cs"/>
        </a:defRPr>
      </a:lvl1pPr>
      <a:lvl2pPr marL="819150" indent="-96838" algn="justLow" rtl="1" eaLnBrk="0" fontAlgn="base" hangingPunct="0">
        <a:spcBef>
          <a:spcPct val="20000"/>
        </a:spcBef>
        <a:spcAft>
          <a:spcPct val="0"/>
        </a:spcAft>
        <a:buChar char="–"/>
        <a:defRPr sz="2800" b="1">
          <a:solidFill>
            <a:schemeClr val="tx1"/>
          </a:solidFill>
          <a:latin typeface="+mn-lt"/>
          <a:cs typeface="+mn-cs"/>
        </a:defRPr>
      </a:lvl2pPr>
      <a:lvl3pPr marL="1227138" indent="-228600" algn="justLow" rtl="1" eaLnBrk="0" fontAlgn="base" hangingPunct="0">
        <a:spcBef>
          <a:spcPct val="20000"/>
        </a:spcBef>
        <a:spcAft>
          <a:spcPct val="0"/>
        </a:spcAft>
        <a:buChar char="•"/>
        <a:defRPr sz="2400" b="1">
          <a:solidFill>
            <a:schemeClr val="tx1"/>
          </a:solidFill>
          <a:latin typeface="+mn-lt"/>
          <a:cs typeface="+mn-cs"/>
        </a:defRPr>
      </a:lvl3pPr>
      <a:lvl4pPr marL="1635125" indent="-228600" algn="justLow" rtl="1" eaLnBrk="0" fontAlgn="base" hangingPunct="0">
        <a:spcBef>
          <a:spcPct val="20000"/>
        </a:spcBef>
        <a:spcAft>
          <a:spcPct val="0"/>
        </a:spcAft>
        <a:buChar char="–"/>
        <a:defRPr sz="2000" b="1">
          <a:solidFill>
            <a:schemeClr val="tx1"/>
          </a:solidFill>
          <a:latin typeface="+mn-lt"/>
          <a:cs typeface="+mn-cs"/>
        </a:defRPr>
      </a:lvl4pPr>
      <a:lvl5pPr marL="2057400" indent="-228600" algn="justLow" rtl="1" eaLnBrk="0" fontAlgn="base" hangingPunct="0">
        <a:spcBef>
          <a:spcPct val="20000"/>
        </a:spcBef>
        <a:spcAft>
          <a:spcPct val="0"/>
        </a:spcAft>
        <a:buChar char="»"/>
        <a:defRPr sz="2000" b="1">
          <a:solidFill>
            <a:schemeClr val="tx1"/>
          </a:solidFill>
          <a:latin typeface="+mn-lt"/>
          <a:cs typeface="+mn-cs"/>
        </a:defRPr>
      </a:lvl5pPr>
      <a:lvl6pPr marL="2514600" indent="-228600" algn="justLow" rtl="1" fontAlgn="base">
        <a:spcBef>
          <a:spcPct val="20000"/>
        </a:spcBef>
        <a:spcAft>
          <a:spcPct val="0"/>
        </a:spcAft>
        <a:defRPr sz="2000" b="1">
          <a:solidFill>
            <a:schemeClr val="tx1"/>
          </a:solidFill>
          <a:latin typeface="+mn-lt"/>
          <a:cs typeface="+mn-cs"/>
        </a:defRPr>
      </a:lvl6pPr>
      <a:lvl7pPr marL="2971800" indent="-228600" algn="justLow" rtl="1" fontAlgn="base">
        <a:spcBef>
          <a:spcPct val="20000"/>
        </a:spcBef>
        <a:spcAft>
          <a:spcPct val="0"/>
        </a:spcAft>
        <a:defRPr sz="2000" b="1">
          <a:solidFill>
            <a:schemeClr val="tx1"/>
          </a:solidFill>
          <a:latin typeface="+mn-lt"/>
          <a:cs typeface="+mn-cs"/>
        </a:defRPr>
      </a:lvl7pPr>
      <a:lvl8pPr marL="3429000" indent="-228600" algn="justLow" rtl="1" fontAlgn="base">
        <a:spcBef>
          <a:spcPct val="20000"/>
        </a:spcBef>
        <a:spcAft>
          <a:spcPct val="0"/>
        </a:spcAft>
        <a:defRPr sz="2000" b="1">
          <a:solidFill>
            <a:schemeClr val="tx1"/>
          </a:solidFill>
          <a:latin typeface="+mn-lt"/>
          <a:cs typeface="+mn-cs"/>
        </a:defRPr>
      </a:lvl8pPr>
      <a:lvl9pPr marL="3886200" indent="-228600" algn="justLow" rtl="1" fontAlgn="base">
        <a:spcBef>
          <a:spcPct val="20000"/>
        </a:spcBef>
        <a:spcAft>
          <a:spcPct val="0"/>
        </a:spcAft>
        <a:defRPr sz="2000" b="1">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fld id="{7B10FE78-5C04-422A-A7D5-95586E55A245}" type="datetimeFigureOut">
              <a:rPr lang="fa-IR" smtClean="0">
                <a:solidFill>
                  <a:srgbClr val="69676D">
                    <a:shade val="90000"/>
                  </a:srgbClr>
                </a:solidFill>
                <a:latin typeface="Constantia"/>
              </a:rPr>
              <a:pPr rtl="1" fontAlgn="auto">
                <a:spcBef>
                  <a:spcPts val="0"/>
                </a:spcBef>
                <a:spcAft>
                  <a:spcPts val="0"/>
                </a:spcAft>
              </a:pPr>
              <a:t>07/23/1441</a:t>
            </a:fld>
            <a:endParaRPr lang="fa-IR">
              <a:solidFill>
                <a:srgbClr val="69676D">
                  <a:shade val="90000"/>
                </a:srgbClr>
              </a:solidFill>
              <a:latin typeface="Constantia"/>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endParaRPr lang="fa-IR">
              <a:solidFill>
                <a:srgbClr val="69676D">
                  <a:shade val="90000"/>
                </a:srgbClr>
              </a:solidFill>
              <a:latin typeface="Constantia"/>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rtl="1" fontAlgn="auto">
              <a:spcBef>
                <a:spcPts val="0"/>
              </a:spcBef>
              <a:spcAft>
                <a:spcPts val="0"/>
              </a:spcAft>
            </a:pPr>
            <a:fld id="{56EF40D4-5880-4F38-83B2-35F9FB31C3A3}" type="slidenum">
              <a:rPr lang="fa-IR" smtClean="0">
                <a:solidFill>
                  <a:srgbClr val="69676D">
                    <a:shade val="90000"/>
                  </a:srgbClr>
                </a:solidFill>
                <a:latin typeface="Constantia"/>
              </a:rPr>
              <a:pPr rtl="1" fontAlgn="auto">
                <a:spcBef>
                  <a:spcPts val="0"/>
                </a:spcBef>
                <a:spcAft>
                  <a:spcPts val="0"/>
                </a:spcAft>
              </a:pPr>
              <a:t>‹#›</a:t>
            </a:fld>
            <a:endParaRPr lang="fa-IR">
              <a:solidFill>
                <a:srgbClr val="69676D">
                  <a:shade val="90000"/>
                </a:srgbClr>
              </a:solidFill>
              <a:latin typeface="Constantia"/>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a:solidFill>
                  <a:prstClr val="black"/>
                </a:solidFill>
                <a:latin typeface="Constantia"/>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a:solidFill>
                  <a:prstClr val="black"/>
                </a:solidFill>
                <a:latin typeface="Constantia"/>
              </a:endParaRPr>
            </a:p>
          </p:txBody>
        </p:sp>
      </p:grpSp>
    </p:spTree>
    <p:extLst>
      <p:ext uri="{BB962C8B-B14F-4D97-AF65-F5344CB8AC3E}">
        <p14:creationId xmlns:p14="http://schemas.microsoft.com/office/powerpoint/2010/main" xmlns="" val="42776876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hyperlink" Target="http://www.madsg.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madsg.com/" TargetMode="Externa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slide" Target="slide222.xml"/><Relationship Id="rId3" Type="http://schemas.openxmlformats.org/officeDocument/2006/relationships/slide" Target="slide6.xml"/><Relationship Id="rId7" Type="http://schemas.openxmlformats.org/officeDocument/2006/relationships/slide" Target="slide149.xml"/><Relationship Id="rId2" Type="http://schemas.openxmlformats.org/officeDocument/2006/relationships/image" Target="../media/image15.jpeg"/><Relationship Id="rId1" Type="http://schemas.openxmlformats.org/officeDocument/2006/relationships/slideLayout" Target="../slideLayouts/slideLayout12.xml"/><Relationship Id="rId6" Type="http://schemas.openxmlformats.org/officeDocument/2006/relationships/slide" Target="slide124.xml"/><Relationship Id="rId11" Type="http://schemas.openxmlformats.org/officeDocument/2006/relationships/slide" Target="slide290.xml"/><Relationship Id="rId5" Type="http://schemas.openxmlformats.org/officeDocument/2006/relationships/slide" Target="slide65.xml"/><Relationship Id="rId10" Type="http://schemas.openxmlformats.org/officeDocument/2006/relationships/slide" Target="slide275.xml"/><Relationship Id="rId4" Type="http://schemas.openxmlformats.org/officeDocument/2006/relationships/slide" Target="slide30.xml"/><Relationship Id="rId9" Type="http://schemas.openxmlformats.org/officeDocument/2006/relationships/slide" Target="slide253.xml"/></Relationships>
</file>

<file path=ppt/slides/_rels/slide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42.jpeg"/><Relationship Id="rId5" Type="http://schemas.openxmlformats.org/officeDocument/2006/relationships/hyperlink" Target="http://www.madsg.com/"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913" y="-11113"/>
            <a:ext cx="9144001" cy="685800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lIns="91432" tIns="45716" rIns="91432" bIns="45716" anchor="ctr"/>
          <a:lstStyle/>
          <a:p>
            <a:pPr algn="ctr">
              <a:defRPr/>
            </a:pPr>
            <a:r>
              <a:rPr lang="fa-IR" dirty="0"/>
              <a:t>می شرکت نمایید</a:t>
            </a:r>
            <a:endParaRPr lang="en-US" dirty="0"/>
          </a:p>
        </p:txBody>
      </p:sp>
      <p:pic>
        <p:nvPicPr>
          <p:cNvPr id="15363" name="Picture 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5" y="490538"/>
            <a:ext cx="8964613" cy="320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a:hlinkClick r:id="rId4"/>
          </p:cNvPr>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00338" y="1931988"/>
            <a:ext cx="3167062" cy="1252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581670" y="227666"/>
            <a:ext cx="7302698" cy="461657"/>
          </a:xfrm>
          <a:prstGeom prst="rect">
            <a:avLst/>
          </a:prstGeom>
          <a:solidFill>
            <a:srgbClr val="FF0000"/>
          </a:solidFill>
          <a:ln>
            <a:solidFill>
              <a:schemeClr val="bg1">
                <a:alpha val="37000"/>
              </a:schemeClr>
            </a:solidFill>
          </a:ln>
        </p:spPr>
        <p:txBody>
          <a:bodyPr lIns="91432" tIns="45716" rIns="91432" bIns="45716">
            <a:spAutoFit/>
          </a:bodyPr>
          <a:lstStyle/>
          <a:p>
            <a:pPr algn="ctr">
              <a:defRPr/>
            </a:pPr>
            <a:r>
              <a:rPr lang="fa-IR" sz="2400" b="1" dirty="0">
                <a:ln w="17780" cmpd="sng">
                  <a:solidFill>
                    <a:srgbClr val="FFFFFF"/>
                  </a:solidFill>
                  <a:prstDash val="solid"/>
                  <a:miter lim="800000"/>
                </a:ln>
                <a:effectLst>
                  <a:outerShdw blurRad="50800" algn="tl" rotWithShape="0">
                    <a:srgbClr val="000000"/>
                  </a:outerShdw>
                </a:effectLst>
                <a:latin typeface="Arial" pitchFamily="34" charset="0"/>
                <a:cs typeface="B Yekan" pitchFamily="2" charset="-78"/>
              </a:rPr>
              <a:t>دسترسی رایگان به کتاب های الکترونیکی علمی و دانشگاهی</a:t>
            </a:r>
            <a:endParaRPr lang="en-US" sz="2400" b="1" dirty="0">
              <a:ln w="17780" cmpd="sng">
                <a:solidFill>
                  <a:srgbClr val="FFFFFF"/>
                </a:solidFill>
                <a:prstDash val="solid"/>
                <a:miter lim="800000"/>
              </a:ln>
              <a:effectLst>
                <a:outerShdw blurRad="50800" algn="tl" rotWithShape="0">
                  <a:srgbClr val="000000"/>
                </a:outerShdw>
              </a:effectLst>
              <a:latin typeface="Arial" pitchFamily="34" charset="0"/>
              <a:cs typeface="B Yekan" pitchFamily="2" charset="-78"/>
            </a:endParaRPr>
          </a:p>
        </p:txBody>
      </p:sp>
      <p:sp>
        <p:nvSpPr>
          <p:cNvPr id="5" name="Rectangle 4"/>
          <p:cNvSpPr/>
          <p:nvPr/>
        </p:nvSpPr>
        <p:spPr>
          <a:xfrm>
            <a:off x="581670" y="4671220"/>
            <a:ext cx="7928042" cy="837277"/>
          </a:xfrm>
          <a:prstGeom prst="rect">
            <a:avLst/>
          </a:prstGeom>
          <a:noFill/>
        </p:spPr>
        <p:txBody>
          <a:bodyPr lIns="80147" tIns="40074" rIns="80147" bIns="40074">
            <a:spAutoFit/>
          </a:bodyPr>
          <a:lstStyle/>
          <a:p>
            <a:pPr algn="ctr">
              <a:defRPr/>
            </a:pPr>
            <a:r>
              <a:rPr lang="fa-IR"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B Yekan" pitchFamily="2" charset="-78"/>
              </a:rPr>
              <a:t>کتابهای الکترنیکی (پی دی اف و پاورپوینت) خود را برای ما بفرستید و در جشنواره بهترین کتاب های الکترونیکی علمی مادسیج شرکت کنید. همچنین از جوایز علمی که شامل دسترسی به کتاب های مختلف الکترونیکی </a:t>
            </a:r>
            <a:r>
              <a:rPr lang="en-US"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B Yekan" pitchFamily="2" charset="-78"/>
              </a:rPr>
              <a:t> </a:t>
            </a:r>
            <a:r>
              <a:rPr lang="fa-IR"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B Yekan" pitchFamily="2" charset="-78"/>
              </a:rPr>
              <a:t>کمیاب به صورت رایگان و...می باشد بهرمند شوید.</a:t>
            </a:r>
            <a:endParaRPr lang="en-US"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p:txBody>
      </p:sp>
      <p:sp>
        <p:nvSpPr>
          <p:cNvPr id="6" name="Rectangle 5"/>
          <p:cNvSpPr/>
          <p:nvPr/>
        </p:nvSpPr>
        <p:spPr>
          <a:xfrm>
            <a:off x="5212968" y="3964097"/>
            <a:ext cx="3367866" cy="465651"/>
          </a:xfrm>
          <a:prstGeom prst="rect">
            <a:avLst/>
          </a:prstGeom>
          <a:noFill/>
        </p:spPr>
        <p:txBody>
          <a:bodyPr wrap="none" lIns="80147" tIns="40074" rIns="80147" bIns="40074">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fa-IR" sz="2500" b="1" dirty="0">
                <a:ln w="50800"/>
                <a:solidFill>
                  <a:srgbClr val="7030A0"/>
                </a:solidFill>
                <a:latin typeface="Arial" pitchFamily="34" charset="0"/>
                <a:cs typeface="B Yekan" pitchFamily="2" charset="-78"/>
              </a:rPr>
              <a:t>شاید کتاب شما انتخاب شود</a:t>
            </a:r>
            <a:endParaRPr lang="en-US" sz="2500" b="1" dirty="0">
              <a:ln w="50800"/>
              <a:solidFill>
                <a:srgbClr val="7030A0"/>
              </a:solidFill>
              <a:latin typeface="Arial" pitchFamily="34" charset="0"/>
              <a:cs typeface="B Yekan" pitchFamily="2" charset="-78"/>
            </a:endParaRPr>
          </a:p>
        </p:txBody>
      </p:sp>
      <p:sp>
        <p:nvSpPr>
          <p:cNvPr id="7" name="Rectangle 6"/>
          <p:cNvSpPr/>
          <p:nvPr/>
        </p:nvSpPr>
        <p:spPr>
          <a:xfrm>
            <a:off x="3810000" y="5543402"/>
            <a:ext cx="2294218" cy="400110"/>
          </a:xfrm>
          <a:prstGeom prst="rect">
            <a:avLst/>
          </a:prstGeom>
          <a:noFill/>
        </p:spPr>
        <p:txBody>
          <a:bodyPr wrap="none">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ebook@madsg.com</a:t>
            </a:r>
          </a:p>
        </p:txBody>
      </p:sp>
    </p:spTree>
    <p:extLst>
      <p:ext uri="{BB962C8B-B14F-4D97-AF65-F5344CB8AC3E}">
        <p14:creationId xmlns:p14="http://schemas.microsoft.com/office/powerpoint/2010/main" xmlns="" val="37833022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275"/>
            <a:ext cx="9144000" cy="68580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lIns="91432" tIns="45716" rIns="91432" bIns="45716"/>
          <a:lstStyle/>
          <a:p>
            <a:pPr algn="ctr">
              <a:defRPr/>
            </a:pPr>
            <a:endParaRPr lang="en-US" dirty="0"/>
          </a:p>
        </p:txBody>
      </p:sp>
      <p:pic>
        <p:nvPicPr>
          <p:cNvPr id="16387" name="Picture 3">
            <a:hlinkClick r:id="rId2"/>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913" y="0"/>
            <a:ext cx="2393951"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87700" y="1268413"/>
            <a:ext cx="5788025" cy="206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32657" y="3644900"/>
            <a:ext cx="5789612" cy="2068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p:cNvSpPr txBox="1">
            <a:spLocks noChangeArrowheads="1"/>
          </p:cNvSpPr>
          <p:nvPr/>
        </p:nvSpPr>
        <p:spPr bwMode="auto">
          <a:xfrm>
            <a:off x="5450681" y="1597026"/>
            <a:ext cx="33115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fa-IR" dirty="0">
                <a:solidFill>
                  <a:srgbClr val="00B050"/>
                </a:solidFill>
                <a:cs typeface="B Yekan" pitchFamily="2" charset="-78"/>
              </a:rPr>
              <a:t>نام کتاب الکترونیکی</a:t>
            </a:r>
            <a:endParaRPr lang="en-US" dirty="0">
              <a:solidFill>
                <a:srgbClr val="00B050"/>
              </a:solidFill>
              <a:cs typeface="B Yekan" pitchFamily="2" charset="-78"/>
            </a:endParaRPr>
          </a:p>
        </p:txBody>
      </p:sp>
      <p:sp>
        <p:nvSpPr>
          <p:cNvPr id="14" name="TextBox 13"/>
          <p:cNvSpPr txBox="1">
            <a:spLocks noChangeArrowheads="1"/>
          </p:cNvSpPr>
          <p:nvPr/>
        </p:nvSpPr>
        <p:spPr bwMode="auto">
          <a:xfrm>
            <a:off x="3409156" y="4012657"/>
            <a:ext cx="33131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fa-IR" dirty="0">
                <a:solidFill>
                  <a:srgbClr val="00B050"/>
                </a:solidFill>
                <a:cs typeface="B Yekan" pitchFamily="2" charset="-78"/>
              </a:rPr>
              <a:t>تهیه کننده</a:t>
            </a:r>
            <a:endParaRPr lang="en-US" dirty="0">
              <a:solidFill>
                <a:srgbClr val="00B050"/>
              </a:solidFill>
              <a:cs typeface="B Yekan" pitchFamily="2" charset="-78"/>
            </a:endParaRPr>
          </a:p>
        </p:txBody>
      </p:sp>
      <p:sp>
        <p:nvSpPr>
          <p:cNvPr id="15" name="Rectangle 14"/>
          <p:cNvSpPr>
            <a:spLocks noChangeArrowheads="1"/>
          </p:cNvSpPr>
          <p:nvPr/>
        </p:nvSpPr>
        <p:spPr bwMode="auto">
          <a:xfrm>
            <a:off x="4677336" y="1973263"/>
            <a:ext cx="2808782" cy="609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lnSpc>
                <a:spcPct val="120000"/>
              </a:lnSpc>
            </a:pPr>
            <a:r>
              <a:rPr lang="fa-IR" sz="2800" b="1" dirty="0" smtClean="0">
                <a:cs typeface="B Yekan" pitchFamily="2" charset="-78"/>
              </a:rPr>
              <a:t>بازار یابی بین المللی</a:t>
            </a:r>
            <a:endParaRPr lang="fa-IR" sz="2800" b="1" dirty="0">
              <a:cs typeface="B Yekan" pitchFamily="2" charset="-78"/>
            </a:endParaRPr>
          </a:p>
        </p:txBody>
      </p:sp>
      <p:sp>
        <p:nvSpPr>
          <p:cNvPr id="16" name="Rectangle 15"/>
          <p:cNvSpPr/>
          <p:nvPr/>
        </p:nvSpPr>
        <p:spPr>
          <a:xfrm>
            <a:off x="2483768" y="4386263"/>
            <a:ext cx="2961621" cy="461665"/>
          </a:xfrm>
          <a:prstGeom prst="rect">
            <a:avLst/>
          </a:prstGeom>
        </p:spPr>
        <p:txBody>
          <a:bodyPr wrap="square">
            <a:spAutoFit/>
          </a:bodyPr>
          <a:lstStyle/>
          <a:p>
            <a:pPr algn="ctr">
              <a:defRPr/>
            </a:pPr>
            <a:r>
              <a:rPr lang="fa-IR" sz="2400" dirty="0">
                <a:solidFill>
                  <a:schemeClr val="accent4">
                    <a:lumMod val="10000"/>
                  </a:schemeClr>
                </a:solidFill>
                <a:cs typeface="B Yekan" pitchFamily="2" charset="-78"/>
              </a:rPr>
              <a:t>دكتر ميرزا حسن حسيني</a:t>
            </a:r>
            <a:endParaRPr lang="en-US" sz="2400" b="1" spc="50" dirty="0">
              <a:ln w="11430"/>
              <a:solidFill>
                <a:schemeClr val="accent4">
                  <a:lumMod val="10000"/>
                </a:schemeClr>
              </a:solidFill>
              <a:cs typeface="B Yekan" pitchFamily="2" charset="-78"/>
            </a:endParaRPr>
          </a:p>
        </p:txBody>
      </p:sp>
    </p:spTree>
    <p:extLst>
      <p:ext uri="{BB962C8B-B14F-4D97-AF65-F5344CB8AC3E}">
        <p14:creationId xmlns:p14="http://schemas.microsoft.com/office/powerpoint/2010/main" xmlns="" val="26758700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smtClean="0"/>
          </a:p>
        </p:txBody>
      </p:sp>
      <p:pic>
        <p:nvPicPr>
          <p:cNvPr id="17411"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71448"/>
            <a:ext cx="9113838" cy="6599217"/>
          </a:xfrm>
        </p:spPr>
      </p:pic>
      <p:sp>
        <p:nvSpPr>
          <p:cNvPr id="17412" name="Rectangle 2"/>
          <p:cNvSpPr>
            <a:spLocks noChangeArrowheads="1"/>
          </p:cNvSpPr>
          <p:nvPr/>
        </p:nvSpPr>
        <p:spPr bwMode="auto">
          <a:xfrm>
            <a:off x="1908175" y="1557338"/>
            <a:ext cx="489585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rtl="1"/>
            <a:r>
              <a:rPr lang="fa-IR" b="1" dirty="0">
                <a:cs typeface="B Yekan" pitchFamily="2" charset="-78"/>
              </a:rPr>
              <a:t>ارزش انسان به داشته هايش نيست، به چيزي است كه آرزوي </a:t>
            </a:r>
            <a:r>
              <a:rPr lang="fa-IR" b="1" dirty="0" smtClean="0">
                <a:cs typeface="B Yekan" pitchFamily="2" charset="-78"/>
              </a:rPr>
              <a:t>بدست</a:t>
            </a:r>
            <a:r>
              <a:rPr lang="en-US" b="1" dirty="0" smtClean="0">
                <a:cs typeface="B Yekan" pitchFamily="2" charset="-78"/>
              </a:rPr>
              <a:t> </a:t>
            </a:r>
            <a:r>
              <a:rPr lang="fa-IR" b="1" dirty="0" smtClean="0">
                <a:cs typeface="B Yekan" pitchFamily="2" charset="-78"/>
              </a:rPr>
              <a:t>آوردنش </a:t>
            </a:r>
            <a:r>
              <a:rPr lang="fa-IR" b="1" dirty="0">
                <a:cs typeface="B Yekan" pitchFamily="2" charset="-78"/>
              </a:rPr>
              <a:t>را دارد. جبران خليل جبران</a:t>
            </a:r>
            <a:endParaRPr lang="en-US" b="1" dirty="0">
              <a:cs typeface="B Yekan" pitchFamily="2" charset="-78"/>
            </a:endParaRPr>
          </a:p>
        </p:txBody>
      </p:sp>
    </p:spTree>
    <p:extLst>
      <p:ext uri="{BB962C8B-B14F-4D97-AF65-F5344CB8AC3E}">
        <p14:creationId xmlns:p14="http://schemas.microsoft.com/office/powerpoint/2010/main" xmlns="" val="40406345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FF6B2DE9-9C32-4504-810B-7D00DDDBE594}" type="slidenum">
              <a:rPr lang="en-US"/>
              <a:pPr>
                <a:defRPr/>
              </a:pPr>
              <a:t>4</a:t>
            </a:fld>
            <a:endParaRPr lang="en-US"/>
          </a:p>
        </p:txBody>
      </p:sp>
      <p:pic>
        <p:nvPicPr>
          <p:cNvPr id="2051" name="Picture 7" descr="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500" y="-147638"/>
            <a:ext cx="9525000" cy="7153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2" name="Picture 2" descr="besm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40225" y="0"/>
            <a:ext cx="1519238"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3" name="Picture 3" descr="Untitled-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95600" y="1752600"/>
            <a:ext cx="4840288" cy="207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5" name="Picture 5" descr="Untitled-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95400" y="3573463"/>
            <a:ext cx="2962275" cy="102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6" name="Picture 6" descr="Untitled-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908175" y="6021388"/>
            <a:ext cx="1600200"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7" name="Picture 9" descr="logo"/>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0" y="0"/>
            <a:ext cx="1271588" cy="145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8" name="Text Box 10"/>
          <p:cNvSpPr txBox="1">
            <a:spLocks noChangeArrowheads="1"/>
          </p:cNvSpPr>
          <p:nvPr/>
        </p:nvSpPr>
        <p:spPr bwMode="auto">
          <a:xfrm>
            <a:off x="900113" y="4724400"/>
            <a:ext cx="35988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spcBef>
                <a:spcPct val="50000"/>
              </a:spcBef>
            </a:pPr>
            <a:r>
              <a:rPr lang="fa-IR" sz="2000" dirty="0">
                <a:solidFill>
                  <a:srgbClr val="49D749"/>
                </a:solidFill>
                <a:cs typeface="B Titr" pitchFamily="2" charset="-78"/>
              </a:rPr>
              <a:t>تهيه كننده :</a:t>
            </a:r>
            <a:r>
              <a:rPr lang="fa-IR" dirty="0">
                <a:cs typeface="B Titr" pitchFamily="2" charset="-78"/>
              </a:rPr>
              <a:t>  </a:t>
            </a:r>
            <a:r>
              <a:rPr lang="fa-IR" sz="2400" dirty="0">
                <a:solidFill>
                  <a:srgbClr val="FFFF00"/>
                </a:solidFill>
                <a:cs typeface="B Badr" pitchFamily="2" charset="-78"/>
              </a:rPr>
              <a:t>دكتر ميرزا حسن حسيني</a:t>
            </a:r>
            <a:endParaRPr lang="en-US" sz="2400" dirty="0">
              <a:solidFill>
                <a:srgbClr val="FFFF00"/>
              </a:solidFill>
              <a:cs typeface="B Badr"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Number Placeholder 5"/>
          <p:cNvSpPr>
            <a:spLocks noGrp="1"/>
          </p:cNvSpPr>
          <p:nvPr>
            <p:ph type="sldNum" sz="quarter" idx="12"/>
          </p:nvPr>
        </p:nvSpPr>
        <p:spPr/>
        <p:txBody>
          <a:bodyPr/>
          <a:lstStyle/>
          <a:p>
            <a:pPr>
              <a:defRPr/>
            </a:pPr>
            <a:fld id="{44A7B44F-45A6-4DB1-A73C-E765B462285C}" type="slidenum">
              <a:rPr lang="en-US"/>
              <a:pPr>
                <a:defRPr/>
              </a:pPr>
              <a:t>5</a:t>
            </a:fld>
            <a:endParaRPr lang="en-US"/>
          </a:p>
        </p:txBody>
      </p:sp>
      <p:sp>
        <p:nvSpPr>
          <p:cNvPr id="3075" name="Rectangle 114"/>
          <p:cNvSpPr>
            <a:spLocks noGrp="1" noChangeArrowheads="1"/>
          </p:cNvSpPr>
          <p:nvPr>
            <p:ph type="title"/>
          </p:nvPr>
        </p:nvSpPr>
        <p:spPr/>
        <p:txBody>
          <a:bodyPr/>
          <a:lstStyle/>
          <a:p>
            <a:pPr eaLnBrk="1" hangingPunct="1"/>
            <a:r>
              <a:rPr lang="fa-IR" smtClean="0"/>
              <a:t>فهرست</a:t>
            </a:r>
            <a:endParaRPr lang="en-US" smtClean="0"/>
          </a:p>
        </p:txBody>
      </p:sp>
      <p:graphicFrame>
        <p:nvGraphicFramePr>
          <p:cNvPr id="299250" name="Group 242"/>
          <p:cNvGraphicFramePr>
            <a:graphicFrameLocks noGrp="1"/>
          </p:cNvGraphicFramePr>
          <p:nvPr>
            <p:ph idx="1"/>
          </p:nvPr>
        </p:nvGraphicFramePr>
        <p:xfrm>
          <a:off x="971550" y="1296988"/>
          <a:ext cx="7345363" cy="4683123"/>
        </p:xfrm>
        <a:graphic>
          <a:graphicData uri="http://schemas.openxmlformats.org/drawingml/2006/table">
            <a:tbl>
              <a:tblPr rtl="1"/>
              <a:tblGrid>
                <a:gridCol w="1873250"/>
                <a:gridCol w="5472113"/>
              </a:tblGrid>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اول</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B Badr" pitchFamily="2" charset="-78"/>
                          <a:hlinkClick r:id="rId3" action="ppaction://hlinksldjump"/>
                        </a:rPr>
                        <a:t> </a:t>
                      </a: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3" action="ppaction://hlinksldjump"/>
                        </a:rPr>
                        <a:t>كليات بازاريابي بين</a:t>
                      </a:r>
                      <a:r>
                        <a:rPr kumimoji="0" lang="fa-IR" sz="2400" b="1" i="0" u="none" strike="noStrike" cap="none" normalizeH="0" baseline="0" smtClean="0">
                          <a:ln>
                            <a:noFill/>
                          </a:ln>
                          <a:solidFill>
                            <a:schemeClr val="tx1"/>
                          </a:solidFill>
                          <a:effectLst/>
                          <a:latin typeface="Times New Roman" pitchFamily="18" charset="0"/>
                          <a:cs typeface="Times New Roman" pitchFamily="18" charset="0"/>
                          <a:hlinkClick r:id="rId3" action="ppaction://hlinksldjump"/>
                        </a:rPr>
                        <a:t>‌</a:t>
                      </a: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3" action="ppaction://hlinksldjump"/>
                        </a:rPr>
                        <a:t>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دوم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176213"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4" action="ppaction://hlinksldjump"/>
                        </a:rPr>
                        <a:t> محيط فرهنگي در بازاريابي بين 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چهارم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5" action="ppaction://hlinksldjump"/>
                        </a:rPr>
                        <a:t> محيط سياسي و قانوني در بازاريابي بين</a:t>
                      </a:r>
                      <a:r>
                        <a:rPr kumimoji="0" lang="fa-IR" sz="2400" b="1" i="0" u="none" strike="noStrike" cap="none" normalizeH="0" baseline="0" smtClean="0">
                          <a:ln>
                            <a:noFill/>
                          </a:ln>
                          <a:solidFill>
                            <a:schemeClr val="tx1"/>
                          </a:solidFill>
                          <a:effectLst/>
                          <a:latin typeface="Times New Roman" pitchFamily="18" charset="0"/>
                          <a:cs typeface="Times New Roman" pitchFamily="18" charset="0"/>
                          <a:hlinkClick r:id="rId5" action="ppaction://hlinksldjump"/>
                        </a:rPr>
                        <a:t>‌</a:t>
                      </a: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5" action="ppaction://hlinksldjump"/>
                        </a:rPr>
                        <a:t>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پنجم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6" action="ppaction://hlinksldjump"/>
                        </a:rPr>
                        <a:t> تحقيقات بازاريابي بين</a:t>
                      </a:r>
                      <a:r>
                        <a:rPr kumimoji="0" lang="fa-IR" sz="2400" b="1" i="0" u="none" strike="noStrike" cap="none" normalizeH="0" baseline="0" smtClean="0">
                          <a:ln>
                            <a:noFill/>
                          </a:ln>
                          <a:solidFill>
                            <a:schemeClr val="tx1"/>
                          </a:solidFill>
                          <a:effectLst/>
                          <a:latin typeface="Times New Roman" pitchFamily="18" charset="0"/>
                          <a:cs typeface="Times New Roman" pitchFamily="18" charset="0"/>
                          <a:hlinkClick r:id="rId6" action="ppaction://hlinksldjump"/>
                        </a:rPr>
                        <a:t>‌</a:t>
                      </a: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6" action="ppaction://hlinksldjump"/>
                        </a:rPr>
                        <a:t>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ششم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smtClean="0">
                          <a:ln>
                            <a:noFill/>
                          </a:ln>
                          <a:solidFill>
                            <a:schemeClr val="tx1"/>
                          </a:solidFill>
                          <a:effectLst/>
                          <a:latin typeface="Times New Roman" pitchFamily="18" charset="0"/>
                          <a:cs typeface="B Badr" pitchFamily="2" charset="-78"/>
                          <a:hlinkClick r:id="rId7" action="ppaction://hlinksldjump"/>
                        </a:rPr>
                        <a:t> استراتژي</a:t>
                      </a:r>
                      <a:r>
                        <a:rPr kumimoji="0" lang="fa-IR" sz="2000" b="1" i="0" u="none" strike="noStrike" cap="none" normalizeH="0" baseline="0" smtClean="0">
                          <a:ln>
                            <a:noFill/>
                          </a:ln>
                          <a:solidFill>
                            <a:schemeClr val="tx1"/>
                          </a:solidFill>
                          <a:effectLst/>
                          <a:latin typeface="Times New Roman" pitchFamily="18" charset="0"/>
                          <a:cs typeface="Times New Roman" pitchFamily="18" charset="0"/>
                          <a:hlinkClick r:id="rId7" action="ppaction://hlinksldjump"/>
                        </a:rPr>
                        <a:t>‌</a:t>
                      </a:r>
                      <a:r>
                        <a:rPr kumimoji="0" lang="fa-IR" sz="2000" b="1" i="0" u="none" strike="noStrike" cap="none" normalizeH="0" baseline="0" smtClean="0">
                          <a:ln>
                            <a:noFill/>
                          </a:ln>
                          <a:solidFill>
                            <a:schemeClr val="tx1"/>
                          </a:solidFill>
                          <a:effectLst/>
                          <a:latin typeface="Times New Roman" pitchFamily="18" charset="0"/>
                          <a:cs typeface="B Badr" pitchFamily="2" charset="-78"/>
                          <a:hlinkClick r:id="rId7" action="ppaction://hlinksldjump"/>
                        </a:rPr>
                        <a:t>هاي ورود به بازارهاي جهاني در بازاريابي بين</a:t>
                      </a:r>
                      <a:r>
                        <a:rPr kumimoji="0" lang="fa-IR" sz="2000" b="1" i="0" u="none" strike="noStrike" cap="none" normalizeH="0" baseline="0" smtClean="0">
                          <a:ln>
                            <a:noFill/>
                          </a:ln>
                          <a:solidFill>
                            <a:schemeClr val="tx1"/>
                          </a:solidFill>
                          <a:effectLst/>
                          <a:latin typeface="Times New Roman" pitchFamily="18" charset="0"/>
                          <a:cs typeface="Times New Roman" pitchFamily="18" charset="0"/>
                          <a:hlinkClick r:id="rId7" action="ppaction://hlinksldjump"/>
                        </a:rPr>
                        <a:t>‌</a:t>
                      </a:r>
                      <a:r>
                        <a:rPr kumimoji="0" lang="fa-IR" sz="2000" b="1" i="0" u="none" strike="noStrike" cap="none" normalizeH="0" baseline="0" smtClean="0">
                          <a:ln>
                            <a:noFill/>
                          </a:ln>
                          <a:solidFill>
                            <a:schemeClr val="tx1"/>
                          </a:solidFill>
                          <a:effectLst/>
                          <a:latin typeface="Times New Roman" pitchFamily="18" charset="0"/>
                          <a:cs typeface="B Badr" pitchFamily="2" charset="-78"/>
                          <a:hlinkClick r:id="rId7" action="ppaction://hlinksldjump"/>
                        </a:rPr>
                        <a:t>المللي</a:t>
                      </a:r>
                      <a:endParaRPr kumimoji="0" lang="fa-IR" sz="32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هفتم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8" action="ppaction://hlinksldjump"/>
                        </a:rPr>
                        <a:t> سياست هاي توليد در بازاريابي بين 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هشتم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9" action="ppaction://hlinksldjump"/>
                        </a:rPr>
                        <a:t> کانال هاي توزيع در بازاريابي بين 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نهم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10" action="ppaction://hlinksldjump"/>
                        </a:rPr>
                        <a:t> تبليغات در بازاريابي بين 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r>
              <a:tr h="520347">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800" b="1" i="0" u="none" strike="noStrike" cap="none" normalizeH="0" baseline="0" smtClean="0">
                          <a:ln>
                            <a:noFill/>
                          </a:ln>
                          <a:solidFill>
                            <a:srgbClr val="0033CC"/>
                          </a:solidFill>
                          <a:effectLst/>
                          <a:latin typeface="Times New Roman" pitchFamily="18" charset="0"/>
                          <a:cs typeface="B Titr" pitchFamily="2" charset="-78"/>
                        </a:rPr>
                        <a:t>فصل دهم</a:t>
                      </a:r>
                      <a:endParaRPr kumimoji="0" lang="fa-IR" sz="4000" b="0" i="0" u="none" strike="noStrike" cap="none" normalizeH="0" baseline="0" smtClean="0">
                        <a:ln>
                          <a:noFill/>
                        </a:ln>
                        <a:solidFill>
                          <a:srgbClr val="0033CC"/>
                        </a:solidFill>
                        <a:effectLst/>
                        <a:latin typeface="Arial" pitchFamily="34" charset="0"/>
                        <a:cs typeface="B Titr" pitchFamily="2" charset="-78"/>
                      </a:endParaRPr>
                    </a:p>
                  </a:txBody>
                  <a:tcPr marL="90000" marR="90000" marT="46802" marB="46802" anchor="ctr" anchorCtr="1" horzOverflow="overflow">
                    <a:lnL cap="flat">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blipFill dpi="0" rotWithShape="0">
                      <a:blip r:embed="rId2"/>
                      <a:srcRect/>
                      <a:tile tx="0" ty="0" sx="100000" sy="100000" flip="none" algn="tl"/>
                    </a:blipFill>
                  </a:tcPr>
                </a:tc>
                <a:tc>
                  <a:txBody>
                    <a:bodyPr/>
                    <a:lstStyle/>
                    <a:p>
                      <a:pPr marL="176213" marR="0" lvl="0" indent="0" algn="r"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smtClean="0">
                          <a:ln>
                            <a:noFill/>
                          </a:ln>
                          <a:solidFill>
                            <a:schemeClr val="tx1"/>
                          </a:solidFill>
                          <a:effectLst/>
                          <a:latin typeface="Times New Roman" pitchFamily="18" charset="0"/>
                          <a:cs typeface="B Badr" pitchFamily="2" charset="-78"/>
                          <a:hlinkClick r:id="rId11" action="ppaction://hlinksldjump"/>
                        </a:rPr>
                        <a:t> قيمت گذاري در بازارهاي بين المللي</a:t>
                      </a:r>
                      <a:endParaRPr kumimoji="0" lang="fa-IR" sz="3600" b="0" i="0" u="none" strike="noStrike" cap="none" normalizeH="0" baseline="0" smtClean="0">
                        <a:ln>
                          <a:noFill/>
                        </a:ln>
                        <a:solidFill>
                          <a:schemeClr val="tx1"/>
                        </a:solidFill>
                        <a:effectLst/>
                        <a:latin typeface="Arial" pitchFamily="34" charset="0"/>
                        <a:cs typeface="B Badr" pitchFamily="2" charset="-78"/>
                      </a:endParaRPr>
                    </a:p>
                  </a:txBody>
                  <a:tcPr marL="90000" marR="90000" marT="46802" marB="46802" anchor="ctr" horzOverflow="overflow">
                    <a:lnL>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blipFill dpi="0" rotWithShape="0">
                      <a:blip r:embed="rId2"/>
                      <a:srcRect/>
                      <a:tile tx="0" ty="0" sx="100000" sy="100000" flip="none" algn="tl"/>
                    </a:blip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30AE34FA-19C0-4053-9C54-EC68D39507C4}" type="slidenum">
              <a:rPr lang="en-US"/>
              <a:pPr>
                <a:defRPr/>
              </a:pPr>
              <a:t>6</a:t>
            </a:fld>
            <a:endParaRPr lang="en-US"/>
          </a:p>
        </p:txBody>
      </p:sp>
      <p:sp>
        <p:nvSpPr>
          <p:cNvPr id="4099" name="Rectangle 2"/>
          <p:cNvSpPr>
            <a:spLocks noGrp="1" noChangeArrowheads="1"/>
          </p:cNvSpPr>
          <p:nvPr>
            <p:ph type="ctrTitle"/>
          </p:nvPr>
        </p:nvSpPr>
        <p:spPr>
          <a:xfrm>
            <a:off x="685800" y="620713"/>
            <a:ext cx="7772400" cy="1470025"/>
          </a:xfrm>
        </p:spPr>
        <p:txBody>
          <a:bodyPr/>
          <a:lstStyle/>
          <a:p>
            <a:pPr rtl="1" eaLnBrk="1" hangingPunct="1"/>
            <a:r>
              <a:rPr lang="fa-IR" sz="4400" smtClean="0"/>
              <a:t>فصل اول</a:t>
            </a:r>
            <a:br>
              <a:rPr lang="fa-IR" sz="4400" smtClean="0"/>
            </a:br>
            <a:endParaRPr lang="en-US" sz="4400" smtClean="0"/>
          </a:p>
        </p:txBody>
      </p:sp>
      <p:sp>
        <p:nvSpPr>
          <p:cNvPr id="2" name="Rectangle 3"/>
          <p:cNvSpPr>
            <a:spLocks noGrp="1" noChangeArrowheads="1"/>
          </p:cNvSpPr>
          <p:nvPr>
            <p:ph type="subTitle" idx="1"/>
          </p:nvPr>
        </p:nvSpPr>
        <p:spPr>
          <a:xfrm>
            <a:off x="1069975" y="3044825"/>
            <a:ext cx="6872288" cy="1752600"/>
          </a:xfrm>
        </p:spPr>
        <p:txBody>
          <a:bodyPr/>
          <a:lstStyle/>
          <a:p>
            <a:pPr indent="176213" eaLnBrk="1" hangingPunct="1"/>
            <a:r>
              <a:rPr lang="fa-IR" sz="6000" smtClean="0">
                <a:cs typeface="B Lotus" pitchFamily="2" charset="-78"/>
              </a:rPr>
              <a:t>كليات بازاريابي بين</a:t>
            </a:r>
            <a:r>
              <a:rPr lang="fa-IR" sz="6000" smtClean="0"/>
              <a:t>‌</a:t>
            </a:r>
            <a:r>
              <a:rPr lang="fa-IR" sz="6000" smtClean="0">
                <a:cs typeface="B Lotus" pitchFamily="2" charset="-78"/>
              </a:rPr>
              <a:t>المللي</a:t>
            </a:r>
            <a:endParaRPr lang="en-US" sz="6000" smtClean="0">
              <a:cs typeface="B Lotus" pitchFamily="2" charset="-78"/>
            </a:endParaRPr>
          </a:p>
        </p:txBody>
      </p:sp>
      <p:sp>
        <p:nvSpPr>
          <p:cNvPr id="4101" name="AutoShape 6">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3062872-6748-4C65-BC87-87693720CB4D}" type="slidenum">
              <a:rPr lang="en-US"/>
              <a:pPr>
                <a:defRPr/>
              </a:pPr>
              <a:t>7</a:t>
            </a:fld>
            <a:endParaRPr lang="en-US"/>
          </a:p>
        </p:txBody>
      </p:sp>
      <p:sp>
        <p:nvSpPr>
          <p:cNvPr id="5123" name="Rectangle 2"/>
          <p:cNvSpPr>
            <a:spLocks noGrp="1" noChangeArrowheads="1"/>
          </p:cNvSpPr>
          <p:nvPr>
            <p:ph type="title"/>
          </p:nvPr>
        </p:nvSpPr>
        <p:spPr>
          <a:xfrm>
            <a:off x="2124075" y="476250"/>
            <a:ext cx="5029200" cy="1143000"/>
          </a:xfrm>
        </p:spPr>
        <p:txBody>
          <a:bodyPr/>
          <a:lstStyle/>
          <a:p>
            <a:pPr eaLnBrk="1" hangingPunct="1"/>
            <a:r>
              <a:rPr lang="fa-IR" smtClean="0">
                <a:solidFill>
                  <a:srgbClr val="0033CC"/>
                </a:solidFill>
              </a:rPr>
              <a:t>هدف كلي</a:t>
            </a:r>
            <a:endParaRPr lang="en-US" smtClean="0">
              <a:solidFill>
                <a:srgbClr val="0033CC"/>
              </a:solidFill>
            </a:endParaRPr>
          </a:p>
        </p:txBody>
      </p:sp>
      <p:sp>
        <p:nvSpPr>
          <p:cNvPr id="2" name="Rectangle 3"/>
          <p:cNvSpPr>
            <a:spLocks noGrp="1" noChangeArrowheads="1"/>
          </p:cNvSpPr>
          <p:nvPr>
            <p:ph type="body" idx="1"/>
          </p:nvPr>
        </p:nvSpPr>
        <p:spPr>
          <a:xfrm>
            <a:off x="1187450" y="2117725"/>
            <a:ext cx="7086600" cy="4191000"/>
          </a:xfrm>
        </p:spPr>
        <p:txBody>
          <a:bodyPr/>
          <a:lstStyle/>
          <a:p>
            <a:pPr indent="19050" eaLnBrk="1" hangingPunct="1">
              <a:lnSpc>
                <a:spcPct val="135000"/>
              </a:lnSpc>
              <a:buFontTx/>
              <a:buNone/>
            </a:pPr>
            <a:r>
              <a:rPr lang="fa-IR" sz="2800" b="0" smtClean="0">
                <a:solidFill>
                  <a:srgbClr val="000000"/>
                </a:solidFill>
              </a:rPr>
              <a:t>هدف كلي اين فصل،‌ آشنايي دانشجو با فرآيند بازاريابي بين‌المللي و تفاوت آن با بازاريابي داخلي است. همچنين به دانشجو كمك مي‌كند تا عضو بهتر و موفقتري در بازاريابي بين‌المللي باشد. اين هدف از طريق تهيه‌كردن اطلاعات در مورد اينكه چه اتفاقي در بازار بين‌المللي مي‌افتد و با كمك آن‌ها در انتقال دانش در زمينه معاملات تجاري موفق به انجام مي‌رسد.</a:t>
            </a:r>
            <a:endParaRPr lang="en-US" sz="2800" b="0" smtClean="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4F4E02A-26F0-44AF-919F-47A72818097C}" type="slidenum">
              <a:rPr lang="en-US"/>
              <a:pPr>
                <a:defRPr/>
              </a:pPr>
              <a:t>8</a:t>
            </a:fld>
            <a:endParaRPr lang="en-US"/>
          </a:p>
        </p:txBody>
      </p:sp>
      <p:sp>
        <p:nvSpPr>
          <p:cNvPr id="6146" name="Rectangle 2"/>
          <p:cNvSpPr>
            <a:spLocks noGrp="1" noChangeArrowheads="1"/>
          </p:cNvSpPr>
          <p:nvPr>
            <p:ph type="title"/>
          </p:nvPr>
        </p:nvSpPr>
        <p:spPr>
          <a:xfrm>
            <a:off x="1549400" y="404813"/>
            <a:ext cx="6253163" cy="1143000"/>
          </a:xfrm>
        </p:spPr>
        <p:txBody>
          <a:bodyPr/>
          <a:lstStyle/>
          <a:p>
            <a:pPr eaLnBrk="1" hangingPunct="1"/>
            <a:r>
              <a:rPr lang="fa-IR" smtClean="0"/>
              <a:t>هدف‌هاي رفتاري</a:t>
            </a:r>
            <a:endParaRPr lang="en-US" smtClean="0"/>
          </a:p>
        </p:txBody>
      </p:sp>
      <p:sp>
        <p:nvSpPr>
          <p:cNvPr id="6147" name="Rectangle 3"/>
          <p:cNvSpPr>
            <a:spLocks noGrp="1" noChangeArrowheads="1"/>
          </p:cNvSpPr>
          <p:nvPr>
            <p:ph type="body" idx="1"/>
          </p:nvPr>
        </p:nvSpPr>
        <p:spPr>
          <a:xfrm>
            <a:off x="1619250" y="1628775"/>
            <a:ext cx="6858000" cy="4648200"/>
          </a:xfrm>
        </p:spPr>
        <p:txBody>
          <a:bodyPr/>
          <a:lstStyle/>
          <a:p>
            <a:pPr marL="785813" indent="-609600" algn="r" eaLnBrk="1" hangingPunct="1">
              <a:buFontTx/>
              <a:buNone/>
            </a:pPr>
            <a:endParaRPr lang="en-US" sz="1400" smtClean="0">
              <a:solidFill>
                <a:schemeClr val="accent1"/>
              </a:solidFill>
            </a:endParaRPr>
          </a:p>
          <a:p>
            <a:pPr marL="785813" indent="-609600" algn="r" eaLnBrk="1" hangingPunct="1">
              <a:buFontTx/>
              <a:buNone/>
            </a:pPr>
            <a:r>
              <a:rPr lang="fa-IR" sz="2800" smtClean="0">
                <a:solidFill>
                  <a:srgbClr val="0000FF"/>
                </a:solidFill>
              </a:rPr>
              <a:t>از شما انتظار مي‌رود پس از مطالعه اين فصل بتوانيد:</a:t>
            </a:r>
            <a:endParaRPr lang="en-US" sz="2800" smtClean="0">
              <a:solidFill>
                <a:srgbClr val="0000FF"/>
              </a:solidFill>
            </a:endParaRPr>
          </a:p>
          <a:p>
            <a:pPr marL="785813" indent="-609600" algn="r" eaLnBrk="1" hangingPunct="1">
              <a:buFontTx/>
              <a:buNone/>
            </a:pPr>
            <a:endParaRPr lang="fa-IR" sz="1000" smtClean="0">
              <a:solidFill>
                <a:srgbClr val="0000FF"/>
              </a:solidFill>
            </a:endParaRPr>
          </a:p>
          <a:p>
            <a:pPr marL="785813" indent="-609600" algn="r" eaLnBrk="1" hangingPunct="1">
              <a:buFont typeface="B Titr" pitchFamily="2" charset="-78"/>
              <a:buChar char="◄"/>
            </a:pPr>
            <a:r>
              <a:rPr lang="fa-IR" sz="2400" smtClean="0"/>
              <a:t>مفاهيم بازاريابي را تعريف كنيد</a:t>
            </a:r>
          </a:p>
          <a:p>
            <a:pPr marL="785813" indent="-609600" algn="r" eaLnBrk="1" hangingPunct="1">
              <a:buFont typeface="B Titr" pitchFamily="2" charset="-78"/>
              <a:buChar char="◄"/>
            </a:pPr>
            <a:r>
              <a:rPr lang="fa-IR" sz="2400" smtClean="0"/>
              <a:t>بازاريابي بين‌المللي را تعريف كنيد.</a:t>
            </a:r>
          </a:p>
          <a:p>
            <a:pPr marL="785813" indent="-609600" algn="r" eaLnBrk="1" hangingPunct="1">
              <a:buFont typeface="B Titr" pitchFamily="2" charset="-78"/>
              <a:buChar char="◄"/>
            </a:pPr>
            <a:r>
              <a:rPr lang="fa-IR" sz="2400" smtClean="0"/>
              <a:t>تفاوت بازاريابي بين‌المللي را با بازاريابي داخلي بيان كنيد.</a:t>
            </a:r>
          </a:p>
          <a:p>
            <a:pPr marL="785813" indent="-609600" algn="r" eaLnBrk="1" hangingPunct="1">
              <a:buFont typeface="B Titr" pitchFamily="2" charset="-78"/>
              <a:buChar char="◄"/>
            </a:pPr>
            <a:r>
              <a:rPr lang="fa-IR" sz="2400" smtClean="0"/>
              <a:t>بازاريابي تطبيقي را شرح دهيد.</a:t>
            </a:r>
          </a:p>
          <a:p>
            <a:pPr marL="785813" indent="-609600" algn="r" eaLnBrk="1" hangingPunct="1">
              <a:buFont typeface="B Titr" pitchFamily="2" charset="-78"/>
              <a:buChar char="◄"/>
            </a:pPr>
            <a:r>
              <a:rPr lang="fa-IR" sz="2400" smtClean="0"/>
              <a:t>بازاريابي بين‌المللي و سطوح رقابت را شرح دهيد.</a:t>
            </a:r>
          </a:p>
          <a:p>
            <a:pPr marL="785813" indent="-609600" algn="r" eaLnBrk="1" hangingPunct="1">
              <a:buFont typeface="B Titr" pitchFamily="2" charset="-78"/>
              <a:buChar char="◄"/>
            </a:pPr>
            <a:r>
              <a:rPr lang="fa-IR" sz="2400" smtClean="0"/>
              <a:t>عناصر مزيت استراتژيك را نام ببريد.</a:t>
            </a:r>
          </a:p>
          <a:p>
            <a:pPr marL="785813" indent="-609600" algn="r" eaLnBrk="1" hangingPunct="1">
              <a:buFont typeface="B Titr" pitchFamily="2" charset="-78"/>
              <a:buChar char="◄"/>
            </a:pPr>
            <a:r>
              <a:rPr lang="fa-IR" sz="2400" smtClean="0"/>
              <a:t>عوامل محيطي بازاريابي بين‌المللي را شرح دهيد.</a:t>
            </a:r>
            <a:endParaRPr lang="en-US" sz="2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20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7">
                                            <p:txEl>
                                              <p:pRg st="3" end="3"/>
                                            </p:txEl>
                                          </p:spTgt>
                                        </p:tgtEl>
                                        <p:attrNameLst>
                                          <p:attrName>style.visibility</p:attrName>
                                        </p:attrNameLst>
                                      </p:cBhvr>
                                      <p:to>
                                        <p:strVal val="visible"/>
                                      </p:to>
                                    </p:set>
                                    <p:animEffect transition="in" filter="fade">
                                      <p:cBhvr>
                                        <p:cTn id="17" dur="2000"/>
                                        <p:tgtEl>
                                          <p:spTgt spid="614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7">
                                            <p:txEl>
                                              <p:pRg st="4" end="4"/>
                                            </p:txEl>
                                          </p:spTgt>
                                        </p:tgtEl>
                                        <p:attrNameLst>
                                          <p:attrName>style.visibility</p:attrName>
                                        </p:attrNameLst>
                                      </p:cBhvr>
                                      <p:to>
                                        <p:strVal val="visible"/>
                                      </p:to>
                                    </p:set>
                                    <p:animEffect transition="in" filter="fade">
                                      <p:cBhvr>
                                        <p:cTn id="22" dur="2000"/>
                                        <p:tgtEl>
                                          <p:spTgt spid="614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animEffect transition="in" filter="fade">
                                      <p:cBhvr>
                                        <p:cTn id="27" dur="2000"/>
                                        <p:tgtEl>
                                          <p:spTgt spid="614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147">
                                            <p:txEl>
                                              <p:pRg st="6" end="6"/>
                                            </p:txEl>
                                          </p:spTgt>
                                        </p:tgtEl>
                                        <p:attrNameLst>
                                          <p:attrName>style.visibility</p:attrName>
                                        </p:attrNameLst>
                                      </p:cBhvr>
                                      <p:to>
                                        <p:strVal val="visible"/>
                                      </p:to>
                                    </p:set>
                                    <p:animEffect transition="in" filter="fade">
                                      <p:cBhvr>
                                        <p:cTn id="32" dur="2000"/>
                                        <p:tgtEl>
                                          <p:spTgt spid="6147">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47">
                                            <p:txEl>
                                              <p:pRg st="7" end="7"/>
                                            </p:txEl>
                                          </p:spTgt>
                                        </p:tgtEl>
                                        <p:attrNameLst>
                                          <p:attrName>style.visibility</p:attrName>
                                        </p:attrNameLst>
                                      </p:cBhvr>
                                      <p:to>
                                        <p:strVal val="visible"/>
                                      </p:to>
                                    </p:set>
                                    <p:animEffect transition="in" filter="fade">
                                      <p:cBhvr>
                                        <p:cTn id="37" dur="2000"/>
                                        <p:tgtEl>
                                          <p:spTgt spid="6147">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147">
                                            <p:txEl>
                                              <p:pRg st="8" end="8"/>
                                            </p:txEl>
                                          </p:spTgt>
                                        </p:tgtEl>
                                        <p:attrNameLst>
                                          <p:attrName>style.visibility</p:attrName>
                                        </p:attrNameLst>
                                      </p:cBhvr>
                                      <p:to>
                                        <p:strVal val="visible"/>
                                      </p:to>
                                    </p:set>
                                    <p:animEffect transition="in" filter="fade">
                                      <p:cBhvr>
                                        <p:cTn id="42" dur="2000"/>
                                        <p:tgtEl>
                                          <p:spTgt spid="6147">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47">
                                            <p:txEl>
                                              <p:pRg st="9" end="9"/>
                                            </p:txEl>
                                          </p:spTgt>
                                        </p:tgtEl>
                                        <p:attrNameLst>
                                          <p:attrName>style.visibility</p:attrName>
                                        </p:attrNameLst>
                                      </p:cBhvr>
                                      <p:to>
                                        <p:strVal val="visible"/>
                                      </p:to>
                                    </p:set>
                                    <p:animEffect transition="in" filter="fade">
                                      <p:cBhvr>
                                        <p:cTn id="47" dur="2000"/>
                                        <p:tgtEl>
                                          <p:spTgt spid="614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C4E3742-5A53-4B9D-A1DE-B90F3D6D0F64}" type="slidenum">
              <a:rPr lang="en-US"/>
              <a:pPr>
                <a:defRPr/>
              </a:pPr>
              <a:t>9</a:t>
            </a:fld>
            <a:endParaRPr lang="en-US"/>
          </a:p>
        </p:txBody>
      </p:sp>
      <p:sp>
        <p:nvSpPr>
          <p:cNvPr id="7171" name="Rectangle 2"/>
          <p:cNvSpPr>
            <a:spLocks noGrp="1" noChangeArrowheads="1"/>
          </p:cNvSpPr>
          <p:nvPr>
            <p:ph type="title"/>
          </p:nvPr>
        </p:nvSpPr>
        <p:spPr>
          <a:xfrm>
            <a:off x="2339975" y="333375"/>
            <a:ext cx="5029200" cy="1143000"/>
          </a:xfrm>
        </p:spPr>
        <p:txBody>
          <a:bodyPr/>
          <a:lstStyle/>
          <a:p>
            <a:pPr eaLnBrk="1" hangingPunct="1"/>
            <a:r>
              <a:rPr lang="fa-IR" smtClean="0"/>
              <a:t>هدف بازاريابي</a:t>
            </a:r>
            <a:endParaRPr lang="en-US" smtClean="0"/>
          </a:p>
        </p:txBody>
      </p:sp>
      <p:sp>
        <p:nvSpPr>
          <p:cNvPr id="2" name="Rectangle 3"/>
          <p:cNvSpPr>
            <a:spLocks noGrp="1" noChangeArrowheads="1"/>
          </p:cNvSpPr>
          <p:nvPr>
            <p:ph type="body" idx="1"/>
          </p:nvPr>
        </p:nvSpPr>
        <p:spPr/>
        <p:txBody>
          <a:bodyPr/>
          <a:lstStyle/>
          <a:p>
            <a:pPr indent="19050" eaLnBrk="1" hangingPunct="1">
              <a:lnSpc>
                <a:spcPct val="150000"/>
              </a:lnSpc>
              <a:buFontTx/>
              <a:buNone/>
            </a:pPr>
            <a:r>
              <a:rPr lang="fa-IR" smtClean="0"/>
              <a:t>هدف بازاريابي ، </a:t>
            </a:r>
            <a:r>
              <a:rPr lang="fa-IR" u="sng" smtClean="0"/>
              <a:t>فروش فراوان</a:t>
            </a:r>
            <a:r>
              <a:rPr lang="fa-IR" smtClean="0"/>
              <a:t> است. هدف، </a:t>
            </a:r>
            <a:r>
              <a:rPr lang="fa-IR" u="sng" smtClean="0"/>
              <a:t>شناختن و درك مشتري</a:t>
            </a:r>
            <a:r>
              <a:rPr lang="fa-IR" smtClean="0"/>
              <a:t> به نحوي است كه كالا يا خدمت ارايه شده دقيقاً متناسب باشد، به طريقي كه كالا يا خدمات با نيازهاي او منطبق گردد و كالاهاي خود را به فروش رساند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Bottom)">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11A2F7-572F-4CD7-8A85-DDCD69F19F66}" type="slidenum">
              <a:rPr lang="en-US"/>
              <a:pPr>
                <a:defRPr/>
              </a:pPr>
              <a:t>10</a:t>
            </a:fld>
            <a:endParaRPr lang="en-US"/>
          </a:p>
        </p:txBody>
      </p:sp>
      <p:sp>
        <p:nvSpPr>
          <p:cNvPr id="8195" name="Rectangle 2"/>
          <p:cNvSpPr>
            <a:spLocks noGrp="1" noChangeArrowheads="1"/>
          </p:cNvSpPr>
          <p:nvPr>
            <p:ph type="title"/>
          </p:nvPr>
        </p:nvSpPr>
        <p:spPr/>
        <p:txBody>
          <a:bodyPr/>
          <a:lstStyle/>
          <a:p>
            <a:pPr eaLnBrk="1" hangingPunct="1"/>
            <a:r>
              <a:rPr lang="fa-IR" smtClean="0"/>
              <a:t>تعريف بازاريابي</a:t>
            </a:r>
            <a:endParaRPr lang="en-US" smtClean="0"/>
          </a:p>
        </p:txBody>
      </p:sp>
      <p:sp>
        <p:nvSpPr>
          <p:cNvPr id="2" name="Rectangle 3"/>
          <p:cNvSpPr>
            <a:spLocks noGrp="1" noChangeArrowheads="1"/>
          </p:cNvSpPr>
          <p:nvPr>
            <p:ph type="body" idx="1"/>
          </p:nvPr>
        </p:nvSpPr>
        <p:spPr/>
        <p:txBody>
          <a:bodyPr/>
          <a:lstStyle/>
          <a:p>
            <a:pPr indent="19050" algn="ctr" eaLnBrk="1" hangingPunct="1">
              <a:lnSpc>
                <a:spcPct val="200000"/>
              </a:lnSpc>
              <a:buFontTx/>
              <a:buNone/>
            </a:pPr>
            <a:r>
              <a:rPr lang="fa-IR" smtClean="0"/>
              <a:t>عبارت است از مجموعه‌اي از فعاليت‌هاي انساني و اقتصادي هدايت شده در جهت ارضاي نيازها و خواسته‌هاي افراد جامعه</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9A74F16-3A57-4156-8C7C-55D2BFE8C395}" type="slidenum">
              <a:rPr lang="en-US"/>
              <a:pPr>
                <a:defRPr/>
              </a:pPr>
              <a:t>11</a:t>
            </a:fld>
            <a:endParaRPr lang="en-US"/>
          </a:p>
        </p:txBody>
      </p:sp>
      <p:sp>
        <p:nvSpPr>
          <p:cNvPr id="9219" name="Rectangle 2"/>
          <p:cNvSpPr>
            <a:spLocks noGrp="1" noChangeArrowheads="1"/>
          </p:cNvSpPr>
          <p:nvPr>
            <p:ph type="title"/>
          </p:nvPr>
        </p:nvSpPr>
        <p:spPr/>
        <p:txBody>
          <a:bodyPr/>
          <a:lstStyle/>
          <a:p>
            <a:pPr eaLnBrk="1" hangingPunct="1"/>
            <a:r>
              <a:rPr lang="fa-IR" smtClean="0"/>
              <a:t>تعريف بازريابي بين‌المللي</a:t>
            </a:r>
            <a:endParaRPr lang="en-US" smtClean="0"/>
          </a:p>
        </p:txBody>
      </p:sp>
      <p:sp>
        <p:nvSpPr>
          <p:cNvPr id="2" name="Rectangle 3"/>
          <p:cNvSpPr>
            <a:spLocks noGrp="1" noChangeArrowheads="1"/>
          </p:cNvSpPr>
          <p:nvPr>
            <p:ph type="body" idx="1"/>
          </p:nvPr>
        </p:nvSpPr>
        <p:spPr/>
        <p:txBody>
          <a:bodyPr/>
          <a:lstStyle/>
          <a:p>
            <a:pPr indent="19050" algn="ctr" eaLnBrk="1" hangingPunct="1">
              <a:lnSpc>
                <a:spcPct val="200000"/>
              </a:lnSpc>
              <a:buFontTx/>
              <a:buNone/>
            </a:pPr>
            <a:r>
              <a:rPr lang="fa-IR" smtClean="0"/>
              <a:t>عبارت است از بازاريابي كالا و خدمات در بيش از يك كشور كه شامل صدور كالا از كشوري به كشور ديگر مي‌باشد.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4)">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B216CD8-560B-4184-85CE-353C5FC01CD8}" type="slidenum">
              <a:rPr lang="en-US"/>
              <a:pPr>
                <a:defRPr/>
              </a:pPr>
              <a:t>12</a:t>
            </a:fld>
            <a:endParaRPr lang="en-US"/>
          </a:p>
        </p:txBody>
      </p:sp>
      <p:sp>
        <p:nvSpPr>
          <p:cNvPr id="10242" name="Rectangle 2"/>
          <p:cNvSpPr>
            <a:spLocks noGrp="1" noChangeArrowheads="1"/>
          </p:cNvSpPr>
          <p:nvPr>
            <p:ph type="title"/>
          </p:nvPr>
        </p:nvSpPr>
        <p:spPr/>
        <p:txBody>
          <a:bodyPr/>
          <a:lstStyle/>
          <a:p>
            <a:pPr eaLnBrk="1" hangingPunct="1">
              <a:lnSpc>
                <a:spcPct val="150000"/>
              </a:lnSpc>
            </a:pPr>
            <a:r>
              <a:rPr lang="fa-IR" sz="2800" smtClean="0"/>
              <a:t>با استفاده از اصول علمي به چه سولاتي مي‌توان پاسخ داد؟</a:t>
            </a:r>
            <a:endParaRPr lang="en-US" sz="2800" smtClean="0"/>
          </a:p>
        </p:txBody>
      </p:sp>
      <p:sp>
        <p:nvSpPr>
          <p:cNvPr id="10243" name="Rectangle 3"/>
          <p:cNvSpPr>
            <a:spLocks noGrp="1" noChangeArrowheads="1"/>
          </p:cNvSpPr>
          <p:nvPr>
            <p:ph type="body" idx="1"/>
          </p:nvPr>
        </p:nvSpPr>
        <p:spPr>
          <a:xfrm>
            <a:off x="615950" y="1916113"/>
            <a:ext cx="7772400" cy="4191000"/>
          </a:xfrm>
        </p:spPr>
        <p:txBody>
          <a:bodyPr/>
          <a:lstStyle/>
          <a:p>
            <a:pPr marL="723900" indent="-628650" algn="r" eaLnBrk="1" hangingPunct="1">
              <a:buFont typeface="B Titr" pitchFamily="2" charset="-78"/>
              <a:buBlip>
                <a:blip r:embed="rId2"/>
              </a:buBlip>
            </a:pPr>
            <a:r>
              <a:rPr lang="fa-IR" smtClean="0"/>
              <a:t>چگونه مي‌توان توليدات يا خدمات مناسب بازاريابي بين‌المللي را شناخت؟</a:t>
            </a:r>
          </a:p>
          <a:p>
            <a:pPr marL="723900" indent="-628650" algn="r" eaLnBrk="1" hangingPunct="1">
              <a:buFont typeface="B Titr" pitchFamily="2" charset="-78"/>
              <a:buBlip>
                <a:blip r:embed="rId2"/>
              </a:buBlip>
            </a:pPr>
            <a:endParaRPr lang="fa-IR" sz="2000" smtClean="0"/>
          </a:p>
          <a:p>
            <a:pPr marL="723900" indent="-628650" algn="r" eaLnBrk="1" hangingPunct="1">
              <a:buFont typeface="B Titr" pitchFamily="2" charset="-78"/>
              <a:buBlip>
                <a:blip r:embed="rId2"/>
              </a:buBlip>
            </a:pPr>
            <a:r>
              <a:rPr lang="fa-IR" smtClean="0"/>
              <a:t>چه نوع قضاوتي لازم است يا لازم خواهد بود؟</a:t>
            </a:r>
          </a:p>
          <a:p>
            <a:pPr marL="723900" indent="-628650" algn="r" eaLnBrk="1" hangingPunct="1">
              <a:buFont typeface="B Titr" pitchFamily="2" charset="-78"/>
              <a:buBlip>
                <a:blip r:embed="rId2"/>
              </a:buBlip>
            </a:pPr>
            <a:endParaRPr lang="fa-IR" sz="2000" smtClean="0"/>
          </a:p>
          <a:p>
            <a:pPr marL="723900" indent="-628650" algn="r" eaLnBrk="1" hangingPunct="1">
              <a:buFont typeface="B Titr" pitchFamily="2" charset="-78"/>
              <a:buBlip>
                <a:blip r:embed="rId2"/>
              </a:buBlip>
            </a:pPr>
            <a:r>
              <a:rPr lang="fa-IR" smtClean="0"/>
              <a:t>چه رفتاري از طريق رقباي جهاني انتظار مي‌رود؟</a:t>
            </a:r>
          </a:p>
          <a:p>
            <a:pPr marL="723900" indent="-628650" algn="r" eaLnBrk="1" hangingPunct="1">
              <a:buFont typeface="B Titr" pitchFamily="2" charset="-78"/>
              <a:buBlip>
                <a:blip r:embed="rId2"/>
              </a:buBlip>
            </a:pPr>
            <a:endParaRPr lang="fa-IR" sz="1800" smtClean="0"/>
          </a:p>
          <a:p>
            <a:pPr marL="723900" indent="-628650" algn="r" eaLnBrk="1" hangingPunct="1">
              <a:buFont typeface="B Titr" pitchFamily="2" charset="-78"/>
              <a:buBlip>
                <a:blip r:embed="rId2"/>
              </a:buBlip>
            </a:pPr>
            <a:r>
              <a:rPr lang="fa-IR" smtClean="0"/>
              <a:t>گزينه‌هاي استراتژيك جهاني كدامند؟</a:t>
            </a:r>
          </a:p>
          <a:p>
            <a:pPr marL="723900" indent="-628650" algn="r" eaLnBrk="1" hangingPunct="1">
              <a:buFont typeface="B Titr" pitchFamily="2" charset="-78"/>
              <a:buChar char="v"/>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dissolve">
                                      <p:cBhvr>
                                        <p:cTn id="12" dur="500"/>
                                        <p:tgtEl>
                                          <p:spTgt spid="1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dissolve">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3">
                                            <p:txEl>
                                              <p:pRg st="4" end="4"/>
                                            </p:txEl>
                                          </p:spTgt>
                                        </p:tgtEl>
                                        <p:attrNameLst>
                                          <p:attrName>style.visibility</p:attrName>
                                        </p:attrNameLst>
                                      </p:cBhvr>
                                      <p:to>
                                        <p:strVal val="visible"/>
                                      </p:to>
                                    </p:set>
                                    <p:animEffect transition="in" filter="dissolve">
                                      <p:cBhvr>
                                        <p:cTn id="22" dur="500"/>
                                        <p:tgtEl>
                                          <p:spTgt spid="1024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43">
                                            <p:txEl>
                                              <p:pRg st="6" end="6"/>
                                            </p:txEl>
                                          </p:spTgt>
                                        </p:tgtEl>
                                        <p:attrNameLst>
                                          <p:attrName>style.visibility</p:attrName>
                                        </p:attrNameLst>
                                      </p:cBhvr>
                                      <p:to>
                                        <p:strVal val="visible"/>
                                      </p:to>
                                    </p:set>
                                    <p:animEffect transition="in" filter="dissolve">
                                      <p:cBhvr>
                                        <p:cTn id="27" dur="500"/>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3038088-909E-4814-B2A6-D53B82FC03F3}" type="slidenum">
              <a:rPr lang="en-US"/>
              <a:pPr>
                <a:defRPr/>
              </a:pPr>
              <a:t>13</a:t>
            </a:fld>
            <a:endParaRPr lang="en-US"/>
          </a:p>
        </p:txBody>
      </p:sp>
      <p:sp>
        <p:nvSpPr>
          <p:cNvPr id="11267" name="Rectangle 2"/>
          <p:cNvSpPr>
            <a:spLocks noGrp="1" noChangeArrowheads="1"/>
          </p:cNvSpPr>
          <p:nvPr>
            <p:ph type="title"/>
          </p:nvPr>
        </p:nvSpPr>
        <p:spPr/>
        <p:txBody>
          <a:bodyPr/>
          <a:lstStyle/>
          <a:p>
            <a:pPr eaLnBrk="1" hangingPunct="1"/>
            <a:r>
              <a:rPr lang="fa-IR" smtClean="0"/>
              <a:t>اهميت تجارت جهاني</a:t>
            </a:r>
            <a:endParaRPr lang="en-US" smtClean="0"/>
          </a:p>
        </p:txBody>
      </p:sp>
      <p:sp>
        <p:nvSpPr>
          <p:cNvPr id="2" name="Rectangle 3"/>
          <p:cNvSpPr>
            <a:spLocks noGrp="1" noChangeArrowheads="1"/>
          </p:cNvSpPr>
          <p:nvPr>
            <p:ph type="body" idx="1"/>
          </p:nvPr>
        </p:nvSpPr>
        <p:spPr>
          <a:xfrm>
            <a:off x="971550" y="1989138"/>
            <a:ext cx="7467600" cy="4191000"/>
          </a:xfrm>
        </p:spPr>
        <p:txBody>
          <a:bodyPr/>
          <a:lstStyle/>
          <a:p>
            <a:pPr indent="20638" eaLnBrk="1" hangingPunct="1">
              <a:lnSpc>
                <a:spcPct val="150000"/>
              </a:lnSpc>
              <a:buFontTx/>
              <a:buNone/>
            </a:pPr>
            <a:r>
              <a:rPr lang="fa-IR" smtClean="0"/>
              <a:t>كشورهايي كه هرگز نمي‌توانستند نقش اصلي در تجارت جهاني داشته باشند ناگهان به قطب اقتصادي تبديل شده‌اند،‌بدين ترتيب،‌افراد و شركت‌ها دريافته‌اند كه حيطه رقابت آن‌ها بازار داخلي نبوده بلكه بازار جهاني هستند.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9BE29D8A-5F8B-496C-957F-35F80FB41EAA}" type="slidenum">
              <a:rPr lang="en-US"/>
              <a:pPr>
                <a:defRPr/>
              </a:pPr>
              <a:t>14</a:t>
            </a:fld>
            <a:endParaRPr lang="en-US"/>
          </a:p>
        </p:txBody>
      </p:sp>
      <p:sp>
        <p:nvSpPr>
          <p:cNvPr id="12291" name="Rectangle 2"/>
          <p:cNvSpPr>
            <a:spLocks noGrp="1" noChangeArrowheads="1"/>
          </p:cNvSpPr>
          <p:nvPr>
            <p:ph type="title"/>
          </p:nvPr>
        </p:nvSpPr>
        <p:spPr/>
        <p:txBody>
          <a:bodyPr/>
          <a:lstStyle/>
          <a:p>
            <a:pPr eaLnBrk="1" hangingPunct="1"/>
            <a:endParaRPr lang="fa-IR" smtClean="0"/>
          </a:p>
        </p:txBody>
      </p:sp>
      <p:sp>
        <p:nvSpPr>
          <p:cNvPr id="2" name="Rectangle 3"/>
          <p:cNvSpPr>
            <a:spLocks noGrp="1" noChangeArrowheads="1"/>
          </p:cNvSpPr>
          <p:nvPr>
            <p:ph type="body" idx="1"/>
          </p:nvPr>
        </p:nvSpPr>
        <p:spPr>
          <a:xfrm>
            <a:off x="862013" y="2276475"/>
            <a:ext cx="7086600" cy="4191000"/>
          </a:xfrm>
        </p:spPr>
        <p:txBody>
          <a:bodyPr/>
          <a:lstStyle/>
          <a:p>
            <a:pPr algn="ctr" eaLnBrk="1" hangingPunct="1">
              <a:lnSpc>
                <a:spcPct val="150000"/>
              </a:lnSpc>
              <a:buFontTx/>
              <a:buNone/>
            </a:pPr>
            <a:r>
              <a:rPr lang="fa-IR" smtClean="0"/>
              <a:t>تجارت جهاني، امروزه يك مجموعه به هم پيوسته جهاني از بازار‌ها، تكنولوژي و شرايط زندگي استاندارد كه در گذشته ناشناخته بوده‌اند، مي‌باشد.</a:t>
            </a:r>
            <a:endParaRPr lang="en-US" smtClean="0"/>
          </a:p>
        </p:txBody>
      </p:sp>
      <p:pic>
        <p:nvPicPr>
          <p:cNvPr id="12293" name="Picture 5" descr="images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740650" y="2205038"/>
            <a:ext cx="876300" cy="87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12293"/>
                                        </p:tgtEl>
                                        <p:attrNameLst>
                                          <p:attrName>style.visibility</p:attrName>
                                        </p:attrNameLst>
                                      </p:cBhvr>
                                      <p:to>
                                        <p:strVal val="visible"/>
                                      </p:to>
                                    </p:set>
                                    <p:anim calcmode="lin" valueType="num">
                                      <p:cBhvr additive="base">
                                        <p:cTn id="7" dur="500" fill="hold"/>
                                        <p:tgtEl>
                                          <p:spTgt spid="12293"/>
                                        </p:tgtEl>
                                        <p:attrNameLst>
                                          <p:attrName>ppt_x</p:attrName>
                                        </p:attrNameLst>
                                      </p:cBhvr>
                                      <p:tavLst>
                                        <p:tav tm="0">
                                          <p:val>
                                            <p:strVal val="1+#ppt_w/2"/>
                                          </p:val>
                                        </p:tav>
                                        <p:tav tm="100000">
                                          <p:val>
                                            <p:strVal val="#ppt_x"/>
                                          </p:val>
                                        </p:tav>
                                      </p:tavLst>
                                    </p:anim>
                                    <p:anim calcmode="lin" valueType="num">
                                      <p:cBhvr additive="base">
                                        <p:cTn id="8" dur="500" fill="hold"/>
                                        <p:tgtEl>
                                          <p:spTgt spid="12293"/>
                                        </p:tgtEl>
                                        <p:attrNameLst>
                                          <p:attrName>ppt_y</p:attrName>
                                        </p:attrNameLst>
                                      </p:cBhvr>
                                      <p:tavLst>
                                        <p:tav tm="0">
                                          <p:val>
                                            <p:strVal val="#ppt_y"/>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AC73FBF-2A82-43E0-9F61-E9465ADAC47F}" type="slidenum">
              <a:rPr lang="en-US"/>
              <a:pPr>
                <a:defRPr/>
              </a:pPr>
              <a:t>15</a:t>
            </a:fld>
            <a:endParaRPr lang="en-US"/>
          </a:p>
        </p:txBody>
      </p:sp>
      <p:sp>
        <p:nvSpPr>
          <p:cNvPr id="13314" name="Rectangle 2"/>
          <p:cNvSpPr>
            <a:spLocks noGrp="1" noChangeArrowheads="1"/>
          </p:cNvSpPr>
          <p:nvPr>
            <p:ph type="title"/>
          </p:nvPr>
        </p:nvSpPr>
        <p:spPr/>
        <p:txBody>
          <a:bodyPr/>
          <a:lstStyle/>
          <a:p>
            <a:pPr eaLnBrk="1" hangingPunct="1">
              <a:lnSpc>
                <a:spcPct val="200000"/>
              </a:lnSpc>
            </a:pPr>
            <a:r>
              <a:rPr lang="fa-IR" smtClean="0"/>
              <a:t>تفاوت‌هاي بازار‌هاي داخلي و بين‌المللي</a:t>
            </a:r>
            <a:endParaRPr lang="en-US" smtClean="0"/>
          </a:p>
        </p:txBody>
      </p:sp>
      <p:sp>
        <p:nvSpPr>
          <p:cNvPr id="13315" name="Rectangle 3"/>
          <p:cNvSpPr>
            <a:spLocks noGrp="1" noChangeArrowheads="1"/>
          </p:cNvSpPr>
          <p:nvPr>
            <p:ph type="body" idx="1"/>
          </p:nvPr>
        </p:nvSpPr>
        <p:spPr>
          <a:xfrm>
            <a:off x="1258888" y="1916113"/>
            <a:ext cx="7086600" cy="4187825"/>
          </a:xfrm>
        </p:spPr>
        <p:txBody>
          <a:bodyPr/>
          <a:lstStyle/>
          <a:p>
            <a:pPr marL="785813" indent="-609600" algn="r" eaLnBrk="1" hangingPunct="1">
              <a:lnSpc>
                <a:spcPct val="150000"/>
              </a:lnSpc>
              <a:buSzPct val="65000"/>
              <a:buFont typeface="B Titr" pitchFamily="2" charset="-78"/>
              <a:buChar char="◙"/>
            </a:pPr>
            <a:r>
              <a:rPr lang="fa-IR" smtClean="0"/>
              <a:t>تكنيك‌هاي بازاريابي</a:t>
            </a:r>
          </a:p>
          <a:p>
            <a:pPr marL="785813" indent="-609600" algn="r" eaLnBrk="1" hangingPunct="1">
              <a:lnSpc>
                <a:spcPct val="150000"/>
              </a:lnSpc>
              <a:buSzPct val="65000"/>
              <a:buFont typeface="B Titr" pitchFamily="2" charset="-78"/>
              <a:buChar char="◙"/>
            </a:pPr>
            <a:r>
              <a:rPr lang="fa-IR" smtClean="0"/>
              <a:t>تفاوت‌هاي محيطي</a:t>
            </a:r>
          </a:p>
          <a:p>
            <a:pPr marL="785813" indent="-609600" algn="r" eaLnBrk="1" hangingPunct="1">
              <a:lnSpc>
                <a:spcPct val="150000"/>
              </a:lnSpc>
              <a:buSzPct val="65000"/>
              <a:buFont typeface="B Titr" pitchFamily="2" charset="-78"/>
              <a:buChar char="◙"/>
            </a:pPr>
            <a:r>
              <a:rPr lang="fa-IR" smtClean="0"/>
              <a:t>محدوديت‌ها و مقرارت دولتي</a:t>
            </a:r>
          </a:p>
          <a:p>
            <a:pPr marL="785813" indent="-609600" algn="r" eaLnBrk="1" hangingPunct="1">
              <a:lnSpc>
                <a:spcPct val="150000"/>
              </a:lnSpc>
              <a:buSzPct val="65000"/>
              <a:buFont typeface="B Titr" pitchFamily="2" charset="-78"/>
              <a:buChar char="◙"/>
            </a:pPr>
            <a:r>
              <a:rPr lang="fa-IR" smtClean="0"/>
              <a:t>ميزان درآمدهاي جوامع</a:t>
            </a:r>
          </a:p>
          <a:p>
            <a:pPr marL="785813" indent="-609600" algn="r" eaLnBrk="1" hangingPunct="1">
              <a:lnSpc>
                <a:spcPct val="150000"/>
              </a:lnSpc>
              <a:buSzPct val="65000"/>
              <a:buFont typeface="B Titr" pitchFamily="2" charset="-78"/>
              <a:buChar char="◙"/>
            </a:pPr>
            <a:r>
              <a:rPr lang="fa-IR" smtClean="0"/>
              <a:t>تفاوت‌هاي فرهنگي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dissolve">
                                      <p:cBhvr>
                                        <p:cTn id="7" dur="500"/>
                                        <p:tgtEl>
                                          <p:spTgt spid="1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dissolve">
                                      <p:cBhvr>
                                        <p:cTn id="12" dur="500"/>
                                        <p:tgtEl>
                                          <p:spTgt spid="133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dissolve">
                                      <p:cBhvr>
                                        <p:cTn id="17" dur="500"/>
                                        <p:tgtEl>
                                          <p:spTgt spid="133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dissolve">
                                      <p:cBhvr>
                                        <p:cTn id="22" dur="500"/>
                                        <p:tgtEl>
                                          <p:spTgt spid="133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dissolve">
                                      <p:cBhvr>
                                        <p:cTn id="27" dur="500"/>
                                        <p:tgtEl>
                                          <p:spTgt spid="133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315">
                                            <p:txEl>
                                              <p:pRg st="4" end="4"/>
                                            </p:txEl>
                                          </p:spTgt>
                                        </p:tgtEl>
                                        <p:attrNameLst>
                                          <p:attrName>style.visibility</p:attrName>
                                        </p:attrNameLst>
                                      </p:cBhvr>
                                      <p:to>
                                        <p:strVal val="visible"/>
                                      </p:to>
                                    </p:set>
                                    <p:animEffect transition="in" filter="dissolve">
                                      <p:cBhvr>
                                        <p:cTn id="32"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3FD0FE0-0144-4093-8D3E-F97F8DEFFAD0}" type="slidenum">
              <a:rPr lang="en-US"/>
              <a:pPr>
                <a:defRPr/>
              </a:pPr>
              <a:t>16</a:t>
            </a:fld>
            <a:endParaRPr lang="en-US"/>
          </a:p>
        </p:txBody>
      </p:sp>
      <p:sp>
        <p:nvSpPr>
          <p:cNvPr id="14338" name="Rectangle 2"/>
          <p:cNvSpPr>
            <a:spLocks noGrp="1" noChangeArrowheads="1"/>
          </p:cNvSpPr>
          <p:nvPr>
            <p:ph type="title"/>
          </p:nvPr>
        </p:nvSpPr>
        <p:spPr/>
        <p:txBody>
          <a:bodyPr/>
          <a:lstStyle/>
          <a:p>
            <a:pPr eaLnBrk="1" hangingPunct="1"/>
            <a:r>
              <a:rPr lang="fa-IR" smtClean="0"/>
              <a:t>بازاريابي تطبيقي</a:t>
            </a:r>
            <a:endParaRPr lang="en-US" smtClean="0"/>
          </a:p>
        </p:txBody>
      </p:sp>
      <p:sp>
        <p:nvSpPr>
          <p:cNvPr id="14339" name="Rectangle 3"/>
          <p:cNvSpPr>
            <a:spLocks noGrp="1" noChangeArrowheads="1"/>
          </p:cNvSpPr>
          <p:nvPr>
            <p:ph type="body" idx="1"/>
          </p:nvPr>
        </p:nvSpPr>
        <p:spPr/>
        <p:txBody>
          <a:bodyPr/>
          <a:lstStyle/>
          <a:p>
            <a:pPr indent="20638" eaLnBrk="1" hangingPunct="1">
              <a:lnSpc>
                <a:spcPct val="200000"/>
              </a:lnSpc>
              <a:buFontTx/>
              <a:buNone/>
            </a:pPr>
            <a:r>
              <a:rPr lang="fa-IR" sz="2800" smtClean="0"/>
              <a:t>اساس مطالعه بازاريابي تطبيقي،‌ پيرامون تشابهات و تفاوت‌هاي موجود بين بازاريابي كشورهاي مختلف دور مي‌زند. در بازاريابي تطبيقي، تلاش بر آن است كه تفاوت‌ها و تشابهات موجود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wipe(left)">
                                      <p:cBhvr>
                                        <p:cTn id="12" dur="5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A7D0AD96-0FE6-4B84-9B08-5FF22E0E03B1}" type="slidenum">
              <a:rPr lang="en-US"/>
              <a:pPr>
                <a:defRPr/>
              </a:pPr>
              <a:t>17</a:t>
            </a:fld>
            <a:endParaRPr lang="en-US"/>
          </a:p>
        </p:txBody>
      </p:sp>
      <p:sp>
        <p:nvSpPr>
          <p:cNvPr id="15363" name="Rectangle 2"/>
          <p:cNvSpPr>
            <a:spLocks noGrp="1" noChangeArrowheads="1"/>
          </p:cNvSpPr>
          <p:nvPr>
            <p:ph type="title"/>
          </p:nvPr>
        </p:nvSpPr>
        <p:spPr/>
        <p:txBody>
          <a:bodyPr/>
          <a:lstStyle/>
          <a:p>
            <a:pPr eaLnBrk="1" hangingPunct="1"/>
            <a:endParaRPr lang="fa-IR" smtClean="0"/>
          </a:p>
        </p:txBody>
      </p:sp>
      <p:sp>
        <p:nvSpPr>
          <p:cNvPr id="2" name="Rectangle 3"/>
          <p:cNvSpPr>
            <a:spLocks noGrp="1" noChangeArrowheads="1"/>
          </p:cNvSpPr>
          <p:nvPr>
            <p:ph type="body" idx="1"/>
          </p:nvPr>
        </p:nvSpPr>
        <p:spPr>
          <a:xfrm>
            <a:off x="1116013" y="2133600"/>
            <a:ext cx="7086600" cy="4191000"/>
          </a:xfrm>
        </p:spPr>
        <p:txBody>
          <a:bodyPr/>
          <a:lstStyle/>
          <a:p>
            <a:pPr indent="20638" eaLnBrk="1" hangingPunct="1">
              <a:lnSpc>
                <a:spcPct val="200000"/>
              </a:lnSpc>
              <a:buFontTx/>
              <a:buNone/>
            </a:pPr>
            <a:r>
              <a:rPr lang="fa-IR" smtClean="0"/>
              <a:t>در كشورهاي مختلف در خصوص تقاضاي مردم و بازار محصولات شناسايي،‌مطالعه، تجزيه تحليل شده،‌مورد تفسر قرار گيرد و سپس طبقه‌بندي شوند.</a:t>
            </a:r>
            <a:endParaRPr lang="en-US" smtClean="0"/>
          </a:p>
        </p:txBody>
      </p:sp>
      <p:pic>
        <p:nvPicPr>
          <p:cNvPr id="15365" name="Picture 5" descr="images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4300" y="620713"/>
            <a:ext cx="11430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6CE53BD3-253B-44A6-B724-DDA92D148D8A}" type="slidenum">
              <a:rPr lang="en-US"/>
              <a:pPr>
                <a:defRPr/>
              </a:pPr>
              <a:t>18</a:t>
            </a:fld>
            <a:endParaRPr lang="en-US"/>
          </a:p>
        </p:txBody>
      </p:sp>
      <p:sp>
        <p:nvSpPr>
          <p:cNvPr id="16387" name="Rectangle 2"/>
          <p:cNvSpPr>
            <a:spLocks noGrp="1" noChangeArrowheads="1"/>
          </p:cNvSpPr>
          <p:nvPr>
            <p:ph type="title"/>
          </p:nvPr>
        </p:nvSpPr>
        <p:spPr/>
        <p:txBody>
          <a:bodyPr/>
          <a:lstStyle/>
          <a:p>
            <a:pPr eaLnBrk="1" hangingPunct="1"/>
            <a:endParaRPr lang="fa-IR" smtClean="0"/>
          </a:p>
        </p:txBody>
      </p:sp>
      <p:sp>
        <p:nvSpPr>
          <p:cNvPr id="2" name="Rectangle 3"/>
          <p:cNvSpPr>
            <a:spLocks noGrp="1" noChangeArrowheads="1"/>
          </p:cNvSpPr>
          <p:nvPr>
            <p:ph type="body" idx="1"/>
          </p:nvPr>
        </p:nvSpPr>
        <p:spPr/>
        <p:txBody>
          <a:bodyPr/>
          <a:lstStyle/>
          <a:p>
            <a:pPr indent="20638" eaLnBrk="1" hangingPunct="1">
              <a:lnSpc>
                <a:spcPct val="125000"/>
              </a:lnSpc>
              <a:buFontTx/>
              <a:buNone/>
            </a:pPr>
            <a:r>
              <a:rPr lang="fa-IR" smtClean="0"/>
              <a:t>در بازاريابي تطبيقي،‌ مدير بازارياب در مي‌يابد كه معيارهاي بازاريابي در كشور كانادا بيشتر به بازار آمريكا شباهت دارد تا به بازار مالزي يا سنگاپور و يا اين كه تشابهات بازار مالزي و اندونزي با يكديگر بيش از تشابه به هر يك از اين كشورها با بازار استراليا است.</a:t>
            </a:r>
            <a:endParaRPr lang="en-US" smtClean="0"/>
          </a:p>
        </p:txBody>
      </p:sp>
      <p:pic>
        <p:nvPicPr>
          <p:cNvPr id="16389" name="Picture 4" descr="images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4300" y="620713"/>
            <a:ext cx="11430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4A111A4-A207-4F5F-98C7-04B9786BCDBB}" type="slidenum">
              <a:rPr lang="en-US"/>
              <a:pPr>
                <a:defRPr/>
              </a:pPr>
              <a:t>19</a:t>
            </a:fld>
            <a:endParaRPr lang="en-US"/>
          </a:p>
        </p:txBody>
      </p:sp>
      <p:sp>
        <p:nvSpPr>
          <p:cNvPr id="17411" name="Rectangle 2"/>
          <p:cNvSpPr>
            <a:spLocks noGrp="1" noChangeArrowheads="1"/>
          </p:cNvSpPr>
          <p:nvPr>
            <p:ph type="title"/>
          </p:nvPr>
        </p:nvSpPr>
        <p:spPr/>
        <p:txBody>
          <a:bodyPr/>
          <a:lstStyle/>
          <a:p>
            <a:pPr eaLnBrk="1" hangingPunct="1"/>
            <a:r>
              <a:rPr lang="fa-IR" smtClean="0"/>
              <a:t>بازاريابي بين‌المللي و سطوح آن</a:t>
            </a:r>
            <a:endParaRPr lang="en-US" smtClean="0"/>
          </a:p>
        </p:txBody>
      </p:sp>
      <p:sp>
        <p:nvSpPr>
          <p:cNvPr id="2" name="Rectangle 3"/>
          <p:cNvSpPr>
            <a:spLocks noGrp="1" noChangeArrowheads="1"/>
          </p:cNvSpPr>
          <p:nvPr>
            <p:ph type="body" idx="1"/>
          </p:nvPr>
        </p:nvSpPr>
        <p:spPr/>
        <p:txBody>
          <a:bodyPr/>
          <a:lstStyle/>
          <a:p>
            <a:pPr indent="20638" eaLnBrk="1" hangingPunct="1">
              <a:lnSpc>
                <a:spcPct val="200000"/>
              </a:lnSpc>
              <a:buFontTx/>
              <a:buNone/>
            </a:pPr>
            <a:r>
              <a:rPr lang="fa-IR" smtClean="0"/>
              <a:t>بازاريابي بين‌المللي با سطح رقابت ارتباط نزديك دارد،‌هر چه در سطوح رقابت به رقابت بين شركتها و سازمان هاي بين‌اللملي نزديكتر شويم اهميت بازاريابي بين‌المللي بيشتر مي‌شود.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EDC3E82-B0D4-47E6-A878-8EFF9A882552}" type="slidenum">
              <a:rPr lang="en-US"/>
              <a:pPr>
                <a:defRPr/>
              </a:pPr>
              <a:t>20</a:t>
            </a:fld>
            <a:endParaRPr lang="en-US"/>
          </a:p>
        </p:txBody>
      </p:sp>
      <p:sp>
        <p:nvSpPr>
          <p:cNvPr id="18434" name="Rectangle 2"/>
          <p:cNvSpPr>
            <a:spLocks noGrp="1" noChangeArrowheads="1"/>
          </p:cNvSpPr>
          <p:nvPr>
            <p:ph type="title"/>
          </p:nvPr>
        </p:nvSpPr>
        <p:spPr>
          <a:xfrm>
            <a:off x="1908175" y="476250"/>
            <a:ext cx="5791200" cy="1143000"/>
          </a:xfrm>
        </p:spPr>
        <p:txBody>
          <a:bodyPr/>
          <a:lstStyle/>
          <a:p>
            <a:pPr eaLnBrk="1" hangingPunct="1"/>
            <a:r>
              <a:rPr lang="fa-IR" smtClean="0"/>
              <a:t>سطوح طبقه‌بندي رقابت تجاري </a:t>
            </a:r>
            <a:endParaRPr lang="en-US" smtClean="0"/>
          </a:p>
        </p:txBody>
      </p:sp>
      <p:sp>
        <p:nvSpPr>
          <p:cNvPr id="18435" name="Rectangle 3"/>
          <p:cNvSpPr>
            <a:spLocks noGrp="1" noChangeArrowheads="1"/>
          </p:cNvSpPr>
          <p:nvPr>
            <p:ph type="body" idx="1"/>
          </p:nvPr>
        </p:nvSpPr>
        <p:spPr/>
        <p:txBody>
          <a:bodyPr/>
          <a:lstStyle/>
          <a:p>
            <a:pPr marL="609600" indent="-433388" eaLnBrk="1" hangingPunct="1">
              <a:lnSpc>
                <a:spcPct val="200000"/>
              </a:lnSpc>
              <a:buFontTx/>
              <a:buAutoNum type="arabicPeriod"/>
            </a:pPr>
            <a:r>
              <a:rPr lang="fa-IR" sz="2800" smtClean="0"/>
              <a:t>رقابت در سطح يك شركت</a:t>
            </a:r>
          </a:p>
          <a:p>
            <a:pPr marL="609600" indent="-433388" eaLnBrk="1" hangingPunct="1">
              <a:lnSpc>
                <a:spcPct val="200000"/>
              </a:lnSpc>
              <a:buFontTx/>
              <a:buAutoNum type="arabicPeriod"/>
            </a:pPr>
            <a:r>
              <a:rPr lang="fa-IR" sz="2800" smtClean="0"/>
              <a:t>رقابت در سطح صنعت</a:t>
            </a:r>
          </a:p>
          <a:p>
            <a:pPr marL="609600" indent="-433388" eaLnBrk="1" hangingPunct="1">
              <a:lnSpc>
                <a:spcPct val="200000"/>
              </a:lnSpc>
              <a:buFontTx/>
              <a:buAutoNum type="arabicPeriod"/>
            </a:pPr>
            <a:r>
              <a:rPr lang="fa-IR" sz="2800" smtClean="0"/>
              <a:t>رقابت در سطح ناحيه</a:t>
            </a:r>
          </a:p>
          <a:p>
            <a:pPr marL="609600" indent="-433388" eaLnBrk="1" hangingPunct="1">
              <a:lnSpc>
                <a:spcPct val="200000"/>
              </a:lnSpc>
              <a:buFontTx/>
              <a:buAutoNum type="arabicPeriod"/>
            </a:pPr>
            <a:r>
              <a:rPr lang="fa-IR" sz="2800" smtClean="0"/>
              <a:t>رقابت در سطح كشور</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2000"/>
                                        <p:tgtEl>
                                          <p:spTgt spid="1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fade">
                                      <p:cBhvr>
                                        <p:cTn id="12" dur="2000"/>
                                        <p:tgtEl>
                                          <p:spTgt spid="18435">
                                            <p:txEl>
                                              <p:pRg st="0" end="0"/>
                                            </p:txEl>
                                          </p:spTgt>
                                        </p:tgtEl>
                                      </p:cBhvr>
                                    </p:animEffect>
                                  </p:childTnLst>
                                  <p:subTnLst>
                                    <p:animClr clrSpc="rgb" dir="cw">
                                      <p:cBhvr override="childStyle">
                                        <p:cTn dur="1" fill="hold" display="0" masterRel="nextClick" afterEffect="1"/>
                                        <p:tgtEl>
                                          <p:spTgt spid="18435">
                                            <p:txEl>
                                              <p:pRg st="0" end="0"/>
                                            </p:txEl>
                                          </p:spTgt>
                                        </p:tgtEl>
                                        <p:attrNameLst>
                                          <p:attrName>ppt_c</p:attrName>
                                        </p:attrNameLst>
                                      </p:cBhvr>
                                      <p:to>
                                        <a:schemeClr val="bg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fade">
                                      <p:cBhvr>
                                        <p:cTn id="17" dur="2000"/>
                                        <p:tgtEl>
                                          <p:spTgt spid="18435">
                                            <p:txEl>
                                              <p:pRg st="1" end="1"/>
                                            </p:txEl>
                                          </p:spTgt>
                                        </p:tgtEl>
                                      </p:cBhvr>
                                    </p:animEffect>
                                  </p:childTnLst>
                                  <p:subTnLst>
                                    <p:animClr clrSpc="rgb" dir="cw">
                                      <p:cBhvr override="childStyle">
                                        <p:cTn dur="1" fill="hold" display="0" masterRel="nextClick" afterEffect="1"/>
                                        <p:tgtEl>
                                          <p:spTgt spid="18435">
                                            <p:txEl>
                                              <p:pRg st="1" end="1"/>
                                            </p:txEl>
                                          </p:spTgt>
                                        </p:tgtEl>
                                        <p:attrNameLst>
                                          <p:attrName>ppt_c</p:attrName>
                                        </p:attrNameLst>
                                      </p:cBhvr>
                                      <p:to>
                                        <a:schemeClr val="bg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5">
                                            <p:txEl>
                                              <p:pRg st="2" end="2"/>
                                            </p:txEl>
                                          </p:spTgt>
                                        </p:tgtEl>
                                        <p:attrNameLst>
                                          <p:attrName>style.visibility</p:attrName>
                                        </p:attrNameLst>
                                      </p:cBhvr>
                                      <p:to>
                                        <p:strVal val="visible"/>
                                      </p:to>
                                    </p:set>
                                    <p:animEffect transition="in" filter="fade">
                                      <p:cBhvr>
                                        <p:cTn id="22" dur="2000"/>
                                        <p:tgtEl>
                                          <p:spTgt spid="18435">
                                            <p:txEl>
                                              <p:pRg st="2" end="2"/>
                                            </p:txEl>
                                          </p:spTgt>
                                        </p:tgtEl>
                                      </p:cBhvr>
                                    </p:animEffect>
                                  </p:childTnLst>
                                  <p:subTnLst>
                                    <p:animClr clrSpc="rgb" dir="cw">
                                      <p:cBhvr override="childStyle">
                                        <p:cTn dur="1" fill="hold" display="0" masterRel="nextClick" afterEffect="1"/>
                                        <p:tgtEl>
                                          <p:spTgt spid="18435">
                                            <p:txEl>
                                              <p:pRg st="2" end="2"/>
                                            </p:txEl>
                                          </p:spTgt>
                                        </p:tgtEl>
                                        <p:attrNameLst>
                                          <p:attrName>ppt_c</p:attrName>
                                        </p:attrNameLst>
                                      </p:cBhvr>
                                      <p:to>
                                        <a:schemeClr val="bg2"/>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5">
                                            <p:txEl>
                                              <p:pRg st="3" end="3"/>
                                            </p:txEl>
                                          </p:spTgt>
                                        </p:tgtEl>
                                        <p:attrNameLst>
                                          <p:attrName>style.visibility</p:attrName>
                                        </p:attrNameLst>
                                      </p:cBhvr>
                                      <p:to>
                                        <p:strVal val="visible"/>
                                      </p:to>
                                    </p:set>
                                    <p:animEffect transition="in" filter="fade">
                                      <p:cBhvr>
                                        <p:cTn id="27" dur="2000"/>
                                        <p:tgtEl>
                                          <p:spTgt spid="18435">
                                            <p:txEl>
                                              <p:pRg st="3" end="3"/>
                                            </p:txEl>
                                          </p:spTgt>
                                        </p:tgtEl>
                                      </p:cBhvr>
                                    </p:animEffect>
                                  </p:childTnLst>
                                  <p:subTnLst>
                                    <p:animClr clrSpc="rgb" dir="cw">
                                      <p:cBhvr override="childStyle">
                                        <p:cTn dur="1" fill="hold" display="0" masterRel="nextClick" afterEffect="1"/>
                                        <p:tgtEl>
                                          <p:spTgt spid="18435">
                                            <p:txEl>
                                              <p:pRg st="3" end="3"/>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F3F6FC6-9504-40CE-961F-C223F234EEBD}" type="slidenum">
              <a:rPr lang="en-US"/>
              <a:pPr>
                <a:defRPr/>
              </a:pPr>
              <a:t>21</a:t>
            </a:fld>
            <a:endParaRPr lang="en-US"/>
          </a:p>
        </p:txBody>
      </p:sp>
      <p:sp>
        <p:nvSpPr>
          <p:cNvPr id="19458" name="Rectangle 2"/>
          <p:cNvSpPr>
            <a:spLocks noGrp="1" noChangeArrowheads="1"/>
          </p:cNvSpPr>
          <p:nvPr>
            <p:ph type="body" idx="1"/>
          </p:nvPr>
        </p:nvSpPr>
        <p:spPr>
          <a:xfrm>
            <a:off x="1187450" y="2060575"/>
            <a:ext cx="7086600" cy="4191000"/>
          </a:xfrm>
        </p:spPr>
        <p:txBody>
          <a:bodyPr/>
          <a:lstStyle/>
          <a:p>
            <a:pPr marL="609600" indent="-433388" eaLnBrk="1" hangingPunct="1">
              <a:lnSpc>
                <a:spcPct val="200000"/>
              </a:lnSpc>
              <a:buFontTx/>
              <a:buAutoNum type="arabicPeriod" startAt="5"/>
            </a:pPr>
            <a:r>
              <a:rPr lang="fa-IR" smtClean="0"/>
              <a:t>سطوح كلي تجارت در سطح بين‌الملل</a:t>
            </a:r>
          </a:p>
          <a:p>
            <a:pPr marL="609600" indent="-433388" eaLnBrk="1" hangingPunct="1">
              <a:lnSpc>
                <a:spcPct val="200000"/>
              </a:lnSpc>
              <a:buFontTx/>
              <a:buAutoNum type="arabicPeriod" startAt="5"/>
            </a:pPr>
            <a:r>
              <a:rPr lang="fa-IR" smtClean="0"/>
              <a:t>رقابت در سطح بخشهاي استراتژيك شركت</a:t>
            </a:r>
          </a:p>
          <a:p>
            <a:pPr marL="609600" indent="-433388" eaLnBrk="1" hangingPunct="1">
              <a:lnSpc>
                <a:spcPct val="200000"/>
              </a:lnSpc>
              <a:buFontTx/>
              <a:buAutoNum type="arabicPeriod" startAt="5"/>
            </a:pPr>
            <a:r>
              <a:rPr lang="fa-IR" smtClean="0"/>
              <a:t>رقابت در سطح مهارت‌هاي فردي</a:t>
            </a:r>
            <a:endParaRPr lang="en-US" smtClean="0"/>
          </a:p>
        </p:txBody>
      </p:sp>
      <p:sp>
        <p:nvSpPr>
          <p:cNvPr id="19459" name="Rectangle 3"/>
          <p:cNvSpPr>
            <a:spLocks noGrp="1" noChangeArrowheads="1"/>
          </p:cNvSpPr>
          <p:nvPr>
            <p:ph type="title"/>
          </p:nvPr>
        </p:nvSpPr>
        <p:spPr>
          <a:xfrm>
            <a:off x="1876425" y="476250"/>
            <a:ext cx="5791200" cy="1143000"/>
          </a:xfrm>
          <a:noFill/>
        </p:spPr>
        <p:txBody>
          <a:bodyPr/>
          <a:lstStyle/>
          <a:p>
            <a:pPr eaLnBrk="1" hangingPunct="1"/>
            <a:r>
              <a:rPr lang="fa-IR" smtClean="0"/>
              <a:t>سطوح طبقه‌بندي رقابت تجاري </a:t>
            </a: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2000"/>
                                        <p:tgtEl>
                                          <p:spTgt spid="194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8">
                                            <p:txEl>
                                              <p:pRg st="0" end="0"/>
                                            </p:txEl>
                                          </p:spTgt>
                                        </p:tgtEl>
                                        <p:attrNameLst>
                                          <p:attrName>style.visibility</p:attrName>
                                        </p:attrNameLst>
                                      </p:cBhvr>
                                      <p:to>
                                        <p:strVal val="visible"/>
                                      </p:to>
                                    </p:set>
                                    <p:animEffect transition="in" filter="fade">
                                      <p:cBhvr>
                                        <p:cTn id="12" dur="2000"/>
                                        <p:tgtEl>
                                          <p:spTgt spid="19458">
                                            <p:txEl>
                                              <p:pRg st="0" end="0"/>
                                            </p:txEl>
                                          </p:spTgt>
                                        </p:tgtEl>
                                      </p:cBhvr>
                                    </p:animEffect>
                                  </p:childTnLst>
                                  <p:subTnLst>
                                    <p:animClr clrSpc="rgb" dir="cw">
                                      <p:cBhvr override="childStyle">
                                        <p:cTn dur="1" fill="hold" display="0" masterRel="nextClick" afterEffect="1"/>
                                        <p:tgtEl>
                                          <p:spTgt spid="19458">
                                            <p:txEl>
                                              <p:pRg st="0" end="0"/>
                                            </p:txEl>
                                          </p:spTgt>
                                        </p:tgtEl>
                                        <p:attrNameLst>
                                          <p:attrName>ppt_c</p:attrName>
                                        </p:attrNameLst>
                                      </p:cBhvr>
                                      <p:to>
                                        <a:schemeClr val="bg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8">
                                            <p:txEl>
                                              <p:pRg st="1" end="1"/>
                                            </p:txEl>
                                          </p:spTgt>
                                        </p:tgtEl>
                                        <p:attrNameLst>
                                          <p:attrName>style.visibility</p:attrName>
                                        </p:attrNameLst>
                                      </p:cBhvr>
                                      <p:to>
                                        <p:strVal val="visible"/>
                                      </p:to>
                                    </p:set>
                                    <p:animEffect transition="in" filter="fade">
                                      <p:cBhvr>
                                        <p:cTn id="17" dur="2000"/>
                                        <p:tgtEl>
                                          <p:spTgt spid="19458">
                                            <p:txEl>
                                              <p:pRg st="1" end="1"/>
                                            </p:txEl>
                                          </p:spTgt>
                                        </p:tgtEl>
                                      </p:cBhvr>
                                    </p:animEffect>
                                  </p:childTnLst>
                                  <p:subTnLst>
                                    <p:animClr clrSpc="rgb" dir="cw">
                                      <p:cBhvr override="childStyle">
                                        <p:cTn dur="1" fill="hold" display="0" masterRel="nextClick" afterEffect="1"/>
                                        <p:tgtEl>
                                          <p:spTgt spid="19458">
                                            <p:txEl>
                                              <p:pRg st="1" end="1"/>
                                            </p:txEl>
                                          </p:spTgt>
                                        </p:tgtEl>
                                        <p:attrNameLst>
                                          <p:attrName>ppt_c</p:attrName>
                                        </p:attrNameLst>
                                      </p:cBhvr>
                                      <p:to>
                                        <a:schemeClr val="bg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8">
                                            <p:txEl>
                                              <p:pRg st="2" end="2"/>
                                            </p:txEl>
                                          </p:spTgt>
                                        </p:tgtEl>
                                        <p:attrNameLst>
                                          <p:attrName>style.visibility</p:attrName>
                                        </p:attrNameLst>
                                      </p:cBhvr>
                                      <p:to>
                                        <p:strVal val="visible"/>
                                      </p:to>
                                    </p:set>
                                    <p:animEffect transition="in" filter="fade">
                                      <p:cBhvr>
                                        <p:cTn id="22" dur="2000"/>
                                        <p:tgtEl>
                                          <p:spTgt spid="19458">
                                            <p:txEl>
                                              <p:pRg st="2" end="2"/>
                                            </p:txEl>
                                          </p:spTgt>
                                        </p:tgtEl>
                                      </p:cBhvr>
                                    </p:animEffect>
                                  </p:childTnLst>
                                  <p:subTnLst>
                                    <p:animClr clrSpc="rgb" dir="cw">
                                      <p:cBhvr override="childStyle">
                                        <p:cTn dur="1" fill="hold" display="0" masterRel="nextClick" afterEffect="1"/>
                                        <p:tgtEl>
                                          <p:spTgt spid="19458">
                                            <p:txEl>
                                              <p:pRg st="2" end="2"/>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P spid="1945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3E6CD0F-CBC5-4CD3-971D-96DEF384D279}" type="slidenum">
              <a:rPr lang="en-US"/>
              <a:pPr>
                <a:defRPr/>
              </a:pPr>
              <a:t>22</a:t>
            </a:fld>
            <a:endParaRPr lang="en-US"/>
          </a:p>
        </p:txBody>
      </p:sp>
      <p:sp>
        <p:nvSpPr>
          <p:cNvPr id="20482" name="Rectangle 2"/>
          <p:cNvSpPr>
            <a:spLocks noGrp="1" noChangeArrowheads="1"/>
          </p:cNvSpPr>
          <p:nvPr>
            <p:ph type="title"/>
          </p:nvPr>
        </p:nvSpPr>
        <p:spPr>
          <a:xfrm>
            <a:off x="1476375" y="404813"/>
            <a:ext cx="6248400" cy="1143000"/>
          </a:xfrm>
        </p:spPr>
        <p:txBody>
          <a:bodyPr/>
          <a:lstStyle/>
          <a:p>
            <a:pPr eaLnBrk="1" hangingPunct="1"/>
            <a:r>
              <a:rPr lang="fa-IR" smtClean="0"/>
              <a:t>عناصر مزيت استراتژيك بازاريابي</a:t>
            </a:r>
            <a:endParaRPr lang="en-US" smtClean="0"/>
          </a:p>
        </p:txBody>
      </p:sp>
      <p:sp>
        <p:nvSpPr>
          <p:cNvPr id="20483" name="Rectangle 3"/>
          <p:cNvSpPr>
            <a:spLocks noGrp="1" noChangeArrowheads="1"/>
          </p:cNvSpPr>
          <p:nvPr>
            <p:ph type="body" idx="1"/>
          </p:nvPr>
        </p:nvSpPr>
        <p:spPr>
          <a:xfrm>
            <a:off x="1331913" y="2060575"/>
            <a:ext cx="7086600" cy="4191000"/>
          </a:xfrm>
        </p:spPr>
        <p:txBody>
          <a:bodyPr/>
          <a:lstStyle/>
          <a:p>
            <a:pPr marL="609600" indent="-433388" eaLnBrk="1" hangingPunct="1">
              <a:lnSpc>
                <a:spcPct val="125000"/>
              </a:lnSpc>
              <a:buFontTx/>
              <a:buAutoNum type="arabicPeriod"/>
            </a:pPr>
            <a:r>
              <a:rPr lang="fa-IR" smtClean="0"/>
              <a:t>سيستم كارآمد تحقيقات بازاريابي</a:t>
            </a:r>
          </a:p>
          <a:p>
            <a:pPr marL="609600" indent="-433388" eaLnBrk="1" hangingPunct="1">
              <a:lnSpc>
                <a:spcPct val="125000"/>
              </a:lnSpc>
              <a:buFontTx/>
              <a:buAutoNum type="arabicPeriod"/>
            </a:pPr>
            <a:r>
              <a:rPr lang="fa-IR" smtClean="0"/>
              <a:t>روش‌هاي موثر بسته‌بندي</a:t>
            </a:r>
          </a:p>
          <a:p>
            <a:pPr marL="609600" indent="-433388" eaLnBrk="1" hangingPunct="1">
              <a:lnSpc>
                <a:spcPct val="125000"/>
              </a:lnSpc>
              <a:buFontTx/>
              <a:buAutoNum type="arabicPeriod"/>
            </a:pPr>
            <a:r>
              <a:rPr lang="fa-IR" smtClean="0"/>
              <a:t>تبليغات موثر</a:t>
            </a:r>
          </a:p>
          <a:p>
            <a:pPr marL="609600" indent="-433388" eaLnBrk="1" hangingPunct="1">
              <a:lnSpc>
                <a:spcPct val="125000"/>
              </a:lnSpc>
              <a:buFontTx/>
              <a:buAutoNum type="arabicPeriod"/>
            </a:pPr>
            <a:r>
              <a:rPr lang="fa-IR" smtClean="0"/>
              <a:t>كانال‌هاي توزيع</a:t>
            </a:r>
          </a:p>
          <a:p>
            <a:pPr marL="609600" indent="-433388" eaLnBrk="1" hangingPunct="1">
              <a:lnSpc>
                <a:spcPct val="125000"/>
              </a:lnSpc>
              <a:buFontTx/>
              <a:buAutoNum type="arabicPeriod"/>
            </a:pPr>
            <a:r>
              <a:rPr lang="fa-IR" smtClean="0"/>
              <a:t>استراتژي قيمت‌گذاري مناسب</a:t>
            </a: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1000" fill="hold"/>
                                        <p:tgtEl>
                                          <p:spTgt spid="20482"/>
                                        </p:tgtEl>
                                        <p:attrNameLst>
                                          <p:attrName>ppt_x</p:attrName>
                                        </p:attrNameLst>
                                      </p:cBhvr>
                                      <p:tavLst>
                                        <p:tav tm="0">
                                          <p:val>
                                            <p:strVal val="#ppt_x-.2"/>
                                          </p:val>
                                        </p:tav>
                                        <p:tav tm="100000">
                                          <p:val>
                                            <p:strVal val="#ppt_x"/>
                                          </p:val>
                                        </p:tav>
                                      </p:tavLst>
                                    </p:anim>
                                    <p:anim calcmode="lin" valueType="num">
                                      <p:cBhvr>
                                        <p:cTn id="8" dur="1000" fill="hold"/>
                                        <p:tgtEl>
                                          <p:spTgt spid="2048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483">
                                            <p:txEl>
                                              <p:pRg st="0" end="0"/>
                                            </p:txEl>
                                          </p:spTgt>
                                        </p:tgtEl>
                                        <p:attrNameLst>
                                          <p:attrName>style.visibility</p:attrName>
                                        </p:attrNameLst>
                                      </p:cBhvr>
                                      <p:to>
                                        <p:strVal val="visible"/>
                                      </p:to>
                                    </p:set>
                                    <p:animEffect transition="in" filter="fade">
                                      <p:cBhvr>
                                        <p:cTn id="14" dur="500"/>
                                        <p:tgtEl>
                                          <p:spTgt spid="20483">
                                            <p:txEl>
                                              <p:pRg st="0" end="0"/>
                                            </p:txEl>
                                          </p:spTgt>
                                        </p:tgtEl>
                                      </p:cBhvr>
                                    </p:animEffect>
                                    <p:anim calcmode="lin" valueType="num">
                                      <p:cBhvr>
                                        <p:cTn id="15"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48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0483">
                                            <p:txEl>
                                              <p:pRg st="1" end="1"/>
                                            </p:txEl>
                                          </p:spTgt>
                                        </p:tgtEl>
                                        <p:attrNameLst>
                                          <p:attrName>style.visibility</p:attrName>
                                        </p:attrNameLst>
                                      </p:cBhvr>
                                      <p:to>
                                        <p:strVal val="visible"/>
                                      </p:to>
                                    </p:set>
                                    <p:animEffect transition="in" filter="fade">
                                      <p:cBhvr>
                                        <p:cTn id="21" dur="500"/>
                                        <p:tgtEl>
                                          <p:spTgt spid="20483">
                                            <p:txEl>
                                              <p:pRg st="1" end="1"/>
                                            </p:txEl>
                                          </p:spTgt>
                                        </p:tgtEl>
                                      </p:cBhvr>
                                    </p:animEffect>
                                    <p:anim calcmode="lin" valueType="num">
                                      <p:cBhvr>
                                        <p:cTn id="22"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048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0483">
                                            <p:txEl>
                                              <p:pRg st="2" end="2"/>
                                            </p:txEl>
                                          </p:spTgt>
                                        </p:tgtEl>
                                        <p:attrNameLst>
                                          <p:attrName>style.visibility</p:attrName>
                                        </p:attrNameLst>
                                      </p:cBhvr>
                                      <p:to>
                                        <p:strVal val="visible"/>
                                      </p:to>
                                    </p:set>
                                    <p:animEffect transition="in" filter="fade">
                                      <p:cBhvr>
                                        <p:cTn id="28" dur="500"/>
                                        <p:tgtEl>
                                          <p:spTgt spid="20483">
                                            <p:txEl>
                                              <p:pRg st="2" end="2"/>
                                            </p:txEl>
                                          </p:spTgt>
                                        </p:tgtEl>
                                      </p:cBhvr>
                                    </p:animEffect>
                                    <p:anim calcmode="lin" valueType="num">
                                      <p:cBhvr>
                                        <p:cTn id="29"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048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0483">
                                            <p:txEl>
                                              <p:pRg st="3" end="3"/>
                                            </p:txEl>
                                          </p:spTgt>
                                        </p:tgtEl>
                                        <p:attrNameLst>
                                          <p:attrName>style.visibility</p:attrName>
                                        </p:attrNameLst>
                                      </p:cBhvr>
                                      <p:to>
                                        <p:strVal val="visible"/>
                                      </p:to>
                                    </p:set>
                                    <p:animEffect transition="in" filter="fade">
                                      <p:cBhvr>
                                        <p:cTn id="35" dur="500"/>
                                        <p:tgtEl>
                                          <p:spTgt spid="20483">
                                            <p:txEl>
                                              <p:pRg st="3" end="3"/>
                                            </p:txEl>
                                          </p:spTgt>
                                        </p:tgtEl>
                                      </p:cBhvr>
                                    </p:animEffect>
                                    <p:anim calcmode="lin" valueType="num">
                                      <p:cBhvr>
                                        <p:cTn id="36"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048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20483">
                                            <p:txEl>
                                              <p:pRg st="4" end="4"/>
                                            </p:txEl>
                                          </p:spTgt>
                                        </p:tgtEl>
                                        <p:attrNameLst>
                                          <p:attrName>style.visibility</p:attrName>
                                        </p:attrNameLst>
                                      </p:cBhvr>
                                      <p:to>
                                        <p:strVal val="visible"/>
                                      </p:to>
                                    </p:set>
                                    <p:animEffect transition="in" filter="fade">
                                      <p:cBhvr>
                                        <p:cTn id="42" dur="500"/>
                                        <p:tgtEl>
                                          <p:spTgt spid="20483">
                                            <p:txEl>
                                              <p:pRg st="4" end="4"/>
                                            </p:txEl>
                                          </p:spTgt>
                                        </p:tgtEl>
                                      </p:cBhvr>
                                    </p:animEffect>
                                    <p:anim calcmode="lin" valueType="num">
                                      <p:cBhvr>
                                        <p:cTn id="43"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048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8E5A8B3-1510-428D-A970-89DEC3925807}" type="slidenum">
              <a:rPr lang="en-US"/>
              <a:pPr>
                <a:defRPr/>
              </a:pPr>
              <a:t>23</a:t>
            </a:fld>
            <a:endParaRPr lang="en-US"/>
          </a:p>
        </p:txBody>
      </p:sp>
      <p:sp>
        <p:nvSpPr>
          <p:cNvPr id="21507" name="Rectangle 2"/>
          <p:cNvSpPr>
            <a:spLocks noGrp="1" noChangeArrowheads="1"/>
          </p:cNvSpPr>
          <p:nvPr>
            <p:ph type="title"/>
          </p:nvPr>
        </p:nvSpPr>
        <p:spPr>
          <a:xfrm>
            <a:off x="1187450" y="333375"/>
            <a:ext cx="6743700" cy="1484313"/>
          </a:xfrm>
        </p:spPr>
        <p:txBody>
          <a:bodyPr/>
          <a:lstStyle/>
          <a:p>
            <a:pPr eaLnBrk="1" hangingPunct="1"/>
            <a:r>
              <a:rPr lang="fa-IR" smtClean="0"/>
              <a:t>تفاوت عمده  بازاريابي  داخلي  و  بين‌المللي</a:t>
            </a:r>
            <a:endParaRPr lang="en-US" smtClean="0"/>
          </a:p>
        </p:txBody>
      </p:sp>
      <p:sp>
        <p:nvSpPr>
          <p:cNvPr id="2" name="Rectangle 3"/>
          <p:cNvSpPr>
            <a:spLocks noGrp="1" noChangeArrowheads="1"/>
          </p:cNvSpPr>
          <p:nvPr>
            <p:ph type="body" idx="1"/>
          </p:nvPr>
        </p:nvSpPr>
        <p:spPr>
          <a:xfrm>
            <a:off x="428625" y="2205038"/>
            <a:ext cx="8686800" cy="4191000"/>
          </a:xfrm>
        </p:spPr>
        <p:txBody>
          <a:bodyPr/>
          <a:lstStyle/>
          <a:p>
            <a:pPr algn="ctr" eaLnBrk="1" hangingPunct="1">
              <a:lnSpc>
                <a:spcPct val="150000"/>
              </a:lnSpc>
              <a:buFontTx/>
              <a:buNone/>
            </a:pPr>
            <a:r>
              <a:rPr lang="fa-IR" sz="4400" smtClean="0"/>
              <a:t>تفاوت عمده  بازاريابي  داخلي  و  بين‌المللي</a:t>
            </a:r>
            <a:r>
              <a:rPr lang="fa-IR" sz="4800" smtClean="0"/>
              <a:t> </a:t>
            </a:r>
            <a:r>
              <a:rPr lang="fa-IR" sz="4800" u="sng" smtClean="0"/>
              <a:t>محيط بازاريابي</a:t>
            </a:r>
            <a:r>
              <a:rPr lang="fa-IR" sz="4800" smtClean="0"/>
              <a:t> </a:t>
            </a:r>
          </a:p>
          <a:p>
            <a:pPr algn="ctr" eaLnBrk="1" hangingPunct="1">
              <a:lnSpc>
                <a:spcPct val="150000"/>
              </a:lnSpc>
              <a:buFontTx/>
              <a:buNone/>
            </a:pPr>
            <a:r>
              <a:rPr lang="fa-IR" sz="4800" smtClean="0"/>
              <a:t>است.</a:t>
            </a:r>
            <a:endParaRPr lang="en-US" sz="4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circle(in)">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D69E3CD-B771-4B09-A415-D175BC241D7F}" type="slidenum">
              <a:rPr lang="en-US"/>
              <a:pPr>
                <a:defRPr/>
              </a:pPr>
              <a:t>24</a:t>
            </a:fld>
            <a:endParaRPr lang="en-US"/>
          </a:p>
        </p:txBody>
      </p:sp>
      <p:sp>
        <p:nvSpPr>
          <p:cNvPr id="22530" name="Rectangle 2"/>
          <p:cNvSpPr>
            <a:spLocks noGrp="1" noChangeArrowheads="1"/>
          </p:cNvSpPr>
          <p:nvPr>
            <p:ph type="title"/>
          </p:nvPr>
        </p:nvSpPr>
        <p:spPr>
          <a:xfrm>
            <a:off x="1403350" y="476250"/>
            <a:ext cx="6553200" cy="1143000"/>
          </a:xfrm>
        </p:spPr>
        <p:txBody>
          <a:bodyPr/>
          <a:lstStyle/>
          <a:p>
            <a:pPr eaLnBrk="1" hangingPunct="1"/>
            <a:r>
              <a:rPr lang="fa-IR" smtClean="0"/>
              <a:t>عوامل خارجي  محيط  بازاريابي  بين‌المللي</a:t>
            </a:r>
            <a:endParaRPr lang="en-US" smtClean="0"/>
          </a:p>
        </p:txBody>
      </p:sp>
      <p:sp>
        <p:nvSpPr>
          <p:cNvPr id="22531" name="Rectangle 3"/>
          <p:cNvSpPr>
            <a:spLocks noGrp="1" noChangeArrowheads="1"/>
          </p:cNvSpPr>
          <p:nvPr>
            <p:ph type="body" idx="1"/>
          </p:nvPr>
        </p:nvSpPr>
        <p:spPr>
          <a:xfrm>
            <a:off x="1116013" y="2205038"/>
            <a:ext cx="7086600" cy="3744912"/>
          </a:xfrm>
        </p:spPr>
        <p:txBody>
          <a:bodyPr/>
          <a:lstStyle/>
          <a:p>
            <a:pPr marL="609600" indent="-433388" eaLnBrk="1" hangingPunct="1">
              <a:lnSpc>
                <a:spcPct val="200000"/>
              </a:lnSpc>
              <a:buFontTx/>
              <a:buAutoNum type="arabicParenR"/>
            </a:pPr>
            <a:r>
              <a:rPr lang="fa-IR" smtClean="0"/>
              <a:t>عوامل اقتصادي</a:t>
            </a:r>
          </a:p>
          <a:p>
            <a:pPr marL="609600" indent="-433388" eaLnBrk="1" hangingPunct="1">
              <a:lnSpc>
                <a:spcPct val="200000"/>
              </a:lnSpc>
              <a:buFontTx/>
              <a:buAutoNum type="arabicParenR"/>
            </a:pPr>
            <a:r>
              <a:rPr lang="fa-IR" smtClean="0"/>
              <a:t>عوامل سياسي</a:t>
            </a:r>
          </a:p>
          <a:p>
            <a:pPr marL="609600" indent="-433388" eaLnBrk="1" hangingPunct="1">
              <a:lnSpc>
                <a:spcPct val="200000"/>
              </a:lnSpc>
              <a:buFontTx/>
              <a:buAutoNum type="arabicParenR"/>
            </a:pPr>
            <a:r>
              <a:rPr lang="fa-IR" smtClean="0"/>
              <a:t>عوامل فرهنگي</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2000" fill="hold"/>
                                        <p:tgtEl>
                                          <p:spTgt spid="22530"/>
                                        </p:tgtEl>
                                        <p:attrNameLst>
                                          <p:attrName>ppt_w</p:attrName>
                                        </p:attrNameLst>
                                      </p:cBhvr>
                                      <p:tavLst>
                                        <p:tav tm="0">
                                          <p:val>
                                            <p:strVal val="#ppt_w*2.5"/>
                                          </p:val>
                                        </p:tav>
                                        <p:tav tm="100000">
                                          <p:val>
                                            <p:strVal val="#ppt_w"/>
                                          </p:val>
                                        </p:tav>
                                      </p:tavLst>
                                    </p:anim>
                                    <p:anim calcmode="lin" valueType="num">
                                      <p:cBhvr>
                                        <p:cTn id="8" dur="2000" fill="hold"/>
                                        <p:tgtEl>
                                          <p:spTgt spid="22530"/>
                                        </p:tgtEl>
                                        <p:attrNameLst>
                                          <p:attrName>ppt_h</p:attrName>
                                        </p:attrNameLst>
                                      </p:cBhvr>
                                      <p:tavLst>
                                        <p:tav tm="0">
                                          <p:val>
                                            <p:strVal val="#ppt_h"/>
                                          </p:val>
                                        </p:tav>
                                        <p:tav tm="100000">
                                          <p:val>
                                            <p:strVal val="#ppt_h"/>
                                          </p:val>
                                        </p:tav>
                                      </p:tavLst>
                                    </p:anim>
                                    <p:anim calcmode="lin" valueType="num">
                                      <p:cBhvr>
                                        <p:cTn id="9" dur="2000" fill="hold"/>
                                        <p:tgtEl>
                                          <p:spTgt spid="2253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253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25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2531">
                                            <p:txEl>
                                              <p:pRg st="0" end="0"/>
                                            </p:txEl>
                                          </p:spTgt>
                                        </p:tgtEl>
                                        <p:attrNameLst>
                                          <p:attrName>style.visibility</p:attrName>
                                        </p:attrNameLst>
                                      </p:cBhvr>
                                      <p:to>
                                        <p:strVal val="visible"/>
                                      </p:to>
                                    </p:set>
                                    <p:animEffect transition="in" filter="wipe(left)">
                                      <p:cBhvr>
                                        <p:cTn id="16" dur="500"/>
                                        <p:tgtEl>
                                          <p:spTgt spid="2253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2531">
                                            <p:txEl>
                                              <p:pRg st="1" end="1"/>
                                            </p:txEl>
                                          </p:spTgt>
                                        </p:tgtEl>
                                        <p:attrNameLst>
                                          <p:attrName>style.visibility</p:attrName>
                                        </p:attrNameLst>
                                      </p:cBhvr>
                                      <p:to>
                                        <p:strVal val="visible"/>
                                      </p:to>
                                    </p:set>
                                    <p:animEffect transition="in" filter="wipe(left)">
                                      <p:cBhvr>
                                        <p:cTn id="21" dur="500"/>
                                        <p:tgtEl>
                                          <p:spTgt spid="2253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2531">
                                            <p:txEl>
                                              <p:pRg st="2" end="2"/>
                                            </p:txEl>
                                          </p:spTgt>
                                        </p:tgtEl>
                                        <p:attrNameLst>
                                          <p:attrName>style.visibility</p:attrName>
                                        </p:attrNameLst>
                                      </p:cBhvr>
                                      <p:to>
                                        <p:strVal val="visible"/>
                                      </p:to>
                                    </p:set>
                                    <p:animEffect transition="in" filter="wipe(left)">
                                      <p:cBhvr>
                                        <p:cTn id="26"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F087644-199D-4FED-B60B-9CA240FEFC02}" type="slidenum">
              <a:rPr lang="en-US"/>
              <a:pPr>
                <a:defRPr/>
              </a:pPr>
              <a:t>25</a:t>
            </a:fld>
            <a:endParaRPr lang="en-US"/>
          </a:p>
        </p:txBody>
      </p:sp>
      <p:sp>
        <p:nvSpPr>
          <p:cNvPr id="23555" name="Rectangle 2"/>
          <p:cNvSpPr>
            <a:spLocks noGrp="1" noChangeArrowheads="1"/>
          </p:cNvSpPr>
          <p:nvPr>
            <p:ph type="title"/>
          </p:nvPr>
        </p:nvSpPr>
        <p:spPr>
          <a:xfrm>
            <a:off x="2268538" y="476250"/>
            <a:ext cx="5029200" cy="1143000"/>
          </a:xfrm>
        </p:spPr>
        <p:txBody>
          <a:bodyPr/>
          <a:lstStyle/>
          <a:p>
            <a:pPr eaLnBrk="1" hangingPunct="1"/>
            <a:r>
              <a:rPr lang="fa-IR" smtClean="0"/>
              <a:t>عوامل اقتصادي</a:t>
            </a:r>
            <a:endParaRPr lang="en-US" smtClean="0"/>
          </a:p>
        </p:txBody>
      </p:sp>
      <p:sp>
        <p:nvSpPr>
          <p:cNvPr id="2" name="Rectangle 3"/>
          <p:cNvSpPr>
            <a:spLocks noGrp="1" noChangeArrowheads="1"/>
          </p:cNvSpPr>
          <p:nvPr>
            <p:ph type="body" idx="1"/>
          </p:nvPr>
        </p:nvSpPr>
        <p:spPr>
          <a:xfrm>
            <a:off x="1116013" y="2133600"/>
            <a:ext cx="7315200" cy="2286000"/>
          </a:xfrm>
        </p:spPr>
        <p:txBody>
          <a:bodyPr/>
          <a:lstStyle/>
          <a:p>
            <a:pPr algn="ctr" eaLnBrk="1" hangingPunct="1">
              <a:lnSpc>
                <a:spcPct val="200000"/>
              </a:lnSpc>
              <a:buFontTx/>
              <a:buNone/>
            </a:pPr>
            <a:r>
              <a:rPr lang="fa-IR" sz="3600" smtClean="0"/>
              <a:t>عوامل اقتصادي را مي‌توان را در </a:t>
            </a:r>
            <a:r>
              <a:rPr lang="fa-IR" sz="3600" u="sng" smtClean="0"/>
              <a:t>ساختار صنعت</a:t>
            </a:r>
            <a:r>
              <a:rPr lang="fa-IR" sz="3600" smtClean="0"/>
              <a:t> و </a:t>
            </a:r>
            <a:r>
              <a:rPr lang="fa-IR" sz="3600" u="sng" smtClean="0"/>
              <a:t>درآمد ملي</a:t>
            </a:r>
            <a:r>
              <a:rPr lang="fa-IR" sz="3600" smtClean="0"/>
              <a:t> جستجو كرد.</a:t>
            </a:r>
            <a:endParaRPr lang="en-US" sz="36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BC7296C-7645-43CB-AB72-6EA3C558DAE3}" type="slidenum">
              <a:rPr lang="en-US"/>
              <a:pPr>
                <a:defRPr/>
              </a:pPr>
              <a:t>26</a:t>
            </a:fld>
            <a:endParaRPr lang="en-US"/>
          </a:p>
        </p:txBody>
      </p:sp>
      <p:sp>
        <p:nvSpPr>
          <p:cNvPr id="24578" name="Rectangle 2"/>
          <p:cNvSpPr>
            <a:spLocks noGrp="1" noChangeArrowheads="1"/>
          </p:cNvSpPr>
          <p:nvPr>
            <p:ph type="title"/>
          </p:nvPr>
        </p:nvSpPr>
        <p:spPr/>
        <p:txBody>
          <a:bodyPr/>
          <a:lstStyle/>
          <a:p>
            <a:pPr eaLnBrk="1" hangingPunct="1"/>
            <a:r>
              <a:rPr lang="fa-IR" smtClean="0"/>
              <a:t>اهم عوامل اقتصادي</a:t>
            </a:r>
            <a:endParaRPr lang="en-US" smtClean="0"/>
          </a:p>
        </p:txBody>
      </p:sp>
      <p:sp>
        <p:nvSpPr>
          <p:cNvPr id="24579" name="Rectangle 3"/>
          <p:cNvSpPr>
            <a:spLocks noGrp="1" noChangeArrowheads="1"/>
          </p:cNvSpPr>
          <p:nvPr>
            <p:ph type="body" idx="1"/>
          </p:nvPr>
        </p:nvSpPr>
        <p:spPr/>
        <p:txBody>
          <a:bodyPr/>
          <a:lstStyle/>
          <a:p>
            <a:pPr marL="785813" indent="-609600" eaLnBrk="1" hangingPunct="1">
              <a:lnSpc>
                <a:spcPct val="200000"/>
              </a:lnSpc>
              <a:buFont typeface="Arial" pitchFamily="34" charset="0"/>
              <a:buChar char="◄"/>
            </a:pPr>
            <a:r>
              <a:rPr lang="fa-IR" smtClean="0"/>
              <a:t>اقتصاد جايگزين</a:t>
            </a:r>
          </a:p>
          <a:p>
            <a:pPr marL="785813" indent="-609600" eaLnBrk="1" hangingPunct="1">
              <a:lnSpc>
                <a:spcPct val="200000"/>
              </a:lnSpc>
              <a:buFont typeface="Arial" pitchFamily="34" charset="0"/>
              <a:buChar char="◄"/>
            </a:pPr>
            <a:r>
              <a:rPr lang="fa-IR" smtClean="0"/>
              <a:t>اقتصاد صادرات مواد خام و اوليه</a:t>
            </a:r>
          </a:p>
          <a:p>
            <a:pPr marL="785813" indent="-609600" eaLnBrk="1" hangingPunct="1">
              <a:lnSpc>
                <a:spcPct val="200000"/>
              </a:lnSpc>
              <a:buFont typeface="Arial" pitchFamily="34" charset="0"/>
              <a:buChar char="◄"/>
            </a:pPr>
            <a:r>
              <a:rPr lang="fa-IR" smtClean="0"/>
              <a:t>توسعه صنعتي</a:t>
            </a:r>
            <a:endParaRPr lang="en-US" smtClean="0"/>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2000" fill="hold"/>
                                        <p:tgtEl>
                                          <p:spTgt spid="24578"/>
                                        </p:tgtEl>
                                        <p:attrNameLst>
                                          <p:attrName>ppt_w</p:attrName>
                                        </p:attrNameLst>
                                      </p:cBhvr>
                                      <p:tavLst>
                                        <p:tav tm="0">
                                          <p:val>
                                            <p:strVal val="#ppt_w"/>
                                          </p:val>
                                        </p:tav>
                                        <p:tav tm="100000">
                                          <p:val>
                                            <p:strVal val="#ppt_w"/>
                                          </p:val>
                                        </p:tav>
                                      </p:tavLst>
                                    </p:anim>
                                    <p:anim calcmode="lin" valueType="num">
                                      <p:cBhvr>
                                        <p:cTn id="8" dur="2000" fill="hold"/>
                                        <p:tgtEl>
                                          <p:spTgt spid="24578"/>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24578"/>
                                        </p:tgtEl>
                                        <p:attrNameLst>
                                          <p:attrName>ppt_x</p:attrName>
                                        </p:attrNameLst>
                                      </p:cBhvr>
                                      <p:tavLst>
                                        <p:tav tm="0">
                                          <p:val>
                                            <p:strVal val="#ppt_x-.4"/>
                                          </p:val>
                                        </p:tav>
                                        <p:tav tm="100000">
                                          <p:val>
                                            <p:strVal val="#ppt_x"/>
                                          </p:val>
                                        </p:tav>
                                      </p:tavLst>
                                    </p:anim>
                                    <p:anim calcmode="lin" valueType="num">
                                      <p:cBhvr>
                                        <p:cTn id="10" dur="2000" fill="hold"/>
                                        <p:tgtEl>
                                          <p:spTgt spid="24578"/>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24579">
                                            <p:txEl>
                                              <p:pRg st="0" end="0"/>
                                            </p:txEl>
                                          </p:spTgt>
                                        </p:tgtEl>
                                        <p:attrNameLst>
                                          <p:attrName>style.visibility</p:attrName>
                                        </p:attrNameLst>
                                      </p:cBhvr>
                                      <p:to>
                                        <p:strVal val="visible"/>
                                      </p:to>
                                    </p:set>
                                    <p:animEffect transition="in" filter="fade">
                                      <p:cBhvr>
                                        <p:cTn id="15" dur="500">
                                          <p:stCondLst>
                                            <p:cond delay="0"/>
                                          </p:stCondLst>
                                        </p:cTn>
                                        <p:tgtEl>
                                          <p:spTgt spid="24579">
                                            <p:txEl>
                                              <p:pRg st="0" end="0"/>
                                            </p:txEl>
                                          </p:spTgt>
                                        </p:tgtEl>
                                      </p:cBhvr>
                                    </p:animEffect>
                                    <p:anim calcmode="lin" valueType="num">
                                      <p:cBhvr>
                                        <p:cTn id="16" dur="500" fill="hold">
                                          <p:stCondLst>
                                            <p:cond delay="0"/>
                                          </p:stCondLst>
                                        </p:cTn>
                                        <p:tgtEl>
                                          <p:spTgt spid="24579">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0" presetClass="entr" presetSubtype="0" fill="hold" grpId="0" nodeType="clickEffect">
                                  <p:stCondLst>
                                    <p:cond delay="0"/>
                                  </p:stCondLst>
                                  <p:iterate type="lt">
                                    <p:tmPct val="10000"/>
                                  </p:iterate>
                                  <p:childTnLst>
                                    <p:set>
                                      <p:cBhvr>
                                        <p:cTn id="21" dur="1" fill="hold">
                                          <p:stCondLst>
                                            <p:cond delay="0"/>
                                          </p:stCondLst>
                                        </p:cTn>
                                        <p:tgtEl>
                                          <p:spTgt spid="24579">
                                            <p:txEl>
                                              <p:pRg st="1" end="1"/>
                                            </p:txEl>
                                          </p:spTgt>
                                        </p:tgtEl>
                                        <p:attrNameLst>
                                          <p:attrName>style.visibility</p:attrName>
                                        </p:attrNameLst>
                                      </p:cBhvr>
                                      <p:to>
                                        <p:strVal val="visible"/>
                                      </p:to>
                                    </p:set>
                                    <p:animEffect transition="in" filter="fade">
                                      <p:cBhvr>
                                        <p:cTn id="22" dur="500">
                                          <p:stCondLst>
                                            <p:cond delay="0"/>
                                          </p:stCondLst>
                                        </p:cTn>
                                        <p:tgtEl>
                                          <p:spTgt spid="24579">
                                            <p:txEl>
                                              <p:pRg st="1" end="1"/>
                                            </p:txEl>
                                          </p:spTgt>
                                        </p:tgtEl>
                                      </p:cBhvr>
                                    </p:animEffect>
                                    <p:anim calcmode="lin" valueType="num">
                                      <p:cBhvr>
                                        <p:cTn id="23" dur="500" fill="hold">
                                          <p:stCondLst>
                                            <p:cond delay="0"/>
                                          </p:stCondLst>
                                        </p:cTn>
                                        <p:tgtEl>
                                          <p:spTgt spid="24579">
                                            <p:txEl>
                                              <p:pRg st="1" end="1"/>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0" presetClass="entr" presetSubtype="0" fill="hold" grpId="0" nodeType="clickEffect">
                                  <p:stCondLst>
                                    <p:cond delay="0"/>
                                  </p:stCondLst>
                                  <p:iterate type="lt">
                                    <p:tmPct val="10000"/>
                                  </p:iterate>
                                  <p:childTnLst>
                                    <p:set>
                                      <p:cBhvr>
                                        <p:cTn id="28" dur="1" fill="hold">
                                          <p:stCondLst>
                                            <p:cond delay="0"/>
                                          </p:stCondLst>
                                        </p:cTn>
                                        <p:tgtEl>
                                          <p:spTgt spid="24579">
                                            <p:txEl>
                                              <p:pRg st="2" end="2"/>
                                            </p:txEl>
                                          </p:spTgt>
                                        </p:tgtEl>
                                        <p:attrNameLst>
                                          <p:attrName>style.visibility</p:attrName>
                                        </p:attrNameLst>
                                      </p:cBhvr>
                                      <p:to>
                                        <p:strVal val="visible"/>
                                      </p:to>
                                    </p:set>
                                    <p:animEffect transition="in" filter="fade">
                                      <p:cBhvr>
                                        <p:cTn id="29" dur="500">
                                          <p:stCondLst>
                                            <p:cond delay="0"/>
                                          </p:stCondLst>
                                        </p:cTn>
                                        <p:tgtEl>
                                          <p:spTgt spid="24579">
                                            <p:txEl>
                                              <p:pRg st="2" end="2"/>
                                            </p:txEl>
                                          </p:spTgt>
                                        </p:tgtEl>
                                      </p:cBhvr>
                                    </p:animEffect>
                                    <p:anim calcmode="lin" valueType="num">
                                      <p:cBhvr>
                                        <p:cTn id="30" dur="500" fill="hold">
                                          <p:stCondLst>
                                            <p:cond delay="0"/>
                                          </p:stCondLst>
                                        </p:cTn>
                                        <p:tgtEl>
                                          <p:spTgt spid="24579">
                                            <p:txEl>
                                              <p:pRg st="2" end="2"/>
                                            </p:txEl>
                                          </p:spTgt>
                                        </p:tgtEl>
                                        <p:attrNameLst>
                                          <p:attrName>ppt_x</p:attrName>
                                        </p:attrNameLst>
                                      </p:cBhvr>
                                      <p:tavLst>
                                        <p:tav tm="0">
                                          <p:val>
                                            <p:strVal val="#ppt_x-.1"/>
                                          </p:val>
                                        </p:tav>
                                        <p:tav tm="100000">
                                          <p:val>
                                            <p:strVal val="#ppt_x"/>
                                          </p:val>
                                        </p:tav>
                                      </p:tavLst>
                                    </p:anim>
                                    <p:anim calcmode="lin" valueType="num">
                                      <p:cBhvr>
                                        <p:cTn id="31" dur="500" fill="hold">
                                          <p:stCondLst>
                                            <p:cond delay="0"/>
                                          </p:stCondLst>
                                        </p:cTn>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E96A552-EB57-4D93-AC06-4A30AD35BB3F}" type="slidenum">
              <a:rPr lang="en-US"/>
              <a:pPr>
                <a:defRPr/>
              </a:pPr>
              <a:t>27</a:t>
            </a:fld>
            <a:endParaRPr lang="en-US"/>
          </a:p>
        </p:txBody>
      </p:sp>
      <p:sp>
        <p:nvSpPr>
          <p:cNvPr id="25602" name="Rectangle 2"/>
          <p:cNvSpPr>
            <a:spLocks noGrp="1" noChangeArrowheads="1"/>
          </p:cNvSpPr>
          <p:nvPr>
            <p:ph type="title"/>
          </p:nvPr>
        </p:nvSpPr>
        <p:spPr>
          <a:xfrm>
            <a:off x="1763713" y="476250"/>
            <a:ext cx="5791200" cy="1143000"/>
          </a:xfrm>
        </p:spPr>
        <p:txBody>
          <a:bodyPr/>
          <a:lstStyle/>
          <a:p>
            <a:pPr eaLnBrk="1" hangingPunct="1"/>
            <a:r>
              <a:rPr lang="fa-IR" smtClean="0"/>
              <a:t>عوامل اقتصاد بر اساس درآمد ملي</a:t>
            </a:r>
            <a:endParaRPr lang="en-US" smtClean="0"/>
          </a:p>
        </p:txBody>
      </p:sp>
      <p:sp>
        <p:nvSpPr>
          <p:cNvPr id="25603" name="Rectangle 3"/>
          <p:cNvSpPr>
            <a:spLocks noGrp="1" noChangeArrowheads="1"/>
          </p:cNvSpPr>
          <p:nvPr>
            <p:ph type="body" idx="1"/>
          </p:nvPr>
        </p:nvSpPr>
        <p:spPr>
          <a:xfrm>
            <a:off x="1258888" y="2370138"/>
            <a:ext cx="7086600" cy="3505200"/>
          </a:xfrm>
        </p:spPr>
        <p:txBody>
          <a:bodyPr/>
          <a:lstStyle/>
          <a:p>
            <a:pPr marL="785813" indent="-609600" eaLnBrk="1" hangingPunct="1">
              <a:lnSpc>
                <a:spcPct val="200000"/>
              </a:lnSpc>
              <a:buFontTx/>
              <a:buBlip>
                <a:blip r:embed="rId2"/>
              </a:buBlip>
            </a:pPr>
            <a:r>
              <a:rPr lang="fa-IR" smtClean="0"/>
              <a:t>درآمد بسياربالاي خانوارها</a:t>
            </a:r>
          </a:p>
          <a:p>
            <a:pPr marL="785813" indent="-609600" eaLnBrk="1" hangingPunct="1">
              <a:lnSpc>
                <a:spcPct val="200000"/>
              </a:lnSpc>
              <a:buFontTx/>
              <a:buBlip>
                <a:blip r:embed="rId2"/>
              </a:buBlip>
            </a:pPr>
            <a:r>
              <a:rPr lang="fa-IR" smtClean="0"/>
              <a:t>درآمد بسيار پايين خانوارها</a:t>
            </a:r>
          </a:p>
          <a:p>
            <a:pPr marL="785813" indent="-609600" eaLnBrk="1" hangingPunct="1">
              <a:lnSpc>
                <a:spcPct val="200000"/>
              </a:lnSpc>
              <a:buFontTx/>
              <a:buBlip>
                <a:blip r:embed="rId2"/>
              </a:buBlip>
            </a:pPr>
            <a:r>
              <a:rPr lang="fa-IR" smtClean="0"/>
              <a:t>خانوارها با درآمدهاي بالاي متوسط و پايين</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800" decel="100000"/>
                                        <p:tgtEl>
                                          <p:spTgt spid="25602"/>
                                        </p:tgtEl>
                                      </p:cBhvr>
                                    </p:animEffect>
                                    <p:anim calcmode="lin" valueType="num">
                                      <p:cBhvr>
                                        <p:cTn id="8" dur="800" decel="100000" fill="hold"/>
                                        <p:tgtEl>
                                          <p:spTgt spid="25602"/>
                                        </p:tgtEl>
                                        <p:attrNameLst>
                                          <p:attrName>style.rotation</p:attrName>
                                        </p:attrNameLst>
                                      </p:cBhvr>
                                      <p:tavLst>
                                        <p:tav tm="0">
                                          <p:val>
                                            <p:fltVal val="-90"/>
                                          </p:val>
                                        </p:tav>
                                        <p:tav tm="100000">
                                          <p:val>
                                            <p:fltVal val="0"/>
                                          </p:val>
                                        </p:tav>
                                      </p:tavLst>
                                    </p:anim>
                                    <p:anim calcmode="lin" valueType="num">
                                      <p:cBhvr>
                                        <p:cTn id="9" dur="800" decel="100000" fill="hold"/>
                                        <p:tgtEl>
                                          <p:spTgt spid="25602"/>
                                        </p:tgtEl>
                                        <p:attrNameLst>
                                          <p:attrName>ppt_x</p:attrName>
                                        </p:attrNameLst>
                                      </p:cBhvr>
                                      <p:tavLst>
                                        <p:tav tm="0">
                                          <p:val>
                                            <p:strVal val="#ppt_x+0.4"/>
                                          </p:val>
                                        </p:tav>
                                        <p:tav tm="100000">
                                          <p:val>
                                            <p:strVal val="#ppt_x-0.05"/>
                                          </p:val>
                                        </p:tav>
                                      </p:tavLst>
                                    </p:anim>
                                    <p:anim calcmode="lin" valueType="num">
                                      <p:cBhvr>
                                        <p:cTn id="10" dur="800" decel="100000" fill="hold"/>
                                        <p:tgtEl>
                                          <p:spTgt spid="2560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560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560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5603">
                                            <p:txEl>
                                              <p:pRg st="0" end="0"/>
                                            </p:txEl>
                                          </p:spTgt>
                                        </p:tgtEl>
                                        <p:attrNameLst>
                                          <p:attrName>style.visibility</p:attrName>
                                        </p:attrNameLst>
                                      </p:cBhvr>
                                      <p:to>
                                        <p:strVal val="visible"/>
                                      </p:to>
                                    </p:set>
                                    <p:animEffect transition="in" filter="fade">
                                      <p:cBhvr>
                                        <p:cTn id="17" dur="1000"/>
                                        <p:tgtEl>
                                          <p:spTgt spid="25603">
                                            <p:txEl>
                                              <p:pRg st="0" end="0"/>
                                            </p:txEl>
                                          </p:spTgt>
                                        </p:tgtEl>
                                      </p:cBhvr>
                                    </p:animEffect>
                                    <p:anim calcmode="lin" valueType="num">
                                      <p:cBhvr>
                                        <p:cTn id="1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5603">
                                            <p:txEl>
                                              <p:pRg st="1" end="1"/>
                                            </p:txEl>
                                          </p:spTgt>
                                        </p:tgtEl>
                                        <p:attrNameLst>
                                          <p:attrName>style.visibility</p:attrName>
                                        </p:attrNameLst>
                                      </p:cBhvr>
                                      <p:to>
                                        <p:strVal val="visible"/>
                                      </p:to>
                                    </p:set>
                                    <p:animEffect transition="in" filter="fade">
                                      <p:cBhvr>
                                        <p:cTn id="24" dur="1000"/>
                                        <p:tgtEl>
                                          <p:spTgt spid="25603">
                                            <p:txEl>
                                              <p:pRg st="1" end="1"/>
                                            </p:txEl>
                                          </p:spTgt>
                                        </p:tgtEl>
                                      </p:cBhvr>
                                    </p:animEffect>
                                    <p:anim calcmode="lin" valueType="num">
                                      <p:cBhvr>
                                        <p:cTn id="25" dur="10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56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5603">
                                            <p:txEl>
                                              <p:pRg st="2" end="2"/>
                                            </p:txEl>
                                          </p:spTgt>
                                        </p:tgtEl>
                                        <p:attrNameLst>
                                          <p:attrName>style.visibility</p:attrName>
                                        </p:attrNameLst>
                                      </p:cBhvr>
                                      <p:to>
                                        <p:strVal val="visible"/>
                                      </p:to>
                                    </p:set>
                                    <p:animEffect transition="in" filter="fade">
                                      <p:cBhvr>
                                        <p:cTn id="31" dur="1000"/>
                                        <p:tgtEl>
                                          <p:spTgt spid="25603">
                                            <p:txEl>
                                              <p:pRg st="2" end="2"/>
                                            </p:txEl>
                                          </p:spTgt>
                                        </p:tgtEl>
                                      </p:cBhvr>
                                    </p:animEffect>
                                    <p:anim calcmode="lin" valueType="num">
                                      <p:cBhvr>
                                        <p:cTn id="32"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5A75197-8E01-47EB-B511-1134F8F2BFF0}" type="slidenum">
              <a:rPr lang="en-US"/>
              <a:pPr>
                <a:defRPr/>
              </a:pPr>
              <a:t>28</a:t>
            </a:fld>
            <a:endParaRPr lang="en-US"/>
          </a:p>
        </p:txBody>
      </p:sp>
      <p:sp>
        <p:nvSpPr>
          <p:cNvPr id="26626" name="Rectangle 2"/>
          <p:cNvSpPr>
            <a:spLocks noGrp="1" noChangeArrowheads="1"/>
          </p:cNvSpPr>
          <p:nvPr>
            <p:ph type="title"/>
          </p:nvPr>
        </p:nvSpPr>
        <p:spPr/>
        <p:txBody>
          <a:bodyPr/>
          <a:lstStyle/>
          <a:p>
            <a:pPr eaLnBrk="1" hangingPunct="1"/>
            <a:r>
              <a:rPr lang="fa-IR" smtClean="0"/>
              <a:t>عوامل سياسي</a:t>
            </a:r>
            <a:endParaRPr lang="en-US" smtClean="0"/>
          </a:p>
        </p:txBody>
      </p:sp>
      <p:sp>
        <p:nvSpPr>
          <p:cNvPr id="26627" name="Rectangle 3"/>
          <p:cNvSpPr>
            <a:spLocks noGrp="1" noChangeArrowheads="1"/>
          </p:cNvSpPr>
          <p:nvPr>
            <p:ph type="body" idx="1"/>
          </p:nvPr>
        </p:nvSpPr>
        <p:spPr/>
        <p:txBody>
          <a:bodyPr/>
          <a:lstStyle/>
          <a:p>
            <a:pPr marL="709613" indent="-533400" eaLnBrk="1" hangingPunct="1">
              <a:lnSpc>
                <a:spcPct val="200000"/>
              </a:lnSpc>
              <a:buFont typeface="Batang" pitchFamily="18" charset="-127"/>
              <a:buChar char="＜"/>
            </a:pPr>
            <a:r>
              <a:rPr lang="fa-IR" sz="2800" smtClean="0"/>
              <a:t>نگرش كلي نسبت به خريدهاي بين‌المللي</a:t>
            </a:r>
          </a:p>
          <a:p>
            <a:pPr marL="709613" indent="-533400" eaLnBrk="1" hangingPunct="1">
              <a:lnSpc>
                <a:spcPct val="200000"/>
              </a:lnSpc>
              <a:buFont typeface="Batang" pitchFamily="18" charset="-127"/>
              <a:buChar char="＜"/>
            </a:pPr>
            <a:r>
              <a:rPr lang="fa-IR" sz="2800" smtClean="0"/>
              <a:t>ثبات سياسي</a:t>
            </a:r>
          </a:p>
          <a:p>
            <a:pPr marL="709613" indent="-533400" eaLnBrk="1" hangingPunct="1">
              <a:lnSpc>
                <a:spcPct val="200000"/>
              </a:lnSpc>
              <a:buFont typeface="Batang" pitchFamily="18" charset="-127"/>
              <a:buChar char="＜"/>
            </a:pPr>
            <a:r>
              <a:rPr lang="fa-IR" sz="2800" smtClean="0"/>
              <a:t>مقررات پولي و مالي</a:t>
            </a:r>
          </a:p>
          <a:p>
            <a:pPr marL="709613" indent="-533400" eaLnBrk="1" hangingPunct="1">
              <a:lnSpc>
                <a:spcPct val="200000"/>
              </a:lnSpc>
              <a:buFont typeface="Batang" pitchFamily="18" charset="-127"/>
              <a:buChar char="＜"/>
            </a:pPr>
            <a:r>
              <a:rPr lang="fa-IR" sz="2800" smtClean="0"/>
              <a:t>بوروكراسي دولتي</a:t>
            </a:r>
            <a:endParaRPr lang="en-US" sz="2800"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1000"/>
                                        <p:tgtEl>
                                          <p:spTgt spid="26626"/>
                                        </p:tgtEl>
                                      </p:cBhvr>
                                    </p:animEffect>
                                    <p:anim calcmode="lin" valueType="num">
                                      <p:cBhvr>
                                        <p:cTn id="8" dur="1000" fill="hold"/>
                                        <p:tgtEl>
                                          <p:spTgt spid="26626"/>
                                        </p:tgtEl>
                                        <p:attrNameLst>
                                          <p:attrName>ppt_x</p:attrName>
                                        </p:attrNameLst>
                                      </p:cBhvr>
                                      <p:tavLst>
                                        <p:tav tm="0">
                                          <p:val>
                                            <p:strVal val="#ppt_x"/>
                                          </p:val>
                                        </p:tav>
                                        <p:tav tm="100000">
                                          <p:val>
                                            <p:strVal val="#ppt_x"/>
                                          </p:val>
                                        </p:tav>
                                      </p:tavLst>
                                    </p:anim>
                                    <p:anim calcmode="lin" valueType="num">
                                      <p:cBhvr>
                                        <p:cTn id="9" dur="898" decel="100000" fill="hold"/>
                                        <p:tgtEl>
                                          <p:spTgt spid="2662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662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6627">
                                            <p:txEl>
                                              <p:pRg st="0" end="0"/>
                                            </p:txEl>
                                          </p:spTgt>
                                        </p:tgtEl>
                                        <p:attrNameLst>
                                          <p:attrName>style.visibility</p:attrName>
                                        </p:attrNameLst>
                                      </p:cBhvr>
                                      <p:to>
                                        <p:strVal val="visible"/>
                                      </p:to>
                                    </p:set>
                                    <p:animEffect transition="in" filter="fade">
                                      <p:cBhvr>
                                        <p:cTn id="15" dur="1000"/>
                                        <p:tgtEl>
                                          <p:spTgt spid="26627">
                                            <p:txEl>
                                              <p:pRg st="0" end="0"/>
                                            </p:txEl>
                                          </p:spTgt>
                                        </p:tgtEl>
                                      </p:cBhvr>
                                    </p:animEffect>
                                    <p:anim calcmode="lin" valueType="num">
                                      <p:cBhvr>
                                        <p:cTn id="16"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662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662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6627">
                                            <p:txEl>
                                              <p:pRg st="1" end="1"/>
                                            </p:txEl>
                                          </p:spTgt>
                                        </p:tgtEl>
                                        <p:attrNameLst>
                                          <p:attrName>style.visibility</p:attrName>
                                        </p:attrNameLst>
                                      </p:cBhvr>
                                      <p:to>
                                        <p:strVal val="visible"/>
                                      </p:to>
                                    </p:set>
                                    <p:animEffect transition="in" filter="fade">
                                      <p:cBhvr>
                                        <p:cTn id="23" dur="1000"/>
                                        <p:tgtEl>
                                          <p:spTgt spid="26627">
                                            <p:txEl>
                                              <p:pRg st="1" end="1"/>
                                            </p:txEl>
                                          </p:spTgt>
                                        </p:tgtEl>
                                      </p:cBhvr>
                                    </p:animEffect>
                                    <p:anim calcmode="lin" valueType="num">
                                      <p:cBhvr>
                                        <p:cTn id="24"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6627">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662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6627">
                                            <p:txEl>
                                              <p:pRg st="2" end="2"/>
                                            </p:txEl>
                                          </p:spTgt>
                                        </p:tgtEl>
                                        <p:attrNameLst>
                                          <p:attrName>style.visibility</p:attrName>
                                        </p:attrNameLst>
                                      </p:cBhvr>
                                      <p:to>
                                        <p:strVal val="visible"/>
                                      </p:to>
                                    </p:set>
                                    <p:animEffect transition="in" filter="fade">
                                      <p:cBhvr>
                                        <p:cTn id="31" dur="1000"/>
                                        <p:tgtEl>
                                          <p:spTgt spid="26627">
                                            <p:txEl>
                                              <p:pRg st="2" end="2"/>
                                            </p:txEl>
                                          </p:spTgt>
                                        </p:tgtEl>
                                      </p:cBhvr>
                                    </p:animEffect>
                                    <p:anim calcmode="lin" valueType="num">
                                      <p:cBhvr>
                                        <p:cTn id="32"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6627">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662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6627">
                                            <p:txEl>
                                              <p:pRg st="3" end="3"/>
                                            </p:txEl>
                                          </p:spTgt>
                                        </p:tgtEl>
                                        <p:attrNameLst>
                                          <p:attrName>style.visibility</p:attrName>
                                        </p:attrNameLst>
                                      </p:cBhvr>
                                      <p:to>
                                        <p:strVal val="visible"/>
                                      </p:to>
                                    </p:set>
                                    <p:animEffect transition="in" filter="fade">
                                      <p:cBhvr>
                                        <p:cTn id="39" dur="1000"/>
                                        <p:tgtEl>
                                          <p:spTgt spid="26627">
                                            <p:txEl>
                                              <p:pRg st="3" end="3"/>
                                            </p:txEl>
                                          </p:spTgt>
                                        </p:tgtEl>
                                      </p:cBhvr>
                                    </p:animEffect>
                                    <p:anim calcmode="lin" valueType="num">
                                      <p:cBhvr>
                                        <p:cTn id="40" dur="10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6627">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662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7E3C1A5-EAEF-49BF-98B4-8584E50780C0}" type="slidenum">
              <a:rPr lang="en-US"/>
              <a:pPr>
                <a:defRPr/>
              </a:pPr>
              <a:t>29</a:t>
            </a:fld>
            <a:endParaRPr lang="en-US"/>
          </a:p>
        </p:txBody>
      </p:sp>
      <p:sp>
        <p:nvSpPr>
          <p:cNvPr id="27650" name="Rectangle 2"/>
          <p:cNvSpPr>
            <a:spLocks noGrp="1" noChangeArrowheads="1"/>
          </p:cNvSpPr>
          <p:nvPr>
            <p:ph type="title"/>
          </p:nvPr>
        </p:nvSpPr>
        <p:spPr/>
        <p:txBody>
          <a:bodyPr/>
          <a:lstStyle/>
          <a:p>
            <a:pPr eaLnBrk="1" hangingPunct="1"/>
            <a:r>
              <a:rPr lang="fa-IR" smtClean="0"/>
              <a:t>عوامل فرهنگي</a:t>
            </a:r>
            <a:endParaRPr lang="en-US" smtClean="0"/>
          </a:p>
        </p:txBody>
      </p:sp>
      <p:sp>
        <p:nvSpPr>
          <p:cNvPr id="27651" name="Rectangle 3"/>
          <p:cNvSpPr>
            <a:spLocks noGrp="1" noChangeArrowheads="1"/>
          </p:cNvSpPr>
          <p:nvPr>
            <p:ph type="body" idx="1"/>
          </p:nvPr>
        </p:nvSpPr>
        <p:spPr/>
        <p:txBody>
          <a:bodyPr/>
          <a:lstStyle/>
          <a:p>
            <a:pPr marL="709613" indent="-533400" eaLnBrk="1" hangingPunct="1">
              <a:lnSpc>
                <a:spcPct val="200000"/>
              </a:lnSpc>
              <a:buFont typeface="Times New Roman" pitchFamily="18" charset="0"/>
              <a:buChar char="←"/>
            </a:pPr>
            <a:r>
              <a:rPr lang="fa-IR" sz="2800" smtClean="0"/>
              <a:t>آداب و رسوم</a:t>
            </a:r>
          </a:p>
          <a:p>
            <a:pPr marL="709613" indent="-533400" eaLnBrk="1" hangingPunct="1">
              <a:lnSpc>
                <a:spcPct val="200000"/>
              </a:lnSpc>
              <a:buFont typeface="Times New Roman" pitchFamily="18" charset="0"/>
              <a:buChar char="←"/>
            </a:pPr>
            <a:r>
              <a:rPr lang="fa-IR" sz="2800" smtClean="0"/>
              <a:t>زبان</a:t>
            </a:r>
          </a:p>
          <a:p>
            <a:pPr marL="709613" indent="-533400" eaLnBrk="1" hangingPunct="1">
              <a:lnSpc>
                <a:spcPct val="200000"/>
              </a:lnSpc>
              <a:buFont typeface="Times New Roman" pitchFamily="18" charset="0"/>
              <a:buChar char="←"/>
            </a:pPr>
            <a:r>
              <a:rPr lang="fa-IR" sz="2800" smtClean="0"/>
              <a:t>قوميت</a:t>
            </a:r>
          </a:p>
          <a:p>
            <a:pPr marL="709613" indent="-533400" eaLnBrk="1" hangingPunct="1">
              <a:lnSpc>
                <a:spcPct val="200000"/>
              </a:lnSpc>
              <a:buFont typeface="Times New Roman" pitchFamily="18" charset="0"/>
              <a:buChar char="←"/>
            </a:pPr>
            <a:r>
              <a:rPr lang="fa-IR" sz="2800" smtClean="0"/>
              <a:t>اعتقادات يا باورهاي عمومي</a:t>
            </a:r>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ppt_x</p:attrName>
                                        </p:attrNameLst>
                                      </p:cBhvr>
                                      <p:tavLst>
                                        <p:tav tm="0">
                                          <p:val>
                                            <p:strVal val="#ppt_x-.2"/>
                                          </p:val>
                                        </p:tav>
                                        <p:tav tm="100000">
                                          <p:val>
                                            <p:strVal val="#ppt_x"/>
                                          </p:val>
                                        </p:tav>
                                      </p:tavLst>
                                    </p:anim>
                                    <p:anim calcmode="lin" valueType="num">
                                      <p:cBhvr>
                                        <p:cTn id="8" dur="1000" fill="hold"/>
                                        <p:tgtEl>
                                          <p:spTgt spid="276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7651">
                                            <p:txEl>
                                              <p:pRg st="0" end="0"/>
                                            </p:txEl>
                                          </p:spTgt>
                                        </p:tgtEl>
                                        <p:attrNameLst>
                                          <p:attrName>style.visibility</p:attrName>
                                        </p:attrNameLst>
                                      </p:cBhvr>
                                      <p:to>
                                        <p:strVal val="visible"/>
                                      </p:to>
                                    </p:set>
                                    <p:animEffect transition="in" filter="fade">
                                      <p:cBhvr>
                                        <p:cTn id="14" dur="500"/>
                                        <p:tgtEl>
                                          <p:spTgt spid="27651">
                                            <p:txEl>
                                              <p:pRg st="0" end="0"/>
                                            </p:txEl>
                                          </p:spTgt>
                                        </p:tgtEl>
                                      </p:cBhvr>
                                    </p:animEffect>
                                    <p:anim calcmode="lin" valueType="num">
                                      <p:cBhvr>
                                        <p:cTn id="15"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765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7651">
                                            <p:txEl>
                                              <p:pRg st="1" end="1"/>
                                            </p:txEl>
                                          </p:spTgt>
                                        </p:tgtEl>
                                        <p:attrNameLst>
                                          <p:attrName>style.visibility</p:attrName>
                                        </p:attrNameLst>
                                      </p:cBhvr>
                                      <p:to>
                                        <p:strVal val="visible"/>
                                      </p:to>
                                    </p:set>
                                    <p:animEffect transition="in" filter="fade">
                                      <p:cBhvr>
                                        <p:cTn id="21" dur="500"/>
                                        <p:tgtEl>
                                          <p:spTgt spid="27651">
                                            <p:txEl>
                                              <p:pRg st="1" end="1"/>
                                            </p:txEl>
                                          </p:spTgt>
                                        </p:tgtEl>
                                      </p:cBhvr>
                                    </p:animEffect>
                                    <p:anim calcmode="lin" valueType="num">
                                      <p:cBhvr>
                                        <p:cTn id="22"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765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7651">
                                            <p:txEl>
                                              <p:pRg st="2" end="2"/>
                                            </p:txEl>
                                          </p:spTgt>
                                        </p:tgtEl>
                                        <p:attrNameLst>
                                          <p:attrName>style.visibility</p:attrName>
                                        </p:attrNameLst>
                                      </p:cBhvr>
                                      <p:to>
                                        <p:strVal val="visible"/>
                                      </p:to>
                                    </p:set>
                                    <p:animEffect transition="in" filter="fade">
                                      <p:cBhvr>
                                        <p:cTn id="28" dur="500"/>
                                        <p:tgtEl>
                                          <p:spTgt spid="27651">
                                            <p:txEl>
                                              <p:pRg st="2" end="2"/>
                                            </p:txEl>
                                          </p:spTgt>
                                        </p:tgtEl>
                                      </p:cBhvr>
                                    </p:animEffect>
                                    <p:anim calcmode="lin" valueType="num">
                                      <p:cBhvr>
                                        <p:cTn id="2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765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7651">
                                            <p:txEl>
                                              <p:pRg st="3" end="3"/>
                                            </p:txEl>
                                          </p:spTgt>
                                        </p:tgtEl>
                                        <p:attrNameLst>
                                          <p:attrName>style.visibility</p:attrName>
                                        </p:attrNameLst>
                                      </p:cBhvr>
                                      <p:to>
                                        <p:strVal val="visible"/>
                                      </p:to>
                                    </p:set>
                                    <p:animEffect transition="in" filter="fade">
                                      <p:cBhvr>
                                        <p:cTn id="35" dur="500"/>
                                        <p:tgtEl>
                                          <p:spTgt spid="27651">
                                            <p:txEl>
                                              <p:pRg st="3" end="3"/>
                                            </p:txEl>
                                          </p:spTgt>
                                        </p:tgtEl>
                                      </p:cBhvr>
                                    </p:animEffect>
                                    <p:anim calcmode="lin" valueType="num">
                                      <p:cBhvr>
                                        <p:cTn id="36"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7651">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1E23CEF1-87D0-43A5-94A2-F945DD905691}" type="slidenum">
              <a:rPr lang="en-US"/>
              <a:pPr>
                <a:defRPr/>
              </a:pPr>
              <a:t>30</a:t>
            </a:fld>
            <a:endParaRPr lang="en-US"/>
          </a:p>
        </p:txBody>
      </p:sp>
      <p:sp>
        <p:nvSpPr>
          <p:cNvPr id="28675" name="Rectangle 2"/>
          <p:cNvSpPr>
            <a:spLocks noGrp="1" noChangeArrowheads="1"/>
          </p:cNvSpPr>
          <p:nvPr>
            <p:ph type="title"/>
          </p:nvPr>
        </p:nvSpPr>
        <p:spPr/>
        <p:txBody>
          <a:bodyPr/>
          <a:lstStyle/>
          <a:p>
            <a:pPr eaLnBrk="1" hangingPunct="1"/>
            <a:r>
              <a:rPr lang="fa-IR" smtClean="0"/>
              <a:t>فصل دوم</a:t>
            </a:r>
            <a:endParaRPr lang="en-US" smtClean="0"/>
          </a:p>
        </p:txBody>
      </p:sp>
      <p:sp>
        <p:nvSpPr>
          <p:cNvPr id="291843" name="Rectangle 3"/>
          <p:cNvSpPr>
            <a:spLocks noGrp="1" noChangeArrowheads="1"/>
          </p:cNvSpPr>
          <p:nvPr>
            <p:ph type="body" idx="1"/>
          </p:nvPr>
        </p:nvSpPr>
        <p:spPr/>
        <p:txBody>
          <a:bodyPr/>
          <a:lstStyle/>
          <a:p>
            <a:pPr algn="ctr" eaLnBrk="1" hangingPunct="1">
              <a:buFontTx/>
              <a:buNone/>
            </a:pPr>
            <a:endParaRPr lang="fa-IR" smtClean="0"/>
          </a:p>
          <a:p>
            <a:pPr algn="ctr" eaLnBrk="1" hangingPunct="1">
              <a:buFontTx/>
              <a:buNone/>
            </a:pPr>
            <a:endParaRPr lang="fa-IR" smtClean="0"/>
          </a:p>
          <a:p>
            <a:pPr algn="ctr" eaLnBrk="1" hangingPunct="1">
              <a:buFontTx/>
              <a:buNone/>
            </a:pPr>
            <a:r>
              <a:rPr lang="fa-IR" sz="4000" smtClean="0"/>
              <a:t>محيط فرهنگي در بازاريابي بين المللي</a:t>
            </a:r>
            <a:endParaRPr lang="en-US" sz="4000" smtClean="0"/>
          </a:p>
        </p:txBody>
      </p:sp>
      <p:sp>
        <p:nvSpPr>
          <p:cNvPr id="28677"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91843">
                                            <p:txEl>
                                              <p:pRg st="2" end="2"/>
                                            </p:txEl>
                                          </p:spTgt>
                                        </p:tgtEl>
                                        <p:attrNameLst>
                                          <p:attrName>style.visibility</p:attrName>
                                        </p:attrNameLst>
                                      </p:cBhvr>
                                      <p:to>
                                        <p:strVal val="visible"/>
                                      </p:to>
                                    </p:set>
                                    <p:animEffect transition="in" filter="fade">
                                      <p:cBhvr>
                                        <p:cTn id="7" dur="770" decel="100000"/>
                                        <p:tgtEl>
                                          <p:spTgt spid="291843">
                                            <p:txEl>
                                              <p:pRg st="2" end="2"/>
                                            </p:txEl>
                                          </p:spTgt>
                                        </p:tgtEl>
                                      </p:cBhvr>
                                    </p:animEffect>
                                    <p:animScale>
                                      <p:cBhvr>
                                        <p:cTn id="8" dur="770" decel="100000"/>
                                        <p:tgtEl>
                                          <p:spTgt spid="291843">
                                            <p:txEl>
                                              <p:pRg st="2" end="2"/>
                                            </p:txEl>
                                          </p:spTgt>
                                        </p:tgtEl>
                                      </p:cBhvr>
                                      <p:from x="10000" y="10000"/>
                                      <p:to x="200000" y="450000"/>
                                    </p:animScale>
                                    <p:animScale>
                                      <p:cBhvr>
                                        <p:cTn id="9" dur="1230" accel="100000" fill="hold">
                                          <p:stCondLst>
                                            <p:cond delay="770"/>
                                          </p:stCondLst>
                                        </p:cTn>
                                        <p:tgtEl>
                                          <p:spTgt spid="291843">
                                            <p:txEl>
                                              <p:pRg st="2" end="2"/>
                                            </p:txEl>
                                          </p:spTgt>
                                        </p:tgtEl>
                                      </p:cBhvr>
                                      <p:from x="200000" y="450000"/>
                                      <p:to x="100000" y="100000"/>
                                    </p:animScale>
                                    <p:set>
                                      <p:cBhvr>
                                        <p:cTn id="10" dur="770" fill="hold"/>
                                        <p:tgtEl>
                                          <p:spTgt spid="291843">
                                            <p:txEl>
                                              <p:pRg st="2" end="2"/>
                                            </p:txEl>
                                          </p:spTgt>
                                        </p:tgtEl>
                                        <p:attrNameLst>
                                          <p:attrName>ppt_x</p:attrName>
                                        </p:attrNameLst>
                                      </p:cBhvr>
                                      <p:to>
                                        <p:strVal val="(0.5)"/>
                                      </p:to>
                                    </p:set>
                                    <p:anim from="(0.5)" to="(#ppt_x)" calcmode="lin" valueType="num">
                                      <p:cBhvr>
                                        <p:cTn id="11" dur="1230" accel="100000" fill="hold">
                                          <p:stCondLst>
                                            <p:cond delay="770"/>
                                          </p:stCondLst>
                                        </p:cTn>
                                        <p:tgtEl>
                                          <p:spTgt spid="291843">
                                            <p:txEl>
                                              <p:pRg st="2" end="2"/>
                                            </p:txEl>
                                          </p:spTgt>
                                        </p:tgtEl>
                                        <p:attrNameLst>
                                          <p:attrName>ppt_x</p:attrName>
                                        </p:attrNameLst>
                                      </p:cBhvr>
                                    </p:anim>
                                    <p:set>
                                      <p:cBhvr>
                                        <p:cTn id="12" dur="770" fill="hold"/>
                                        <p:tgtEl>
                                          <p:spTgt spid="291843">
                                            <p:txEl>
                                              <p:pRg st="2" end="2"/>
                                            </p:txEl>
                                          </p:spTgt>
                                        </p:tgtEl>
                                        <p:attrNameLst>
                                          <p:attrName>ppt_y</p:attrName>
                                        </p:attrNameLst>
                                      </p:cBhvr>
                                      <p:to>
                                        <p:strVal val="(#ppt_y+0.4)"/>
                                      </p:to>
                                    </p:set>
                                    <p:anim from="(#ppt_y+0.4)" to="(#ppt_y)" calcmode="lin" valueType="num">
                                      <p:cBhvr>
                                        <p:cTn id="13" dur="1230" accel="100000" fill="hold">
                                          <p:stCondLst>
                                            <p:cond delay="770"/>
                                          </p:stCondLst>
                                        </p:cTn>
                                        <p:tgtEl>
                                          <p:spTgt spid="291843">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9160847-C2E4-4693-8EF3-821305110BC9}" type="slidenum">
              <a:rPr lang="en-US"/>
              <a:pPr>
                <a:defRPr/>
              </a:pPr>
              <a:t>31</a:t>
            </a:fld>
            <a:endParaRPr lang="en-US"/>
          </a:p>
        </p:txBody>
      </p:sp>
      <p:sp>
        <p:nvSpPr>
          <p:cNvPr id="29699" name="Rectangle 2"/>
          <p:cNvSpPr>
            <a:spLocks noGrp="1" noChangeArrowheads="1"/>
          </p:cNvSpPr>
          <p:nvPr>
            <p:ph type="title"/>
          </p:nvPr>
        </p:nvSpPr>
        <p:spPr/>
        <p:txBody>
          <a:bodyPr/>
          <a:lstStyle/>
          <a:p>
            <a:pPr eaLnBrk="1" hangingPunct="1"/>
            <a:r>
              <a:rPr lang="fa-IR" smtClean="0"/>
              <a:t>هدف كلي</a:t>
            </a:r>
            <a:endParaRPr lang="en-US" smtClean="0"/>
          </a:p>
        </p:txBody>
      </p:sp>
      <p:sp>
        <p:nvSpPr>
          <p:cNvPr id="292867" name="Rectangle 3"/>
          <p:cNvSpPr>
            <a:spLocks noGrp="1" noChangeArrowheads="1"/>
          </p:cNvSpPr>
          <p:nvPr>
            <p:ph type="body" idx="1"/>
          </p:nvPr>
        </p:nvSpPr>
        <p:spPr/>
        <p:txBody>
          <a:bodyPr/>
          <a:lstStyle/>
          <a:p>
            <a:pPr eaLnBrk="1" hangingPunct="1">
              <a:lnSpc>
                <a:spcPct val="150000"/>
              </a:lnSpc>
              <a:buFontTx/>
              <a:buNone/>
            </a:pPr>
            <a:r>
              <a:rPr lang="fa-IR" smtClean="0"/>
              <a:t>هدف كلي در اين فصل، آشنايي دانشجو با تعريف فرهنگ، عوامل تشكيل‌دهنده محيط فرهنگي و تاثير هر يك از اين عوامل در تدوين برنامه موثر بازاريابي بين‌المللي و فنون مذاكره تجاري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 calcmode="lin" valueType="num">
                                      <p:cBhvr>
                                        <p:cTn id="7" dur="1000" fill="hold"/>
                                        <p:tgtEl>
                                          <p:spTgt spid="29286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9286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2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250841B-5779-410D-B57A-217A85581CF3}" type="slidenum">
              <a:rPr lang="en-US"/>
              <a:pPr>
                <a:defRPr/>
              </a:pPr>
              <a:t>32</a:t>
            </a:fld>
            <a:endParaRPr lang="en-US"/>
          </a:p>
        </p:txBody>
      </p:sp>
      <p:sp>
        <p:nvSpPr>
          <p:cNvPr id="30723" name="Rectangle 2"/>
          <p:cNvSpPr>
            <a:spLocks noGrp="1" noChangeArrowheads="1"/>
          </p:cNvSpPr>
          <p:nvPr>
            <p:ph type="title"/>
          </p:nvPr>
        </p:nvSpPr>
        <p:spPr/>
        <p:txBody>
          <a:bodyPr/>
          <a:lstStyle/>
          <a:p>
            <a:pPr eaLnBrk="1" hangingPunct="1"/>
            <a:r>
              <a:rPr lang="fa-IR" smtClean="0"/>
              <a:t>هدف هاي رفتاري</a:t>
            </a:r>
            <a:endParaRPr lang="en-US" smtClean="0"/>
          </a:p>
        </p:txBody>
      </p:sp>
      <p:sp>
        <p:nvSpPr>
          <p:cNvPr id="293891" name="Rectangle 3"/>
          <p:cNvSpPr>
            <a:spLocks noGrp="1" noChangeArrowheads="1"/>
          </p:cNvSpPr>
          <p:nvPr>
            <p:ph type="body" idx="1"/>
          </p:nvPr>
        </p:nvSpPr>
        <p:spPr/>
        <p:txBody>
          <a:bodyPr/>
          <a:lstStyle/>
          <a:p>
            <a:pPr marL="785813" indent="-609600" eaLnBrk="1" hangingPunct="1">
              <a:lnSpc>
                <a:spcPct val="90000"/>
              </a:lnSpc>
              <a:buFontTx/>
              <a:buNone/>
            </a:pPr>
            <a:r>
              <a:rPr lang="fa-IR" smtClean="0">
                <a:solidFill>
                  <a:srgbClr val="0033CC"/>
                </a:solidFill>
              </a:rPr>
              <a:t>از شما دانشجويان انتظار مي رود بعد از مطالعه اين فصل بتوانيد:</a:t>
            </a:r>
          </a:p>
          <a:p>
            <a:pPr marL="785813" indent="-609600" eaLnBrk="1" hangingPunct="1">
              <a:lnSpc>
                <a:spcPct val="90000"/>
              </a:lnSpc>
              <a:buFontTx/>
              <a:buAutoNum type="arabicPeriod"/>
            </a:pPr>
            <a:r>
              <a:rPr lang="fa-IR" smtClean="0"/>
              <a:t>يك تعريف ساده از فرهنگ ارائه نماييد.</a:t>
            </a:r>
          </a:p>
          <a:p>
            <a:pPr marL="785813" indent="-609600" eaLnBrk="1" hangingPunct="1">
              <a:lnSpc>
                <a:spcPct val="90000"/>
              </a:lnSpc>
              <a:buFontTx/>
              <a:buAutoNum type="arabicPeriod"/>
            </a:pPr>
            <a:r>
              <a:rPr lang="fa-IR" smtClean="0"/>
              <a:t>عناصر تشكيل دهنده فرهنگ را برشماريد.</a:t>
            </a:r>
          </a:p>
          <a:p>
            <a:pPr marL="785813" indent="-609600" eaLnBrk="1" hangingPunct="1">
              <a:lnSpc>
                <a:spcPct val="90000"/>
              </a:lnSpc>
              <a:buFontTx/>
              <a:buAutoNum type="arabicPeriod"/>
            </a:pPr>
            <a:r>
              <a:rPr lang="fa-IR" smtClean="0"/>
              <a:t>فرهنگ مادي را توضيح دهيد و با تاثيرات آن بر بازاريابي بين‌المللي آشنا شويد.</a:t>
            </a:r>
          </a:p>
          <a:p>
            <a:pPr marL="785813" indent="-609600" eaLnBrk="1" hangingPunct="1">
              <a:lnSpc>
                <a:spcPct val="90000"/>
              </a:lnSpc>
              <a:buFontTx/>
              <a:buAutoNum type="arabicPeriod"/>
            </a:pPr>
            <a:r>
              <a:rPr lang="fa-IR" smtClean="0"/>
              <a:t>با مشكلات ناشي از تنوع زبان و همچنين اهميت زبان در بازاريابي بين‌المللي آشنا شويد.</a:t>
            </a: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3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38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8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38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38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73BE5A80-81C7-4704-8A35-459C559BAD80}" type="slidenum">
              <a:rPr lang="en-US"/>
              <a:pPr>
                <a:defRPr/>
              </a:pPr>
              <a:t>33</a:t>
            </a:fld>
            <a:endParaRPr lang="en-US"/>
          </a:p>
        </p:txBody>
      </p:sp>
      <p:sp>
        <p:nvSpPr>
          <p:cNvPr id="28674" name="Rectangle 2"/>
          <p:cNvSpPr>
            <a:spLocks noGrp="1" noChangeArrowheads="1"/>
          </p:cNvSpPr>
          <p:nvPr>
            <p:ph type="title"/>
          </p:nvPr>
        </p:nvSpPr>
        <p:spPr/>
        <p:txBody>
          <a:bodyPr/>
          <a:lstStyle/>
          <a:p>
            <a:pPr eaLnBrk="1" hangingPunct="1"/>
            <a:r>
              <a:rPr lang="fa-IR" smtClean="0"/>
              <a:t>اهميت فرهنگ در بازاريابي بين‌المللي</a:t>
            </a:r>
            <a:endParaRPr lang="en-US" smtClean="0"/>
          </a:p>
        </p:txBody>
      </p:sp>
      <p:sp>
        <p:nvSpPr>
          <p:cNvPr id="28675" name="Rectangle 3"/>
          <p:cNvSpPr>
            <a:spLocks noGrp="1" noChangeArrowheads="1"/>
          </p:cNvSpPr>
          <p:nvPr>
            <p:ph type="body" idx="1"/>
          </p:nvPr>
        </p:nvSpPr>
        <p:spPr>
          <a:xfrm>
            <a:off x="755650" y="2852738"/>
            <a:ext cx="7993063" cy="3486150"/>
          </a:xfrm>
        </p:spPr>
        <p:txBody>
          <a:bodyPr/>
          <a:lstStyle/>
          <a:p>
            <a:pPr indent="19050" eaLnBrk="1" hangingPunct="1">
              <a:buFontTx/>
              <a:buNone/>
            </a:pPr>
            <a:r>
              <a:rPr lang="fa-IR" smtClean="0"/>
              <a:t>مجموعه‌اي از نمادها، نهادها و روش‌ها در يك جامعه كه از نسلي به نسل ديگر منتقل شده و تعيين و تنظيم كننده رفتار انسان‌ها است. گفته مي‌شود، اين نمادها ممكن است ناملموس (مانند باورها، ارزش‌ها و خواسته‌ها) يا ملموس (مانند ابزار، مسكن، محصولات و كارهاي هنري) باشند.</a:t>
            </a:r>
            <a:endParaRPr lang="en-US" smtClean="0"/>
          </a:p>
        </p:txBody>
      </p:sp>
      <p:sp>
        <p:nvSpPr>
          <p:cNvPr id="28676" name="Text Box 4"/>
          <p:cNvSpPr txBox="1">
            <a:spLocks noChangeArrowheads="1"/>
          </p:cNvSpPr>
          <p:nvPr/>
        </p:nvSpPr>
        <p:spPr bwMode="auto">
          <a:xfrm>
            <a:off x="2771775" y="2133600"/>
            <a:ext cx="434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fa-IR" sz="2400" b="1">
                <a:solidFill>
                  <a:schemeClr val="accent2"/>
                </a:solidFill>
                <a:cs typeface="B Titr" pitchFamily="2" charset="-78"/>
              </a:rPr>
              <a:t>تعريف فرهنگ:</a:t>
            </a:r>
            <a:endParaRPr lang="en-US" sz="2400" b="1">
              <a:solidFill>
                <a:schemeClr val="accent2"/>
              </a:solidFill>
              <a:cs typeface="B Titr"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fltVal val="0"/>
                                          </p:val>
                                        </p:tav>
                                        <p:tav tm="100000">
                                          <p:val>
                                            <p:strVal val="#ppt_w"/>
                                          </p:val>
                                        </p:tav>
                                      </p:tavLst>
                                    </p:anim>
                                    <p:anim calcmode="lin" valueType="num">
                                      <p:cBhvr>
                                        <p:cTn id="8" dur="500" fill="hold"/>
                                        <p:tgtEl>
                                          <p:spTgt spid="2867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676"/>
                                        </p:tgtEl>
                                        <p:attrNameLst>
                                          <p:attrName>style.visibility</p:attrName>
                                        </p:attrNameLst>
                                      </p:cBhvr>
                                      <p:to>
                                        <p:strVal val="visible"/>
                                      </p:to>
                                    </p:set>
                                    <p:anim calcmode="lin" valueType="num">
                                      <p:cBhvr additive="base">
                                        <p:cTn id="13" dur="500" fill="hold"/>
                                        <p:tgtEl>
                                          <p:spTgt spid="28676"/>
                                        </p:tgtEl>
                                        <p:attrNameLst>
                                          <p:attrName>ppt_x</p:attrName>
                                        </p:attrNameLst>
                                      </p:cBhvr>
                                      <p:tavLst>
                                        <p:tav tm="0">
                                          <p:val>
                                            <p:strVal val="#ppt_x"/>
                                          </p:val>
                                        </p:tav>
                                        <p:tav tm="100000">
                                          <p:val>
                                            <p:strVal val="#ppt_x"/>
                                          </p:val>
                                        </p:tav>
                                      </p:tavLst>
                                    </p:anim>
                                    <p:anim calcmode="lin" valueType="num">
                                      <p:cBhvr additive="base">
                                        <p:cTn id="14" dur="500" fill="hold"/>
                                        <p:tgtEl>
                                          <p:spTgt spid="2867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8675">
                                            <p:txEl>
                                              <p:pRg st="0" end="0"/>
                                            </p:txEl>
                                          </p:spTgt>
                                        </p:tgtEl>
                                        <p:attrNameLst>
                                          <p:attrName>style.visibility</p:attrName>
                                        </p:attrNameLst>
                                      </p:cBhvr>
                                      <p:to>
                                        <p:strVal val="visible"/>
                                      </p:to>
                                    </p:set>
                                    <p:anim calcmode="lin" valueType="num">
                                      <p:cBhvr>
                                        <p:cTn id="19" dur="500" fill="hold"/>
                                        <p:tgtEl>
                                          <p:spTgt spid="28675">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2867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P spid="28676"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ACA47D0-8762-4A8D-A63F-0CAAD013BDF7}" type="slidenum">
              <a:rPr lang="en-US"/>
              <a:pPr>
                <a:defRPr/>
              </a:pPr>
              <a:t>34</a:t>
            </a:fld>
            <a:endParaRPr lang="en-US"/>
          </a:p>
        </p:txBody>
      </p:sp>
      <p:sp>
        <p:nvSpPr>
          <p:cNvPr id="29698" name="Rectangle 2"/>
          <p:cNvSpPr>
            <a:spLocks noGrp="1" noChangeArrowheads="1"/>
          </p:cNvSpPr>
          <p:nvPr>
            <p:ph type="title"/>
          </p:nvPr>
        </p:nvSpPr>
        <p:spPr/>
        <p:txBody>
          <a:bodyPr/>
          <a:lstStyle/>
          <a:p>
            <a:pPr eaLnBrk="1" hangingPunct="1"/>
            <a:r>
              <a:rPr lang="fa-IR" smtClean="0"/>
              <a:t>عناصر فرهنگ</a:t>
            </a:r>
            <a:endParaRPr lang="en-US" smtClean="0"/>
          </a:p>
        </p:txBody>
      </p:sp>
      <p:sp>
        <p:nvSpPr>
          <p:cNvPr id="29699" name="Rectangle 3"/>
          <p:cNvSpPr>
            <a:spLocks noGrp="1" noChangeArrowheads="1"/>
          </p:cNvSpPr>
          <p:nvPr>
            <p:ph type="body" idx="1"/>
          </p:nvPr>
        </p:nvSpPr>
        <p:spPr/>
        <p:txBody>
          <a:bodyPr/>
          <a:lstStyle/>
          <a:p>
            <a:pPr eaLnBrk="1" hangingPunct="1">
              <a:lnSpc>
                <a:spcPct val="90000"/>
              </a:lnSpc>
              <a:buFontTx/>
              <a:buNone/>
            </a:pPr>
            <a:r>
              <a:rPr lang="fa-IR" smtClean="0">
                <a:solidFill>
                  <a:srgbClr val="0000FF"/>
                </a:solidFill>
              </a:rPr>
              <a:t>عوامل تشكيل دهنده فرهنگ جهاني عبارتند از:</a:t>
            </a:r>
            <a:endParaRPr lang="en-US" smtClean="0">
              <a:solidFill>
                <a:srgbClr val="0000FF"/>
              </a:solidFill>
            </a:endParaRPr>
          </a:p>
          <a:p>
            <a:pPr eaLnBrk="1" hangingPunct="1">
              <a:lnSpc>
                <a:spcPct val="90000"/>
              </a:lnSpc>
              <a:buFontTx/>
              <a:buNone/>
            </a:pPr>
            <a:endParaRPr lang="fa-IR" sz="800" smtClean="0">
              <a:solidFill>
                <a:srgbClr val="0000FF"/>
              </a:solidFill>
            </a:endParaRPr>
          </a:p>
          <a:p>
            <a:pPr lvl="1" indent="612775" eaLnBrk="1" hangingPunct="1">
              <a:lnSpc>
                <a:spcPct val="90000"/>
              </a:lnSpc>
              <a:buFontTx/>
              <a:buChar char="•"/>
            </a:pPr>
            <a:r>
              <a:rPr lang="fa-IR" sz="3200" smtClean="0"/>
              <a:t>فرهنگ مادي</a:t>
            </a:r>
          </a:p>
          <a:p>
            <a:pPr lvl="1" indent="612775" eaLnBrk="1" hangingPunct="1">
              <a:lnSpc>
                <a:spcPct val="90000"/>
              </a:lnSpc>
              <a:buFontTx/>
              <a:buChar char="•"/>
            </a:pPr>
            <a:r>
              <a:rPr lang="fa-IR" sz="3200" smtClean="0"/>
              <a:t>زبان</a:t>
            </a:r>
          </a:p>
          <a:p>
            <a:pPr lvl="1" indent="612775" eaLnBrk="1" hangingPunct="1">
              <a:lnSpc>
                <a:spcPct val="90000"/>
              </a:lnSpc>
              <a:buFontTx/>
              <a:buChar char="•"/>
            </a:pPr>
            <a:r>
              <a:rPr lang="fa-IR" sz="3200" smtClean="0"/>
              <a:t>مذهب</a:t>
            </a:r>
          </a:p>
          <a:p>
            <a:pPr lvl="1" indent="612775" eaLnBrk="1" hangingPunct="1">
              <a:lnSpc>
                <a:spcPct val="90000"/>
              </a:lnSpc>
              <a:buFontTx/>
              <a:buChar char="•"/>
            </a:pPr>
            <a:r>
              <a:rPr lang="fa-IR" sz="3200" smtClean="0"/>
              <a:t>عادات</a:t>
            </a:r>
          </a:p>
          <a:p>
            <a:pPr lvl="1" indent="612775" eaLnBrk="1" hangingPunct="1">
              <a:lnSpc>
                <a:spcPct val="90000"/>
              </a:lnSpc>
              <a:buFontTx/>
              <a:buChar char="•"/>
            </a:pPr>
            <a:r>
              <a:rPr lang="fa-IR" sz="3200" smtClean="0"/>
              <a:t>تعليم و تربيت</a:t>
            </a:r>
          </a:p>
          <a:p>
            <a:pPr lvl="1" indent="612775" eaLnBrk="1" hangingPunct="1">
              <a:lnSpc>
                <a:spcPct val="90000"/>
              </a:lnSpc>
              <a:buFontTx/>
              <a:buChar char="•"/>
            </a:pPr>
            <a:r>
              <a:rPr lang="fa-IR" sz="3200" smtClean="0"/>
              <a:t>هنر</a:t>
            </a:r>
            <a:endParaRPr lang="en-US" sz="320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animEffect transition="in" filter="dissolve">
                                      <p:cBhvr>
                                        <p:cTn id="12" dur="500"/>
                                        <p:tgtEl>
                                          <p:spTgt spid="296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dissolve">
                                      <p:cBhvr>
                                        <p:cTn id="17" dur="500"/>
                                        <p:tgtEl>
                                          <p:spTgt spid="296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dissolve">
                                      <p:cBhvr>
                                        <p:cTn id="22" dur="500"/>
                                        <p:tgtEl>
                                          <p:spTgt spid="296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dissolve">
                                      <p:cBhvr>
                                        <p:cTn id="27" dur="500"/>
                                        <p:tgtEl>
                                          <p:spTgt spid="2969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9699">
                                            <p:txEl>
                                              <p:pRg st="5" end="5"/>
                                            </p:txEl>
                                          </p:spTgt>
                                        </p:tgtEl>
                                        <p:attrNameLst>
                                          <p:attrName>style.visibility</p:attrName>
                                        </p:attrNameLst>
                                      </p:cBhvr>
                                      <p:to>
                                        <p:strVal val="visible"/>
                                      </p:to>
                                    </p:set>
                                    <p:animEffect transition="in" filter="dissolve">
                                      <p:cBhvr>
                                        <p:cTn id="32" dur="500"/>
                                        <p:tgtEl>
                                          <p:spTgt spid="2969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9699">
                                            <p:txEl>
                                              <p:pRg st="6" end="6"/>
                                            </p:txEl>
                                          </p:spTgt>
                                        </p:tgtEl>
                                        <p:attrNameLst>
                                          <p:attrName>style.visibility</p:attrName>
                                        </p:attrNameLst>
                                      </p:cBhvr>
                                      <p:to>
                                        <p:strVal val="visible"/>
                                      </p:to>
                                    </p:set>
                                    <p:animEffect transition="in" filter="dissolve">
                                      <p:cBhvr>
                                        <p:cTn id="37" dur="500"/>
                                        <p:tgtEl>
                                          <p:spTgt spid="2969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9699">
                                            <p:txEl>
                                              <p:pRg st="7" end="7"/>
                                            </p:txEl>
                                          </p:spTgt>
                                        </p:tgtEl>
                                        <p:attrNameLst>
                                          <p:attrName>style.visibility</p:attrName>
                                        </p:attrNameLst>
                                      </p:cBhvr>
                                      <p:to>
                                        <p:strVal val="visible"/>
                                      </p:to>
                                    </p:set>
                                    <p:animEffect transition="in" filter="dissolve">
                                      <p:cBhvr>
                                        <p:cTn id="42" dur="500"/>
                                        <p:tgtEl>
                                          <p:spTgt spid="29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3966457-730C-4B24-84D6-5893E21A46D6}" type="slidenum">
              <a:rPr lang="en-US"/>
              <a:pPr>
                <a:defRPr/>
              </a:pPr>
              <a:t>35</a:t>
            </a:fld>
            <a:endParaRPr lang="en-US"/>
          </a:p>
        </p:txBody>
      </p:sp>
      <p:sp>
        <p:nvSpPr>
          <p:cNvPr id="33795" name="Rectangle 2"/>
          <p:cNvSpPr>
            <a:spLocks noGrp="1" noChangeArrowheads="1"/>
          </p:cNvSpPr>
          <p:nvPr>
            <p:ph type="title"/>
          </p:nvPr>
        </p:nvSpPr>
        <p:spPr/>
        <p:txBody>
          <a:bodyPr/>
          <a:lstStyle/>
          <a:p>
            <a:pPr eaLnBrk="1" hangingPunct="1"/>
            <a:r>
              <a:rPr lang="fa-IR" smtClean="0"/>
              <a:t>مذهب</a:t>
            </a:r>
            <a:endParaRPr lang="en-US" smtClean="0"/>
          </a:p>
        </p:txBody>
      </p:sp>
      <p:sp>
        <p:nvSpPr>
          <p:cNvPr id="33796" name="Rectangle 3"/>
          <p:cNvSpPr>
            <a:spLocks noGrp="1" noChangeArrowheads="1"/>
          </p:cNvSpPr>
          <p:nvPr>
            <p:ph type="body" idx="1"/>
          </p:nvPr>
        </p:nvSpPr>
        <p:spPr>
          <a:xfrm>
            <a:off x="1258888" y="1993900"/>
            <a:ext cx="7086600" cy="4191000"/>
          </a:xfrm>
        </p:spPr>
        <p:txBody>
          <a:bodyPr/>
          <a:lstStyle/>
          <a:p>
            <a:pPr indent="19050" eaLnBrk="1" hangingPunct="1">
              <a:lnSpc>
                <a:spcPct val="135000"/>
              </a:lnSpc>
              <a:buFontTx/>
              <a:buNone/>
            </a:pPr>
            <a:r>
              <a:rPr lang="fa-IR" smtClean="0"/>
              <a:t>از اركان اساسي فرهنگ هر كشور،‌</a:t>
            </a:r>
            <a:r>
              <a:rPr lang="en-US" smtClean="0"/>
              <a:t> </a:t>
            </a:r>
            <a:r>
              <a:rPr lang="fa-IR" smtClean="0"/>
              <a:t>دين مردم آن كشور است. مذهب،‌كيفيت و كميت اغلب رفتارهاي اقتصادي را تعيين مي‌كند. در برخي از كشورها، باورهاي مذهبي به اندازه‌اي اهميت دارد كه مردم در تصميم‌گيري براي انجام هرگونه فعاليت اقتصادي به تعاليم مذهبي و بايدها و نبايدهاي دين خود رجوع مي‌كنند</a:t>
            </a:r>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CB4D4929-CFF0-4002-94C1-367AAED808CE}" type="slidenum">
              <a:rPr lang="en-US"/>
              <a:pPr>
                <a:defRPr/>
              </a:pPr>
              <a:t>36</a:t>
            </a:fld>
            <a:endParaRPr lang="en-US"/>
          </a:p>
        </p:txBody>
      </p:sp>
      <p:sp>
        <p:nvSpPr>
          <p:cNvPr id="34819" name="Rectangle 2"/>
          <p:cNvSpPr>
            <a:spLocks noGrp="1" noChangeArrowheads="1"/>
          </p:cNvSpPr>
          <p:nvPr>
            <p:ph type="title"/>
          </p:nvPr>
        </p:nvSpPr>
        <p:spPr>
          <a:xfrm>
            <a:off x="1187450" y="476250"/>
            <a:ext cx="6696075" cy="1143000"/>
          </a:xfrm>
        </p:spPr>
        <p:txBody>
          <a:bodyPr/>
          <a:lstStyle/>
          <a:p>
            <a:pPr eaLnBrk="1" hangingPunct="1"/>
            <a:r>
              <a:rPr lang="fa-IR" sz="2800" smtClean="0"/>
              <a:t>نمونه‌هاي تاثير مستقيم مذهب بر فعاليت‌هاي تجاري</a:t>
            </a:r>
            <a:endParaRPr lang="en-US" sz="2800" smtClean="0"/>
          </a:p>
        </p:txBody>
      </p:sp>
      <p:sp>
        <p:nvSpPr>
          <p:cNvPr id="31747" name="Rectangle 3"/>
          <p:cNvSpPr>
            <a:spLocks noGrp="1" noChangeArrowheads="1"/>
          </p:cNvSpPr>
          <p:nvPr>
            <p:ph type="body" idx="1"/>
          </p:nvPr>
        </p:nvSpPr>
        <p:spPr>
          <a:xfrm>
            <a:off x="1004888" y="2962275"/>
            <a:ext cx="7086600" cy="3486150"/>
          </a:xfrm>
        </p:spPr>
        <p:txBody>
          <a:bodyPr/>
          <a:lstStyle/>
          <a:p>
            <a:pPr algn="ctr" eaLnBrk="1" hangingPunct="1">
              <a:lnSpc>
                <a:spcPct val="200000"/>
              </a:lnSpc>
              <a:buFontTx/>
              <a:buNone/>
            </a:pPr>
            <a:r>
              <a:rPr lang="fa-IR" smtClean="0"/>
              <a:t>تعطيلات مذهبي در اديان مختلف و ماهيت هر يك از آن‌ها آثار ويژه‌اي تجاري در پي دارد. </a:t>
            </a:r>
            <a:endParaRPr lang="en-US" smtClean="0"/>
          </a:p>
        </p:txBody>
      </p:sp>
      <p:sp>
        <p:nvSpPr>
          <p:cNvPr id="31748" name="Text Box 4"/>
          <p:cNvSpPr txBox="1">
            <a:spLocks noChangeArrowheads="1"/>
          </p:cNvSpPr>
          <p:nvPr/>
        </p:nvSpPr>
        <p:spPr bwMode="auto">
          <a:xfrm>
            <a:off x="2411413" y="2060575"/>
            <a:ext cx="434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spcBef>
                <a:spcPct val="50000"/>
              </a:spcBef>
            </a:pPr>
            <a:r>
              <a:rPr lang="fa-IR" sz="2400" b="1">
                <a:solidFill>
                  <a:schemeClr val="accent2"/>
                </a:solidFill>
                <a:cs typeface="B Titr" pitchFamily="2" charset="-78"/>
              </a:rPr>
              <a:t>تعطيلات مذهبي</a:t>
            </a:r>
            <a:r>
              <a:rPr lang="en-US" sz="2400" b="1">
                <a:solidFill>
                  <a:schemeClr val="accent2"/>
                </a:solidFill>
                <a:cs typeface="B Titr" pitchFamily="2" charset="-7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500" fill="hold"/>
                                        <p:tgtEl>
                                          <p:spTgt spid="31748"/>
                                        </p:tgtEl>
                                        <p:attrNameLst>
                                          <p:attrName>ppt_x</p:attrName>
                                        </p:attrNameLst>
                                      </p:cBhvr>
                                      <p:tavLst>
                                        <p:tav tm="0">
                                          <p:val>
                                            <p:strVal val="#ppt_x"/>
                                          </p:val>
                                        </p:tav>
                                        <p:tav tm="100000">
                                          <p:val>
                                            <p:strVal val="#ppt_x"/>
                                          </p:val>
                                        </p:tav>
                                      </p:tavLst>
                                    </p:anim>
                                    <p:anim calcmode="lin" valueType="num">
                                      <p:cBhvr additive="base">
                                        <p:cTn id="8" dur="500" fill="hold"/>
                                        <p:tgtEl>
                                          <p:spTgt spid="31748"/>
                                        </p:tgtEl>
                                        <p:attrNameLst>
                                          <p:attrName>ppt_y</p:attrName>
                                        </p:attrNameLst>
                                      </p:cBhvr>
                                      <p:tavLst>
                                        <p:tav tm="0">
                                          <p:val>
                                            <p:strVal val="1+#ppt_h/2"/>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31747">
                                            <p:txEl>
                                              <p:pRg st="0" end="0"/>
                                            </p:txEl>
                                          </p:spTgt>
                                        </p:tgtEl>
                                        <p:attrNameLst>
                                          <p:attrName>style.visibility</p:attrName>
                                        </p:attrNameLst>
                                      </p:cBhvr>
                                      <p:to>
                                        <p:strVal val="visible"/>
                                      </p:to>
                                    </p:set>
                                    <p:anim calcmode="lin" valueType="num">
                                      <p:cBhvr>
                                        <p:cTn id="11" dur="500" fill="hold"/>
                                        <p:tgtEl>
                                          <p:spTgt spid="3174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747">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3174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74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3174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60785C1-5857-4A8E-94A7-FFC7DF61A3B8}" type="slidenum">
              <a:rPr lang="en-US"/>
              <a:pPr>
                <a:defRPr/>
              </a:pPr>
              <a:t>37</a:t>
            </a:fld>
            <a:endParaRPr lang="en-US"/>
          </a:p>
        </p:txBody>
      </p:sp>
      <p:sp>
        <p:nvSpPr>
          <p:cNvPr id="35843" name="Rectangle 2"/>
          <p:cNvSpPr>
            <a:spLocks noGrp="1" noChangeArrowheads="1"/>
          </p:cNvSpPr>
          <p:nvPr>
            <p:ph type="title"/>
          </p:nvPr>
        </p:nvSpPr>
        <p:spPr>
          <a:xfrm>
            <a:off x="2195513" y="476250"/>
            <a:ext cx="5029200" cy="1143000"/>
          </a:xfrm>
        </p:spPr>
        <p:txBody>
          <a:bodyPr/>
          <a:lstStyle/>
          <a:p>
            <a:pPr eaLnBrk="1" hangingPunct="1"/>
            <a:r>
              <a:rPr lang="fa-IR" smtClean="0"/>
              <a:t>تحريم‌ها و تجويزهاي مذهبي</a:t>
            </a:r>
            <a:endParaRPr lang="en-US" smtClean="0"/>
          </a:p>
        </p:txBody>
      </p:sp>
      <p:sp>
        <p:nvSpPr>
          <p:cNvPr id="32771" name="Rectangle 3"/>
          <p:cNvSpPr>
            <a:spLocks noGrp="1" noChangeArrowheads="1"/>
          </p:cNvSpPr>
          <p:nvPr>
            <p:ph type="body" idx="1"/>
          </p:nvPr>
        </p:nvSpPr>
        <p:spPr>
          <a:xfrm>
            <a:off x="1258888" y="2060575"/>
            <a:ext cx="7086600" cy="4191000"/>
          </a:xfrm>
        </p:spPr>
        <p:txBody>
          <a:bodyPr/>
          <a:lstStyle/>
          <a:p>
            <a:pPr indent="19050" eaLnBrk="1" hangingPunct="1">
              <a:lnSpc>
                <a:spcPct val="150000"/>
              </a:lnSpc>
              <a:buFontTx/>
              <a:buNone/>
            </a:pPr>
            <a:r>
              <a:rPr lang="fa-IR" smtClean="0"/>
              <a:t>اغلب اديان موارد حلال و حرام‌هاي متعددي را براي پيروان خود تعيين مي‌كنند. به عنوان مثال تحريم خوردن ماهي براي كاتوليك‌ها، تحريم گوشت گاو براي هندوها و تحريم گوشت خوك براي مسلمان‌ها نام برد.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plus(in)">
                                      <p:cBhvr>
                                        <p:cTn id="7" dur="20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C87ABAD-1C26-41B3-B33A-9BE43861F7C7}" type="slidenum">
              <a:rPr lang="en-US"/>
              <a:pPr>
                <a:defRPr/>
              </a:pPr>
              <a:t>38</a:t>
            </a:fld>
            <a:endParaRPr lang="en-US"/>
          </a:p>
        </p:txBody>
      </p:sp>
      <p:sp>
        <p:nvSpPr>
          <p:cNvPr id="36867" name="Rectangle 2"/>
          <p:cNvSpPr>
            <a:spLocks noGrp="1" noChangeArrowheads="1"/>
          </p:cNvSpPr>
          <p:nvPr>
            <p:ph type="title"/>
          </p:nvPr>
        </p:nvSpPr>
        <p:spPr/>
        <p:txBody>
          <a:bodyPr/>
          <a:lstStyle/>
          <a:p>
            <a:pPr eaLnBrk="1" hangingPunct="1"/>
            <a:r>
              <a:rPr lang="fa-IR" smtClean="0"/>
              <a:t>نگرش به موقعيت زنان</a:t>
            </a:r>
            <a:endParaRPr lang="en-US" smtClean="0"/>
          </a:p>
        </p:txBody>
      </p:sp>
      <p:sp>
        <p:nvSpPr>
          <p:cNvPr id="33795" name="Rectangle 3"/>
          <p:cNvSpPr>
            <a:spLocks noGrp="1" noChangeArrowheads="1"/>
          </p:cNvSpPr>
          <p:nvPr>
            <p:ph type="body" idx="1"/>
          </p:nvPr>
        </p:nvSpPr>
        <p:spPr>
          <a:xfrm>
            <a:off x="1116013" y="2060575"/>
            <a:ext cx="7086600" cy="4191000"/>
          </a:xfrm>
        </p:spPr>
        <p:txBody>
          <a:bodyPr/>
          <a:lstStyle/>
          <a:p>
            <a:pPr indent="19050" eaLnBrk="1" hangingPunct="1">
              <a:lnSpc>
                <a:spcPct val="200000"/>
              </a:lnSpc>
              <a:buFontTx/>
              <a:buNone/>
            </a:pPr>
            <a:r>
              <a:rPr lang="fa-IR" smtClean="0"/>
              <a:t>اسلام،‌زنان را ارزشمندتر ازآن مي‌داند كه در موارد خاص بازاريابي مورد استفاده قرار گيرند، در حالي كه در برخي جوامع از آنان در امر بازاريابي سوء‌استفاده مي‌كنند.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arn(inHorizontal)">
                                      <p:cBhvr>
                                        <p:cTn id="7" dur="500"/>
                                        <p:tgtEl>
                                          <p:spTgt spid="337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8742B88-7C38-4D0B-8294-297DD85D7754}" type="slidenum">
              <a:rPr lang="en-US"/>
              <a:pPr>
                <a:defRPr/>
              </a:pPr>
              <a:t>39</a:t>
            </a:fld>
            <a:endParaRPr lang="en-US"/>
          </a:p>
        </p:txBody>
      </p:sp>
      <p:sp>
        <p:nvSpPr>
          <p:cNvPr id="37891" name="Rectangle 2"/>
          <p:cNvSpPr>
            <a:spLocks noGrp="1" noChangeArrowheads="1"/>
          </p:cNvSpPr>
          <p:nvPr>
            <p:ph type="title"/>
          </p:nvPr>
        </p:nvSpPr>
        <p:spPr/>
        <p:txBody>
          <a:bodyPr/>
          <a:lstStyle/>
          <a:p>
            <a:pPr eaLnBrk="1" hangingPunct="1"/>
            <a:r>
              <a:rPr lang="fa-IR" sz="4800" smtClean="0"/>
              <a:t>عادات</a:t>
            </a:r>
            <a:endParaRPr lang="en-US" sz="4800" smtClean="0"/>
          </a:p>
        </p:txBody>
      </p:sp>
      <p:sp>
        <p:nvSpPr>
          <p:cNvPr id="34819" name="Rectangle 3"/>
          <p:cNvSpPr>
            <a:spLocks noGrp="1" noChangeArrowheads="1"/>
          </p:cNvSpPr>
          <p:nvPr>
            <p:ph type="body" idx="1"/>
          </p:nvPr>
        </p:nvSpPr>
        <p:spPr>
          <a:xfrm>
            <a:off x="1258888" y="2133600"/>
            <a:ext cx="7086600" cy="4191000"/>
          </a:xfrm>
        </p:spPr>
        <p:txBody>
          <a:bodyPr/>
          <a:lstStyle/>
          <a:p>
            <a:pPr indent="19050" eaLnBrk="1" hangingPunct="1">
              <a:lnSpc>
                <a:spcPct val="200000"/>
              </a:lnSpc>
              <a:buFontTx/>
              <a:buNone/>
            </a:pPr>
            <a:r>
              <a:rPr lang="fa-IR" smtClean="0"/>
              <a:t>بسياري از رفتارهاي انساني به عادات متكي‌اند. اين عادت‌ها،‌اغلب از روي ساختار اجتماعي،‌مذهب،‌محيط جغرافيايي و سياسي و نظاير آن شكل مي‌گيرد.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plus(in)">
                                      <p:cBhvr>
                                        <p:cTn id="7" dur="2000"/>
                                        <p:tgtEl>
                                          <p:spTgt spid="348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E770B17-39CA-4957-AE81-2EB61C9133C8}" type="slidenum">
              <a:rPr lang="en-US"/>
              <a:pPr>
                <a:defRPr/>
              </a:pPr>
              <a:t>40</a:t>
            </a:fld>
            <a:endParaRPr lang="en-US"/>
          </a:p>
        </p:txBody>
      </p:sp>
      <p:sp>
        <p:nvSpPr>
          <p:cNvPr id="35842" name="Rectangle 2"/>
          <p:cNvSpPr>
            <a:spLocks noGrp="1" noChangeArrowheads="1"/>
          </p:cNvSpPr>
          <p:nvPr>
            <p:ph type="title"/>
          </p:nvPr>
        </p:nvSpPr>
        <p:spPr>
          <a:xfrm>
            <a:off x="1403350" y="404813"/>
            <a:ext cx="6189663" cy="1143000"/>
          </a:xfrm>
        </p:spPr>
        <p:txBody>
          <a:bodyPr/>
          <a:lstStyle/>
          <a:p>
            <a:pPr rtl="1" eaLnBrk="1" hangingPunct="1"/>
            <a:r>
              <a:rPr lang="fa-IR" smtClean="0"/>
              <a:t>عادات موثر بر فعاليت‌هاي </a:t>
            </a:r>
            <a:r>
              <a:rPr lang="en-US" smtClean="0"/>
              <a:t> </a:t>
            </a:r>
            <a:r>
              <a:rPr lang="fa-IR" smtClean="0"/>
              <a:t>بازاريابي</a:t>
            </a:r>
            <a:endParaRPr lang="en-US" smtClean="0"/>
          </a:p>
        </p:txBody>
      </p:sp>
      <p:sp>
        <p:nvSpPr>
          <p:cNvPr id="35843" name="Rectangle 3"/>
          <p:cNvSpPr>
            <a:spLocks noGrp="1" noChangeArrowheads="1"/>
          </p:cNvSpPr>
          <p:nvPr>
            <p:ph type="body" idx="1"/>
          </p:nvPr>
        </p:nvSpPr>
        <p:spPr>
          <a:xfrm>
            <a:off x="1187450" y="2133600"/>
            <a:ext cx="7086600" cy="4191000"/>
          </a:xfrm>
        </p:spPr>
        <p:txBody>
          <a:bodyPr/>
          <a:lstStyle/>
          <a:p>
            <a:pPr marL="785813" indent="-609600" eaLnBrk="1" hangingPunct="1">
              <a:lnSpc>
                <a:spcPct val="135000"/>
              </a:lnSpc>
              <a:buFont typeface="Times New Roman" pitchFamily="18" charset="0"/>
              <a:buChar char="♦"/>
            </a:pPr>
            <a:r>
              <a:rPr lang="fa-IR" smtClean="0"/>
              <a:t>عادت در نوع نگرش به فعاليت‌هاي بازاريابي</a:t>
            </a:r>
          </a:p>
          <a:p>
            <a:pPr marL="785813" indent="-609600" eaLnBrk="1" hangingPunct="1">
              <a:lnSpc>
                <a:spcPct val="135000"/>
              </a:lnSpc>
              <a:buFont typeface="Times New Roman" pitchFamily="18" charset="0"/>
              <a:buChar char="♦"/>
            </a:pPr>
            <a:r>
              <a:rPr lang="fa-IR" smtClean="0"/>
              <a:t>عادات در مورد ثروت‌اندوزي و كسب و كار مادي</a:t>
            </a:r>
          </a:p>
          <a:p>
            <a:pPr marL="785813" indent="-609600" eaLnBrk="1" hangingPunct="1">
              <a:lnSpc>
                <a:spcPct val="135000"/>
              </a:lnSpc>
              <a:buFont typeface="Times New Roman" pitchFamily="18" charset="0"/>
              <a:buChar char="♦"/>
            </a:pPr>
            <a:r>
              <a:rPr lang="fa-IR" smtClean="0"/>
              <a:t>عادات در خصوص پذيرش تغيير</a:t>
            </a:r>
          </a:p>
          <a:p>
            <a:pPr marL="785813" indent="-609600" eaLnBrk="1" hangingPunct="1">
              <a:lnSpc>
                <a:spcPct val="135000"/>
              </a:lnSpc>
              <a:buFont typeface="Times New Roman" pitchFamily="18" charset="0"/>
              <a:buChar char="♦"/>
            </a:pPr>
            <a:r>
              <a:rPr lang="fa-IR" smtClean="0"/>
              <a:t>عادات در قبول ريسك</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2000" fill="hold"/>
                                        <p:tgtEl>
                                          <p:spTgt spid="35842"/>
                                        </p:tgtEl>
                                        <p:attrNameLst>
                                          <p:attrName>ppt_w</p:attrName>
                                        </p:attrNameLst>
                                      </p:cBhvr>
                                      <p:tavLst>
                                        <p:tav tm="0">
                                          <p:val>
                                            <p:strVal val="#ppt_w*2.5"/>
                                          </p:val>
                                        </p:tav>
                                        <p:tav tm="100000">
                                          <p:val>
                                            <p:strVal val="#ppt_w"/>
                                          </p:val>
                                        </p:tav>
                                      </p:tavLst>
                                    </p:anim>
                                    <p:anim calcmode="lin" valueType="num">
                                      <p:cBhvr>
                                        <p:cTn id="8" dur="2000" fill="hold"/>
                                        <p:tgtEl>
                                          <p:spTgt spid="35842"/>
                                        </p:tgtEl>
                                        <p:attrNameLst>
                                          <p:attrName>ppt_h</p:attrName>
                                        </p:attrNameLst>
                                      </p:cBhvr>
                                      <p:tavLst>
                                        <p:tav tm="0">
                                          <p:val>
                                            <p:strVal val="#ppt_h"/>
                                          </p:val>
                                        </p:tav>
                                        <p:tav tm="100000">
                                          <p:val>
                                            <p:strVal val="#ppt_h"/>
                                          </p:val>
                                        </p:tav>
                                      </p:tavLst>
                                    </p:anim>
                                    <p:anim calcmode="lin" valueType="num">
                                      <p:cBhvr>
                                        <p:cTn id="9" dur="2000" fill="hold"/>
                                        <p:tgtEl>
                                          <p:spTgt spid="3584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584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584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5843">
                                            <p:txEl>
                                              <p:pRg st="0" end="0"/>
                                            </p:txEl>
                                          </p:spTgt>
                                        </p:tgtEl>
                                        <p:attrNameLst>
                                          <p:attrName>style.visibility</p:attrName>
                                        </p:attrNameLst>
                                      </p:cBhvr>
                                      <p:to>
                                        <p:strVal val="visible"/>
                                      </p:to>
                                    </p:set>
                                    <p:animEffect transition="in" filter="wipe(left)">
                                      <p:cBhvr>
                                        <p:cTn id="16" dur="500"/>
                                        <p:tgtEl>
                                          <p:spTgt spid="35843">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5843">
                                            <p:txEl>
                                              <p:pRg st="1" end="1"/>
                                            </p:txEl>
                                          </p:spTgt>
                                        </p:tgtEl>
                                        <p:attrNameLst>
                                          <p:attrName>style.visibility</p:attrName>
                                        </p:attrNameLst>
                                      </p:cBhvr>
                                      <p:to>
                                        <p:strVal val="visible"/>
                                      </p:to>
                                    </p:set>
                                    <p:animEffect transition="in" filter="wipe(left)">
                                      <p:cBhvr>
                                        <p:cTn id="21" dur="500"/>
                                        <p:tgtEl>
                                          <p:spTgt spid="35843">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5843">
                                            <p:txEl>
                                              <p:pRg st="2" end="2"/>
                                            </p:txEl>
                                          </p:spTgt>
                                        </p:tgtEl>
                                        <p:attrNameLst>
                                          <p:attrName>style.visibility</p:attrName>
                                        </p:attrNameLst>
                                      </p:cBhvr>
                                      <p:to>
                                        <p:strVal val="visible"/>
                                      </p:to>
                                    </p:set>
                                    <p:animEffect transition="in" filter="wipe(left)">
                                      <p:cBhvr>
                                        <p:cTn id="26" dur="500"/>
                                        <p:tgtEl>
                                          <p:spTgt spid="35843">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5843">
                                            <p:txEl>
                                              <p:pRg st="3" end="3"/>
                                            </p:txEl>
                                          </p:spTgt>
                                        </p:tgtEl>
                                        <p:attrNameLst>
                                          <p:attrName>style.visibility</p:attrName>
                                        </p:attrNameLst>
                                      </p:cBhvr>
                                      <p:to>
                                        <p:strVal val="visible"/>
                                      </p:to>
                                    </p:set>
                                    <p:animEffect transition="in" filter="wipe(left)">
                                      <p:cBhvr>
                                        <p:cTn id="31" dur="500"/>
                                        <p:tgtEl>
                                          <p:spTgt spid="358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A0AEA8F-581D-4F73-A355-5F6400BB85B4}" type="slidenum">
              <a:rPr lang="en-US"/>
              <a:pPr>
                <a:defRPr/>
              </a:pPr>
              <a:t>41</a:t>
            </a:fld>
            <a:endParaRPr lang="en-US"/>
          </a:p>
        </p:txBody>
      </p:sp>
      <p:sp>
        <p:nvSpPr>
          <p:cNvPr id="36866" name="Rectangle 2"/>
          <p:cNvSpPr>
            <a:spLocks noGrp="1" noChangeArrowheads="1"/>
          </p:cNvSpPr>
          <p:nvPr>
            <p:ph type="title"/>
          </p:nvPr>
        </p:nvSpPr>
        <p:spPr/>
        <p:txBody>
          <a:bodyPr/>
          <a:lstStyle/>
          <a:p>
            <a:pPr eaLnBrk="1" hangingPunct="1"/>
            <a:r>
              <a:rPr lang="fa-IR" smtClean="0"/>
              <a:t>سطح تحصيلات</a:t>
            </a:r>
            <a:endParaRPr lang="en-US" smtClean="0"/>
          </a:p>
        </p:txBody>
      </p:sp>
      <p:sp>
        <p:nvSpPr>
          <p:cNvPr id="36867" name="Rectangle 3"/>
          <p:cNvSpPr>
            <a:spLocks noGrp="1" noChangeArrowheads="1"/>
          </p:cNvSpPr>
          <p:nvPr>
            <p:ph type="body" idx="1"/>
          </p:nvPr>
        </p:nvSpPr>
        <p:spPr>
          <a:xfrm>
            <a:off x="1042988" y="1916113"/>
            <a:ext cx="7086600" cy="4419600"/>
          </a:xfrm>
        </p:spPr>
        <p:txBody>
          <a:bodyPr/>
          <a:lstStyle/>
          <a:p>
            <a:pPr marL="95250" indent="0" algn="ctr" eaLnBrk="1" hangingPunct="1">
              <a:lnSpc>
                <a:spcPct val="150000"/>
              </a:lnSpc>
              <a:buFontTx/>
              <a:buNone/>
            </a:pPr>
            <a:r>
              <a:rPr lang="fa-IR" smtClean="0">
                <a:solidFill>
                  <a:srgbClr val="0000FF"/>
                </a:solidFill>
              </a:rPr>
              <a:t>بررسي سطح تحصيلات يك بازار خارجي براي بازاريابان بين‌المللي به دلايل زير داراي اهميت است.</a:t>
            </a:r>
            <a:endParaRPr lang="en-US" smtClean="0">
              <a:solidFill>
                <a:srgbClr val="0000FF"/>
              </a:solidFill>
            </a:endParaRPr>
          </a:p>
          <a:p>
            <a:pPr marL="95250" indent="0" algn="ctr" eaLnBrk="1" hangingPunct="1">
              <a:lnSpc>
                <a:spcPct val="150000"/>
              </a:lnSpc>
              <a:buFontTx/>
              <a:buNone/>
            </a:pPr>
            <a:endParaRPr lang="fa-IR" sz="1600" smtClean="0">
              <a:solidFill>
                <a:srgbClr val="0000FF"/>
              </a:solidFill>
            </a:endParaRPr>
          </a:p>
          <a:p>
            <a:pPr marL="95250" indent="0" eaLnBrk="1" hangingPunct="1">
              <a:lnSpc>
                <a:spcPct val="150000"/>
              </a:lnSpc>
              <a:buFontTx/>
              <a:buAutoNum type="arabicPeriod"/>
            </a:pPr>
            <a:r>
              <a:rPr lang="en-US" smtClean="0"/>
              <a:t> </a:t>
            </a:r>
            <a:r>
              <a:rPr lang="fa-IR" smtClean="0"/>
              <a:t>اگر اكثر مصرف‌كنندگان بي‌سواد باشند،‌برنامه‌هاي بازاريابي از قبيل تبليغات و نوشته‌هاي روي بسته‌بندي بايد تغيير كنند</a:t>
            </a:r>
            <a:r>
              <a:rPr lang="en-US" smtClean="0"/>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686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686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36866"/>
                                        </p:tgtEl>
                                      </p:cBhvr>
                                      <p:to x="150000" y="150000"/>
                                    </p:animScale>
                                  </p:childTnLst>
                                </p:cTn>
                              </p:par>
                              <p:par>
                                <p:cTn id="15" presetID="23" presetClass="entr" presetSubtype="16" fill="hold" grpId="0" nodeType="withEffect">
                                  <p:stCondLst>
                                    <p:cond delay="0"/>
                                  </p:stCondLst>
                                  <p:childTnLst>
                                    <p:set>
                                      <p:cBhvr>
                                        <p:cTn id="16" dur="1" fill="hold">
                                          <p:stCondLst>
                                            <p:cond delay="0"/>
                                          </p:stCondLst>
                                        </p:cTn>
                                        <p:tgtEl>
                                          <p:spTgt spid="36867">
                                            <p:txEl>
                                              <p:pRg st="0" end="0"/>
                                            </p:txEl>
                                          </p:spTgt>
                                        </p:tgtEl>
                                        <p:attrNameLst>
                                          <p:attrName>style.visibility</p:attrName>
                                        </p:attrNameLst>
                                      </p:cBhvr>
                                      <p:to>
                                        <p:strVal val="visible"/>
                                      </p:to>
                                    </p:set>
                                    <p:anim calcmode="lin" valueType="num">
                                      <p:cBhvr>
                                        <p:cTn id="17" dur="500" fill="hold"/>
                                        <p:tgtEl>
                                          <p:spTgt spid="36867">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6867">
                                            <p:txEl>
                                              <p:pRg st="0" end="0"/>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6867">
                                            <p:txEl>
                                              <p:pRg st="2" end="2"/>
                                            </p:txEl>
                                          </p:spTgt>
                                        </p:tgtEl>
                                        <p:attrNameLst>
                                          <p:attrName>style.visibility</p:attrName>
                                        </p:attrNameLst>
                                      </p:cBhvr>
                                      <p:to>
                                        <p:strVal val="visible"/>
                                      </p:to>
                                    </p:set>
                                    <p:anim calcmode="lin" valueType="num">
                                      <p:cBhvr>
                                        <p:cTn id="21" dur="500" fill="hold"/>
                                        <p:tgtEl>
                                          <p:spTgt spid="3686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6867">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6" grpId="1"/>
      <p:bldP spid="3686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77FC43F-B6C6-4924-8575-5DF92760A924}" type="slidenum">
              <a:rPr lang="en-US"/>
              <a:pPr>
                <a:defRPr/>
              </a:pPr>
              <a:t>42</a:t>
            </a:fld>
            <a:endParaRPr lang="en-US"/>
          </a:p>
        </p:txBody>
      </p:sp>
      <p:sp>
        <p:nvSpPr>
          <p:cNvPr id="40963" name="Rectangle 2"/>
          <p:cNvSpPr>
            <a:spLocks noGrp="1" noChangeArrowheads="1"/>
          </p:cNvSpPr>
          <p:nvPr>
            <p:ph type="title"/>
          </p:nvPr>
        </p:nvSpPr>
        <p:spPr/>
        <p:txBody>
          <a:bodyPr/>
          <a:lstStyle/>
          <a:p>
            <a:pPr eaLnBrk="1" hangingPunct="1"/>
            <a:r>
              <a:rPr lang="fa-IR" smtClean="0"/>
              <a:t>سطح تحصيلات</a:t>
            </a:r>
            <a:endParaRPr lang="en-US" smtClean="0"/>
          </a:p>
        </p:txBody>
      </p:sp>
      <p:sp>
        <p:nvSpPr>
          <p:cNvPr id="37891" name="Rectangle 3"/>
          <p:cNvSpPr>
            <a:spLocks noGrp="1" noChangeArrowheads="1"/>
          </p:cNvSpPr>
          <p:nvPr>
            <p:ph type="body" idx="1"/>
          </p:nvPr>
        </p:nvSpPr>
        <p:spPr/>
        <p:txBody>
          <a:bodyPr/>
          <a:lstStyle/>
          <a:p>
            <a:pPr marL="785813" indent="-609600" eaLnBrk="1" hangingPunct="1">
              <a:buFontTx/>
              <a:buAutoNum type="arabicPeriod" startAt="2"/>
            </a:pPr>
            <a:r>
              <a:rPr lang="fa-IR" smtClean="0"/>
              <a:t>فروش محصولات با تكنولوژي پيشرفته، زماني موفقيت‌آميز خواهد بود كه سطح آموزش مناسب در كشور هدف وجود داشته باشد.</a:t>
            </a:r>
          </a:p>
          <a:p>
            <a:pPr marL="785813" indent="-609600" eaLnBrk="1" hangingPunct="1">
              <a:buFontTx/>
              <a:buAutoNum type="arabicPeriod" startAt="2"/>
            </a:pPr>
            <a:endParaRPr lang="fa-IR" smtClean="0"/>
          </a:p>
          <a:p>
            <a:pPr marL="785813" indent="-609600" eaLnBrk="1" hangingPunct="1">
              <a:buFontTx/>
              <a:buAutoNum type="arabicPeriod" startAt="2"/>
            </a:pPr>
            <a:r>
              <a:rPr lang="fa-IR" smtClean="0"/>
              <a:t>ارتباط و همكاري در كانال توزيع به درجه تحصيلات افرادي كه در اين كانلا قرار دارند، بستگي دارد.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3" presetClass="entr" presetSubtype="16" fill="hold" grpId="0" nodeType="with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plus(in)">
                                      <p:cBhvr>
                                        <p:cTn id="7" dur="2000"/>
                                        <p:tgtEl>
                                          <p:spTgt spid="378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7891">
                                            <p:txEl>
                                              <p:pRg st="2" end="2"/>
                                            </p:txEl>
                                          </p:spTgt>
                                        </p:tgtEl>
                                        <p:attrNameLst>
                                          <p:attrName>style.visibility</p:attrName>
                                        </p:attrNameLst>
                                      </p:cBhvr>
                                      <p:to>
                                        <p:strVal val="visible"/>
                                      </p:to>
                                    </p:set>
                                    <p:animEffect transition="in" filter="plus(in)">
                                      <p:cBhvr>
                                        <p:cTn id="12" dur="2000"/>
                                        <p:tgtEl>
                                          <p:spTgt spid="378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DAAA11A-DCD7-4718-B247-D5171B0D0D3B}" type="slidenum">
              <a:rPr lang="en-US"/>
              <a:pPr>
                <a:defRPr/>
              </a:pPr>
              <a:t>43</a:t>
            </a:fld>
            <a:endParaRPr lang="en-US"/>
          </a:p>
        </p:txBody>
      </p:sp>
      <p:sp>
        <p:nvSpPr>
          <p:cNvPr id="41987" name="Rectangle 2"/>
          <p:cNvSpPr>
            <a:spLocks noGrp="1" noChangeArrowheads="1"/>
          </p:cNvSpPr>
          <p:nvPr>
            <p:ph type="title"/>
          </p:nvPr>
        </p:nvSpPr>
        <p:spPr/>
        <p:txBody>
          <a:bodyPr/>
          <a:lstStyle/>
          <a:p>
            <a:pPr eaLnBrk="1" hangingPunct="1"/>
            <a:r>
              <a:rPr lang="fa-IR" smtClean="0"/>
              <a:t>سطح تحصيلات</a:t>
            </a:r>
            <a:endParaRPr lang="en-US" smtClean="0"/>
          </a:p>
        </p:txBody>
      </p:sp>
      <p:sp>
        <p:nvSpPr>
          <p:cNvPr id="38915" name="Rectangle 3"/>
          <p:cNvSpPr>
            <a:spLocks noGrp="1" noChangeArrowheads="1"/>
          </p:cNvSpPr>
          <p:nvPr>
            <p:ph type="body" idx="1"/>
          </p:nvPr>
        </p:nvSpPr>
        <p:spPr/>
        <p:txBody>
          <a:bodyPr/>
          <a:lstStyle/>
          <a:p>
            <a:pPr marL="785813" indent="-609600" eaLnBrk="1" hangingPunct="1">
              <a:buFontTx/>
              <a:buAutoNum type="arabicPeriod" startAt="4"/>
            </a:pPr>
            <a:r>
              <a:rPr lang="fa-IR" smtClean="0"/>
              <a:t>خدمات بازاريابي، مثل آژانس‌هاي تبليغاتي با درجه تحصيلات رابطه مستقيم دارد.</a:t>
            </a:r>
            <a:endParaRPr lang="en-US" smtClean="0"/>
          </a:p>
          <a:p>
            <a:pPr marL="785813" indent="-609600" eaLnBrk="1" hangingPunct="1">
              <a:buFontTx/>
              <a:buNone/>
            </a:pPr>
            <a:endParaRPr lang="fa-IR" smtClean="0"/>
          </a:p>
          <a:p>
            <a:pPr marL="785813" indent="-609600" eaLnBrk="1" hangingPunct="1">
              <a:buFontTx/>
              <a:buAutoNum type="arabicPeriod" startAt="5"/>
            </a:pPr>
            <a:r>
              <a:rPr lang="fa-IR" smtClean="0"/>
              <a:t>در جوامع با سطح سواد پايين براي تبليغ يك محصول جديد استفاده از امكانات صوتي و تصويري (مثل تلويزيون) به جاي نشريات،‌اثربخشي بيشتري دارد.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fade">
                                      <p:cBhvr>
                                        <p:cTn id="7" dur="20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nodeType="clickEffect">
                                  <p:stCondLst>
                                    <p:cond delay="0"/>
                                  </p:stCondLst>
                                  <p:childTnLst>
                                    <p:set>
                                      <p:cBhvr>
                                        <p:cTn id="11" dur="1" fill="hold">
                                          <p:stCondLst>
                                            <p:cond delay="0"/>
                                          </p:stCondLst>
                                        </p:cTn>
                                        <p:tgtEl>
                                          <p:spTgt spid="38915">
                                            <p:txEl>
                                              <p:pRg st="2" end="2"/>
                                            </p:txEl>
                                          </p:spTgt>
                                        </p:tgtEl>
                                        <p:attrNameLst>
                                          <p:attrName>style.visibility</p:attrName>
                                        </p:attrNameLst>
                                      </p:cBhvr>
                                      <p:to>
                                        <p:strVal val="visible"/>
                                      </p:to>
                                    </p:set>
                                    <p:anim calcmode="lin" valueType="num">
                                      <p:cBhvr>
                                        <p:cTn id="12" dur="1000" fill="hold"/>
                                        <p:tgtEl>
                                          <p:spTgt spid="38915">
                                            <p:txEl>
                                              <p:pRg st="2" end="2"/>
                                            </p:txEl>
                                          </p:spTgt>
                                        </p:tgtEl>
                                        <p:attrNameLst>
                                          <p:attrName>ppt_w</p:attrName>
                                        </p:attrNameLst>
                                      </p:cBhvr>
                                      <p:tavLst>
                                        <p:tav tm="0">
                                          <p:val>
                                            <p:strVal val="#ppt_w*0.70"/>
                                          </p:val>
                                        </p:tav>
                                        <p:tav tm="100000">
                                          <p:val>
                                            <p:strVal val="#ppt_w"/>
                                          </p:val>
                                        </p:tav>
                                      </p:tavLst>
                                    </p:anim>
                                    <p:anim calcmode="lin" valueType="num">
                                      <p:cBhvr>
                                        <p:cTn id="13" dur="1000" fill="hold"/>
                                        <p:tgtEl>
                                          <p:spTgt spid="38915">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38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609738A-32DE-4E07-952C-8EBD5C3389A8}" type="slidenum">
              <a:rPr lang="en-US"/>
              <a:pPr>
                <a:defRPr/>
              </a:pPr>
              <a:t>44</a:t>
            </a:fld>
            <a:endParaRPr lang="en-US"/>
          </a:p>
        </p:txBody>
      </p:sp>
      <p:sp>
        <p:nvSpPr>
          <p:cNvPr id="43011" name="Rectangle 2"/>
          <p:cNvSpPr>
            <a:spLocks noGrp="1" noChangeArrowheads="1"/>
          </p:cNvSpPr>
          <p:nvPr>
            <p:ph type="title"/>
          </p:nvPr>
        </p:nvSpPr>
        <p:spPr/>
        <p:txBody>
          <a:bodyPr/>
          <a:lstStyle/>
          <a:p>
            <a:pPr eaLnBrk="1" hangingPunct="1"/>
            <a:r>
              <a:rPr lang="fa-IR" smtClean="0"/>
              <a:t>هنر در بازاريابي</a:t>
            </a:r>
            <a:endParaRPr lang="en-US" smtClean="0"/>
          </a:p>
        </p:txBody>
      </p:sp>
      <p:sp>
        <p:nvSpPr>
          <p:cNvPr id="39939" name="Rectangle 3"/>
          <p:cNvSpPr>
            <a:spLocks noGrp="1" noChangeArrowheads="1"/>
          </p:cNvSpPr>
          <p:nvPr>
            <p:ph type="body" idx="1"/>
          </p:nvPr>
        </p:nvSpPr>
        <p:spPr/>
        <p:txBody>
          <a:bodyPr/>
          <a:lstStyle/>
          <a:p>
            <a:pPr marL="533400" indent="-441325" eaLnBrk="1" hangingPunct="1">
              <a:buFont typeface="Arial" pitchFamily="34" charset="0"/>
              <a:buChar char="†"/>
              <a:tabLst>
                <a:tab pos="715963" algn="l"/>
              </a:tabLst>
            </a:pPr>
            <a:r>
              <a:rPr lang="fa-IR" smtClean="0"/>
              <a:t>ملل مختلف نگرش‌هاي متفاوتي به رنگ‌ها، فرم‌ها، طرح‌ها، واژه‌ها و تصاوير دارند. شناخت اين تفاوت‌ها تاثير بسزايي در طراحي محصول،‌ بسته‌بندي، انتخاب نام و نظاير آن دارد.</a:t>
            </a:r>
          </a:p>
          <a:p>
            <a:pPr marL="533400" indent="-441325" eaLnBrk="1" hangingPunct="1">
              <a:buFontTx/>
              <a:buNone/>
              <a:tabLst>
                <a:tab pos="715963" algn="l"/>
              </a:tabLst>
            </a:pPr>
            <a:endParaRPr lang="fa-IR" sz="2800" smtClean="0"/>
          </a:p>
          <a:p>
            <a:pPr marL="533400" indent="-441325" eaLnBrk="1" hangingPunct="1">
              <a:buFont typeface="Arial" pitchFamily="34" charset="0"/>
              <a:buChar char="†"/>
              <a:tabLst>
                <a:tab pos="715963" algn="l"/>
              </a:tabLst>
            </a:pPr>
            <a:r>
              <a:rPr lang="fa-IR" smtClean="0"/>
              <a:t>رنگ،‌ موسيقي و طراحي بارزترين موارد اختلاف جنبه‌هاي مختلف هنري ضروري خواهد بود.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barn(inHorizontal)">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39939">
                                            <p:txEl>
                                              <p:pRg st="2" end="2"/>
                                            </p:txEl>
                                          </p:spTgt>
                                        </p:tgtEl>
                                        <p:attrNameLst>
                                          <p:attrName>style.visibility</p:attrName>
                                        </p:attrNameLst>
                                      </p:cBhvr>
                                      <p:to>
                                        <p:strVal val="visible"/>
                                      </p:to>
                                    </p:set>
                                    <p:animEffect transition="in" filter="wheel(4)">
                                      <p:cBhvr>
                                        <p:cTn id="12" dur="20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DA16D5E-0B5A-4730-A59B-2461644F4740}" type="slidenum">
              <a:rPr lang="en-US"/>
              <a:pPr>
                <a:defRPr/>
              </a:pPr>
              <a:t>45</a:t>
            </a:fld>
            <a:endParaRPr lang="en-US"/>
          </a:p>
        </p:txBody>
      </p:sp>
      <p:sp>
        <p:nvSpPr>
          <p:cNvPr id="44035" name="Rectangle 2"/>
          <p:cNvSpPr>
            <a:spLocks noGrp="1" noChangeArrowheads="1"/>
          </p:cNvSpPr>
          <p:nvPr>
            <p:ph type="title"/>
          </p:nvPr>
        </p:nvSpPr>
        <p:spPr>
          <a:xfrm>
            <a:off x="971550" y="404813"/>
            <a:ext cx="7162800" cy="1143000"/>
          </a:xfrm>
        </p:spPr>
        <p:txBody>
          <a:bodyPr/>
          <a:lstStyle/>
          <a:p>
            <a:pPr eaLnBrk="1" hangingPunct="1"/>
            <a:r>
              <a:rPr lang="fa-IR" sz="2800" smtClean="0"/>
              <a:t>تشابهات فرهنگي و استانداردسازي فعاليت‌هاي بازاريابي بين‌المللي</a:t>
            </a:r>
            <a:endParaRPr lang="en-US" sz="2800" smtClean="0"/>
          </a:p>
        </p:txBody>
      </p:sp>
      <p:sp>
        <p:nvSpPr>
          <p:cNvPr id="40963" name="Rectangle 3"/>
          <p:cNvSpPr>
            <a:spLocks noGrp="1" noChangeArrowheads="1"/>
          </p:cNvSpPr>
          <p:nvPr>
            <p:ph type="body" idx="1"/>
          </p:nvPr>
        </p:nvSpPr>
        <p:spPr>
          <a:xfrm>
            <a:off x="1116013" y="1989138"/>
            <a:ext cx="7086600" cy="4191000"/>
          </a:xfrm>
        </p:spPr>
        <p:txBody>
          <a:bodyPr/>
          <a:lstStyle/>
          <a:p>
            <a:pPr indent="19050" eaLnBrk="1" hangingPunct="1">
              <a:lnSpc>
                <a:spcPct val="150000"/>
              </a:lnSpc>
              <a:buFontTx/>
              <a:buNone/>
            </a:pPr>
            <a:r>
              <a:rPr lang="en-US" sz="2800" smtClean="0"/>
              <a:t> </a:t>
            </a:r>
            <a:r>
              <a:rPr lang="fa-IR" sz="2800" smtClean="0"/>
              <a:t>همانطور كه بين بازارهاي مختلف،‌ تفاوت‌هاي آشكاري وجود دارد؛ بين برخي از بازارها نيز تشابهاتي وجود دارد كه يك شركت بايد اين تشابهات را شناسايي نموده و بر اساس آن در چندين بازار مختلف، يك استراتژي تبليغاتي مشخص را در پيش گيرد.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down)">
                                      <p:cBhvr>
                                        <p:cTn id="7" dur="500"/>
                                        <p:tgtEl>
                                          <p:spTgt spid="409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4A504E5-7546-4822-B138-D998A96A2893}" type="slidenum">
              <a:rPr lang="en-US"/>
              <a:pPr>
                <a:defRPr/>
              </a:pPr>
              <a:t>46</a:t>
            </a:fld>
            <a:endParaRPr lang="en-US"/>
          </a:p>
        </p:txBody>
      </p:sp>
      <p:sp>
        <p:nvSpPr>
          <p:cNvPr id="41986" name="Rectangle 2"/>
          <p:cNvSpPr>
            <a:spLocks noGrp="1" noChangeArrowheads="1"/>
          </p:cNvSpPr>
          <p:nvPr>
            <p:ph type="title"/>
          </p:nvPr>
        </p:nvSpPr>
        <p:spPr>
          <a:xfrm>
            <a:off x="1166813" y="341313"/>
            <a:ext cx="6934200" cy="1143000"/>
          </a:xfrm>
        </p:spPr>
        <p:txBody>
          <a:bodyPr/>
          <a:lstStyle/>
          <a:p>
            <a:pPr eaLnBrk="1" hangingPunct="1"/>
            <a:r>
              <a:rPr lang="fa-IR" smtClean="0"/>
              <a:t>فوايد استانداردسازي خط‌مشي بازاريابي</a:t>
            </a:r>
            <a:endParaRPr lang="en-US" smtClean="0"/>
          </a:p>
        </p:txBody>
      </p:sp>
      <p:sp>
        <p:nvSpPr>
          <p:cNvPr id="41987" name="Rectangle 3"/>
          <p:cNvSpPr>
            <a:spLocks noGrp="1" noChangeArrowheads="1"/>
          </p:cNvSpPr>
          <p:nvPr>
            <p:ph type="body" idx="1"/>
          </p:nvPr>
        </p:nvSpPr>
        <p:spPr>
          <a:xfrm>
            <a:off x="971550" y="1916113"/>
            <a:ext cx="7543800" cy="3962400"/>
          </a:xfrm>
        </p:spPr>
        <p:txBody>
          <a:bodyPr/>
          <a:lstStyle/>
          <a:p>
            <a:pPr marL="785813" indent="-609600" eaLnBrk="1" hangingPunct="1">
              <a:lnSpc>
                <a:spcPct val="150000"/>
              </a:lnSpc>
              <a:buFontTx/>
              <a:buAutoNum type="arabicPeriod"/>
            </a:pPr>
            <a:r>
              <a:rPr lang="fa-IR" smtClean="0"/>
              <a:t>صرفه‌جويي ناشي از استاندارد كردن طرح‌كالا، بسته‌بندي و تبليغات</a:t>
            </a:r>
          </a:p>
          <a:p>
            <a:pPr marL="785813" indent="-609600" eaLnBrk="1" hangingPunct="1">
              <a:lnSpc>
                <a:spcPct val="150000"/>
              </a:lnSpc>
              <a:buFontTx/>
              <a:buAutoNum type="arabicPeriod"/>
            </a:pPr>
            <a:r>
              <a:rPr lang="fa-IR" smtClean="0"/>
              <a:t>ايجاد وحدت رويه،‌ثبات و يكنواختي در رابطه با خريداران و مشتريان</a:t>
            </a:r>
          </a:p>
          <a:p>
            <a:pPr marL="785813" indent="-609600" eaLnBrk="1" hangingPunct="1">
              <a:lnSpc>
                <a:spcPct val="150000"/>
              </a:lnSpc>
              <a:buFontTx/>
              <a:buAutoNum type="arabicPeriod"/>
            </a:pPr>
            <a:r>
              <a:rPr lang="fa-IR" smtClean="0"/>
              <a:t>برنامه‌ريزي و كنترل بهتر</a:t>
            </a:r>
            <a:endParaRPr lang="en-US" smtClean="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p:cTn id="7" dur="1000" fill="hold">
                                          <p:stCondLst>
                                            <p:cond delay="0"/>
                                          </p:stCondLst>
                                        </p:cTn>
                                        <p:tgtEl>
                                          <p:spTgt spid="41986"/>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41986"/>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41986"/>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41986"/>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41986"/>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41987">
                                            <p:txEl>
                                              <p:pRg st="0" end="0"/>
                                            </p:txEl>
                                          </p:spTgt>
                                        </p:tgtEl>
                                        <p:attrNameLst>
                                          <p:attrName>style.visibility</p:attrName>
                                        </p:attrNameLst>
                                      </p:cBhvr>
                                      <p:to>
                                        <p:strVal val="visible"/>
                                      </p:to>
                                    </p:set>
                                    <p:anim calcmode="lin" valueType="num">
                                      <p:cBhvr>
                                        <p:cTn id="16" dur="500" fill="hold"/>
                                        <p:tgtEl>
                                          <p:spTgt spid="41987">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41987">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41987">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41987">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41987">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41987">
                                            <p:txEl>
                                              <p:pRg st="1" end="1"/>
                                            </p:txEl>
                                          </p:spTgt>
                                        </p:tgtEl>
                                        <p:attrNameLst>
                                          <p:attrName>style.visibility</p:attrName>
                                        </p:attrNameLst>
                                      </p:cBhvr>
                                      <p:to>
                                        <p:strVal val="visible"/>
                                      </p:to>
                                    </p:set>
                                    <p:anim calcmode="lin" valueType="num">
                                      <p:cBhvr>
                                        <p:cTn id="25" dur="500" fill="hold"/>
                                        <p:tgtEl>
                                          <p:spTgt spid="41987">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41987">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41987">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41987">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41987">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41987">
                                            <p:txEl>
                                              <p:pRg st="2" end="2"/>
                                            </p:txEl>
                                          </p:spTgt>
                                        </p:tgtEl>
                                        <p:attrNameLst>
                                          <p:attrName>style.visibility</p:attrName>
                                        </p:attrNameLst>
                                      </p:cBhvr>
                                      <p:to>
                                        <p:strVal val="visible"/>
                                      </p:to>
                                    </p:set>
                                    <p:anim calcmode="lin" valueType="num">
                                      <p:cBhvr>
                                        <p:cTn id="34" dur="500" fill="hold"/>
                                        <p:tgtEl>
                                          <p:spTgt spid="41987">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41987">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41987">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41987">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8333D12-812D-4EF4-882E-1048D5FA8D88}" type="slidenum">
              <a:rPr lang="en-US"/>
              <a:pPr>
                <a:defRPr/>
              </a:pPr>
              <a:t>47</a:t>
            </a:fld>
            <a:endParaRPr lang="en-US"/>
          </a:p>
        </p:txBody>
      </p:sp>
      <p:sp>
        <p:nvSpPr>
          <p:cNvPr id="46083" name="Rectangle 2"/>
          <p:cNvSpPr>
            <a:spLocks noGrp="1" noChangeArrowheads="1"/>
          </p:cNvSpPr>
          <p:nvPr>
            <p:ph type="title"/>
          </p:nvPr>
        </p:nvSpPr>
        <p:spPr/>
        <p:txBody>
          <a:bodyPr/>
          <a:lstStyle/>
          <a:p>
            <a:pPr eaLnBrk="1" hangingPunct="1"/>
            <a:endParaRPr lang="fa-IR" smtClean="0"/>
          </a:p>
        </p:txBody>
      </p:sp>
      <p:sp>
        <p:nvSpPr>
          <p:cNvPr id="43011" name="Rectangle 3"/>
          <p:cNvSpPr>
            <a:spLocks noGrp="1" noChangeArrowheads="1"/>
          </p:cNvSpPr>
          <p:nvPr>
            <p:ph type="body" idx="1"/>
          </p:nvPr>
        </p:nvSpPr>
        <p:spPr>
          <a:xfrm>
            <a:off x="1258888" y="1268413"/>
            <a:ext cx="7086600" cy="4191000"/>
          </a:xfrm>
        </p:spPr>
        <p:txBody>
          <a:bodyPr/>
          <a:lstStyle/>
          <a:p>
            <a:pPr algn="ctr" eaLnBrk="1" hangingPunct="1">
              <a:buFontTx/>
              <a:buNone/>
            </a:pPr>
            <a:endParaRPr lang="fa-IR" sz="4400" smtClean="0">
              <a:ea typeface="Arial Unicode MS" pitchFamily="34" charset="-128"/>
              <a:cs typeface="Arial Unicode MS" pitchFamily="34" charset="-128"/>
            </a:endParaRPr>
          </a:p>
          <a:p>
            <a:pPr algn="ctr" eaLnBrk="1" hangingPunct="1">
              <a:lnSpc>
                <a:spcPct val="200000"/>
              </a:lnSpc>
              <a:buFontTx/>
              <a:buNone/>
            </a:pPr>
            <a:r>
              <a:rPr lang="fa-IR" sz="4000" smtClean="0">
                <a:solidFill>
                  <a:schemeClr val="accent2"/>
                </a:solidFill>
                <a:cs typeface="B Titr" pitchFamily="2" charset="-78"/>
              </a:rPr>
              <a:t>ارتباطات و مذاكرات در فعاليت</a:t>
            </a:r>
            <a:r>
              <a:rPr lang="fa-IR" sz="4000" smtClean="0">
                <a:solidFill>
                  <a:schemeClr val="accent2"/>
                </a:solidFill>
              </a:rPr>
              <a:t>‌</a:t>
            </a:r>
            <a:r>
              <a:rPr lang="fa-IR" sz="4000" smtClean="0">
                <a:solidFill>
                  <a:schemeClr val="accent2"/>
                </a:solidFill>
                <a:cs typeface="B Titr" pitchFamily="2" charset="-78"/>
              </a:rPr>
              <a:t>هاي بازاريابي بين</a:t>
            </a:r>
            <a:r>
              <a:rPr lang="fa-IR" sz="4000" smtClean="0">
                <a:solidFill>
                  <a:schemeClr val="accent2"/>
                </a:solidFill>
              </a:rPr>
              <a:t>‌</a:t>
            </a:r>
            <a:r>
              <a:rPr lang="fa-IR" sz="4000" smtClean="0">
                <a:solidFill>
                  <a:schemeClr val="accent2"/>
                </a:solidFill>
                <a:cs typeface="B Titr" pitchFamily="2" charset="-78"/>
              </a:rPr>
              <a:t>المللي</a:t>
            </a:r>
            <a:endParaRPr lang="en-US" sz="4000" smtClean="0">
              <a:solidFill>
                <a:schemeClr val="accent2"/>
              </a:solidFill>
              <a:cs typeface="B 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animEffect transition="in" filter="slide(fromBottom)">
                                      <p:cBhvr>
                                        <p:cTn id="7" dur="500"/>
                                        <p:tgtEl>
                                          <p:spTgt spid="430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84D7D1B-F180-47DA-9692-DAEE48470592}" type="slidenum">
              <a:rPr lang="en-US"/>
              <a:pPr>
                <a:defRPr/>
              </a:pPr>
              <a:t>48</a:t>
            </a:fld>
            <a:endParaRPr lang="en-US"/>
          </a:p>
        </p:txBody>
      </p:sp>
      <p:sp>
        <p:nvSpPr>
          <p:cNvPr id="47107" name="Rectangle 2"/>
          <p:cNvSpPr>
            <a:spLocks noGrp="1" noChangeArrowheads="1"/>
          </p:cNvSpPr>
          <p:nvPr>
            <p:ph type="title"/>
          </p:nvPr>
        </p:nvSpPr>
        <p:spPr/>
        <p:txBody>
          <a:bodyPr/>
          <a:lstStyle/>
          <a:p>
            <a:pPr eaLnBrk="1" hangingPunct="1"/>
            <a:r>
              <a:rPr lang="fa-IR" smtClean="0"/>
              <a:t>ارتباطات</a:t>
            </a:r>
            <a:endParaRPr lang="en-US" smtClean="0"/>
          </a:p>
        </p:txBody>
      </p:sp>
      <p:sp>
        <p:nvSpPr>
          <p:cNvPr id="44035" name="Rectangle 3"/>
          <p:cNvSpPr>
            <a:spLocks noGrp="1" noChangeArrowheads="1"/>
          </p:cNvSpPr>
          <p:nvPr>
            <p:ph type="body" idx="1"/>
          </p:nvPr>
        </p:nvSpPr>
        <p:spPr/>
        <p:txBody>
          <a:bodyPr/>
          <a:lstStyle/>
          <a:p>
            <a:pPr eaLnBrk="1" hangingPunct="1">
              <a:buFontTx/>
              <a:buNone/>
            </a:pPr>
            <a:r>
              <a:rPr lang="fa-IR" smtClean="0"/>
              <a:t>امروزه بازاريابي مدرن از محدوده توليد، قيمت‌گذاري، شناسايي بازار و توزيع كالا فراتر رفته و شركت‌ها را مجبور به ايجاد تماس و ارتباط با خريداران بالقوه و بالفعل مي‌نمايد. وظيفه ارتباطات،‌ هدايت افراد يا سازما‌ن‌ها در شناخت كالا و خدمات و ترغيب آن‌ها نسبت به ترجيح‌دادن كالا و در نهايت خريد و مصرف كالا است. ليكن بايد رضايت بعد از خريد خريداران را نيز جلب كند و موضوع برتر بودن كالا را به آن‌ها يادآوري نمايد.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 calcmode="lin" valueType="num">
                                      <p:cBhvr>
                                        <p:cTn id="7" dur="1000" fill="hold"/>
                                        <p:tgtEl>
                                          <p:spTgt spid="4403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03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0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E553275-6824-4EE0-89AF-82EADBAAD290}" type="slidenum">
              <a:rPr lang="en-US"/>
              <a:pPr>
                <a:defRPr/>
              </a:pPr>
              <a:t>49</a:t>
            </a:fld>
            <a:endParaRPr lang="en-US"/>
          </a:p>
        </p:txBody>
      </p:sp>
      <p:sp>
        <p:nvSpPr>
          <p:cNvPr id="45058" name="Rectangle 2"/>
          <p:cNvSpPr>
            <a:spLocks noGrp="1" noChangeArrowheads="1"/>
          </p:cNvSpPr>
          <p:nvPr>
            <p:ph type="title"/>
          </p:nvPr>
        </p:nvSpPr>
        <p:spPr/>
        <p:txBody>
          <a:bodyPr/>
          <a:lstStyle/>
          <a:p>
            <a:pPr eaLnBrk="1" hangingPunct="1"/>
            <a:r>
              <a:rPr lang="fa-IR" smtClean="0"/>
              <a:t>اهداف ارتباطات</a:t>
            </a:r>
            <a:endParaRPr lang="en-US" smtClean="0"/>
          </a:p>
        </p:txBody>
      </p:sp>
      <p:sp>
        <p:nvSpPr>
          <p:cNvPr id="45059" name="Rectangle 3"/>
          <p:cNvSpPr>
            <a:spLocks noGrp="1" noChangeArrowheads="1"/>
          </p:cNvSpPr>
          <p:nvPr>
            <p:ph type="body" idx="1"/>
          </p:nvPr>
        </p:nvSpPr>
        <p:spPr/>
        <p:txBody>
          <a:bodyPr/>
          <a:lstStyle/>
          <a:p>
            <a:pPr marL="182563" indent="442913" eaLnBrk="1" hangingPunct="1">
              <a:buFontTx/>
              <a:buNone/>
            </a:pPr>
            <a:r>
              <a:rPr lang="fa-IR" smtClean="0">
                <a:solidFill>
                  <a:srgbClr val="0000FF"/>
                </a:solidFill>
              </a:rPr>
              <a:t>منظور از ايجاد ارتباطات تحقق اصول زير است:</a:t>
            </a:r>
          </a:p>
          <a:p>
            <a:pPr marL="182563" indent="442913" eaLnBrk="1" hangingPunct="1">
              <a:buSzPct val="110000"/>
              <a:buFont typeface="B Badr" pitchFamily="2" charset="-78"/>
              <a:buChar char="»"/>
            </a:pPr>
            <a:r>
              <a:rPr lang="fa-IR" smtClean="0"/>
              <a:t>اطلاع‌رساني</a:t>
            </a:r>
          </a:p>
          <a:p>
            <a:pPr marL="182563" indent="442913" eaLnBrk="1" hangingPunct="1">
              <a:buSzPct val="110000"/>
              <a:buFont typeface="B Badr" pitchFamily="2" charset="-78"/>
              <a:buChar char="»"/>
            </a:pPr>
            <a:r>
              <a:rPr lang="fa-IR" smtClean="0"/>
              <a:t>ايجاد شناخت و آگاهي نسبت به كالا</a:t>
            </a:r>
          </a:p>
          <a:p>
            <a:pPr marL="182563" indent="442913" eaLnBrk="1" hangingPunct="1">
              <a:buSzPct val="110000"/>
              <a:buFont typeface="B Badr" pitchFamily="2" charset="-78"/>
              <a:buChar char="»"/>
            </a:pPr>
            <a:r>
              <a:rPr lang="fa-IR" smtClean="0"/>
              <a:t>علاقمند كردن مشتريان به استفاده از كالا</a:t>
            </a:r>
          </a:p>
          <a:p>
            <a:pPr marL="182563" indent="442913" eaLnBrk="1" hangingPunct="1">
              <a:buSzPct val="110000"/>
              <a:buFont typeface="B Badr" pitchFamily="2" charset="-78"/>
              <a:buChar char="»"/>
            </a:pPr>
            <a:r>
              <a:rPr lang="fa-IR" smtClean="0"/>
              <a:t>برتر دانستن</a:t>
            </a:r>
          </a:p>
          <a:p>
            <a:pPr marL="182563" indent="442913" eaLnBrk="1" hangingPunct="1">
              <a:buSzPct val="110000"/>
              <a:buFont typeface="B Badr" pitchFamily="2" charset="-78"/>
              <a:buChar char="»"/>
            </a:pPr>
            <a:r>
              <a:rPr lang="fa-IR" smtClean="0"/>
              <a:t>مصمم ساختن</a:t>
            </a:r>
          </a:p>
          <a:p>
            <a:pPr marL="182563" indent="442913" eaLnBrk="1" hangingPunct="1">
              <a:buSzPct val="110000"/>
              <a:buFont typeface="B Badr" pitchFamily="2" charset="-78"/>
              <a:buChar char="»"/>
            </a:pPr>
            <a:r>
              <a:rPr lang="fa-IR" smtClean="0"/>
              <a:t>انجام عمل خريد</a:t>
            </a:r>
            <a:endParaRPr lang="en-US"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768" decel="100000"/>
                                        <p:tgtEl>
                                          <p:spTgt spid="45058"/>
                                        </p:tgtEl>
                                      </p:cBhvr>
                                    </p:animEffect>
                                    <p:animScale>
                                      <p:cBhvr>
                                        <p:cTn id="8" dur="768" decel="100000"/>
                                        <p:tgtEl>
                                          <p:spTgt spid="45058"/>
                                        </p:tgtEl>
                                      </p:cBhvr>
                                      <p:from x="10000" y="10000"/>
                                      <p:to x="200000" y="450000"/>
                                    </p:animScale>
                                    <p:animScale>
                                      <p:cBhvr>
                                        <p:cTn id="9" dur="1230" accel="100000" fill="hold">
                                          <p:stCondLst>
                                            <p:cond delay="768"/>
                                          </p:stCondLst>
                                        </p:cTn>
                                        <p:tgtEl>
                                          <p:spTgt spid="45058"/>
                                        </p:tgtEl>
                                      </p:cBhvr>
                                      <p:from x="200000" y="450000"/>
                                      <p:to x="100000" y="100000"/>
                                    </p:animScale>
                                    <p:set>
                                      <p:cBhvr>
                                        <p:cTn id="10" dur="768" fill="hold"/>
                                        <p:tgtEl>
                                          <p:spTgt spid="45058"/>
                                        </p:tgtEl>
                                        <p:attrNameLst>
                                          <p:attrName>ppt_x</p:attrName>
                                        </p:attrNameLst>
                                      </p:cBhvr>
                                      <p:to>
                                        <p:strVal val="(0.5)"/>
                                      </p:to>
                                    </p:set>
                                    <p:anim from="(0.5)" to="(#ppt_x)" calcmode="lin" valueType="num">
                                      <p:cBhvr>
                                        <p:cTn id="11" dur="1230" accel="100000" fill="hold">
                                          <p:stCondLst>
                                            <p:cond delay="768"/>
                                          </p:stCondLst>
                                        </p:cTn>
                                        <p:tgtEl>
                                          <p:spTgt spid="45058"/>
                                        </p:tgtEl>
                                        <p:attrNameLst>
                                          <p:attrName>ppt_x</p:attrName>
                                        </p:attrNameLst>
                                      </p:cBhvr>
                                    </p:anim>
                                    <p:set>
                                      <p:cBhvr>
                                        <p:cTn id="12" dur="768" fill="hold"/>
                                        <p:tgtEl>
                                          <p:spTgt spid="45058"/>
                                        </p:tgtEl>
                                        <p:attrNameLst>
                                          <p:attrName>ppt_y</p:attrName>
                                        </p:attrNameLst>
                                      </p:cBhvr>
                                      <p:to>
                                        <p:strVal val="(#ppt_y+0.4)"/>
                                      </p:to>
                                    </p:set>
                                    <p:anim from="(#ppt_y+0.4)" to="(#ppt_y)" calcmode="lin" valueType="num">
                                      <p:cBhvr>
                                        <p:cTn id="13" dur="1230" accel="100000" fill="hold">
                                          <p:stCondLst>
                                            <p:cond delay="768"/>
                                          </p:stCondLst>
                                        </p:cTn>
                                        <p:tgtEl>
                                          <p:spTgt spid="45058"/>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45059">
                                            <p:txEl>
                                              <p:pRg st="0" end="0"/>
                                            </p:txEl>
                                          </p:spTgt>
                                        </p:tgtEl>
                                        <p:attrNameLst>
                                          <p:attrName>style.visibility</p:attrName>
                                        </p:attrNameLst>
                                      </p:cBhvr>
                                      <p:to>
                                        <p:strVal val="visible"/>
                                      </p:to>
                                    </p:set>
                                    <p:anim calcmode="lin" valueType="num">
                                      <p:cBhvr>
                                        <p:cTn id="18" dur="500" fill="hold"/>
                                        <p:tgtEl>
                                          <p:spTgt spid="4505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4505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45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45059">
                                            <p:txEl>
                                              <p:pRg st="1" end="1"/>
                                            </p:txEl>
                                          </p:spTgt>
                                        </p:tgtEl>
                                        <p:attrNameLst>
                                          <p:attrName>style.visibility</p:attrName>
                                        </p:attrNameLst>
                                      </p:cBhvr>
                                      <p:to>
                                        <p:strVal val="visible"/>
                                      </p:to>
                                    </p:set>
                                    <p:anim calcmode="lin" valueType="num">
                                      <p:cBhvr>
                                        <p:cTn id="25" dur="500" fill="hold"/>
                                        <p:tgtEl>
                                          <p:spTgt spid="45059">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45059">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4505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45059">
                                            <p:txEl>
                                              <p:pRg st="2" end="2"/>
                                            </p:txEl>
                                          </p:spTgt>
                                        </p:tgtEl>
                                        <p:attrNameLst>
                                          <p:attrName>style.visibility</p:attrName>
                                        </p:attrNameLst>
                                      </p:cBhvr>
                                      <p:to>
                                        <p:strVal val="visible"/>
                                      </p:to>
                                    </p:set>
                                    <p:anim calcmode="lin" valueType="num">
                                      <p:cBhvr>
                                        <p:cTn id="32" dur="500" fill="hold"/>
                                        <p:tgtEl>
                                          <p:spTgt spid="45059">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45059">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45059">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45059">
                                            <p:txEl>
                                              <p:pRg st="3" end="3"/>
                                            </p:txEl>
                                          </p:spTgt>
                                        </p:tgtEl>
                                        <p:attrNameLst>
                                          <p:attrName>style.visibility</p:attrName>
                                        </p:attrNameLst>
                                      </p:cBhvr>
                                      <p:to>
                                        <p:strVal val="visible"/>
                                      </p:to>
                                    </p:set>
                                    <p:anim calcmode="lin" valueType="num">
                                      <p:cBhvr>
                                        <p:cTn id="39" dur="500" fill="hold"/>
                                        <p:tgtEl>
                                          <p:spTgt spid="45059">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45059">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45059">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45059">
                                            <p:txEl>
                                              <p:pRg st="4" end="4"/>
                                            </p:txEl>
                                          </p:spTgt>
                                        </p:tgtEl>
                                        <p:attrNameLst>
                                          <p:attrName>style.visibility</p:attrName>
                                        </p:attrNameLst>
                                      </p:cBhvr>
                                      <p:to>
                                        <p:strVal val="visible"/>
                                      </p:to>
                                    </p:set>
                                    <p:anim calcmode="lin" valueType="num">
                                      <p:cBhvr>
                                        <p:cTn id="46" dur="500" fill="hold"/>
                                        <p:tgtEl>
                                          <p:spTgt spid="45059">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45059">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45059">
                                            <p:txEl>
                                              <p:pRg st="4" end="4"/>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45059">
                                            <p:txEl>
                                              <p:pRg st="5" end="5"/>
                                            </p:txEl>
                                          </p:spTgt>
                                        </p:tgtEl>
                                        <p:attrNameLst>
                                          <p:attrName>style.visibility</p:attrName>
                                        </p:attrNameLst>
                                      </p:cBhvr>
                                      <p:to>
                                        <p:strVal val="visible"/>
                                      </p:to>
                                    </p:set>
                                    <p:anim calcmode="lin" valueType="num">
                                      <p:cBhvr>
                                        <p:cTn id="53" dur="500" fill="hold"/>
                                        <p:tgtEl>
                                          <p:spTgt spid="45059">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45059">
                                            <p:txEl>
                                              <p:pRg st="5" end="5"/>
                                            </p:txEl>
                                          </p:spTgt>
                                        </p:tgtEl>
                                        <p:attrNameLst>
                                          <p:attrName>ppt_h</p:attrName>
                                        </p:attrNameLst>
                                      </p:cBhvr>
                                      <p:tavLst>
                                        <p:tav tm="0">
                                          <p:val>
                                            <p:fltVal val="0"/>
                                          </p:val>
                                        </p:tav>
                                        <p:tav tm="100000">
                                          <p:val>
                                            <p:strVal val="#ppt_h"/>
                                          </p:val>
                                        </p:tav>
                                      </p:tavLst>
                                    </p:anim>
                                    <p:animEffect transition="in" filter="fade">
                                      <p:cBhvr>
                                        <p:cTn id="55" dur="500"/>
                                        <p:tgtEl>
                                          <p:spTgt spid="45059">
                                            <p:txEl>
                                              <p:pRg st="5" end="5"/>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45059">
                                            <p:txEl>
                                              <p:pRg st="6" end="6"/>
                                            </p:txEl>
                                          </p:spTgt>
                                        </p:tgtEl>
                                        <p:attrNameLst>
                                          <p:attrName>style.visibility</p:attrName>
                                        </p:attrNameLst>
                                      </p:cBhvr>
                                      <p:to>
                                        <p:strVal val="visible"/>
                                      </p:to>
                                    </p:set>
                                    <p:anim calcmode="lin" valueType="num">
                                      <p:cBhvr>
                                        <p:cTn id="60" dur="500" fill="hold"/>
                                        <p:tgtEl>
                                          <p:spTgt spid="45059">
                                            <p:txEl>
                                              <p:pRg st="6" end="6"/>
                                            </p:txEl>
                                          </p:spTgt>
                                        </p:tgtEl>
                                        <p:attrNameLst>
                                          <p:attrName>ppt_w</p:attrName>
                                        </p:attrNameLst>
                                      </p:cBhvr>
                                      <p:tavLst>
                                        <p:tav tm="0">
                                          <p:val>
                                            <p:fltVal val="0"/>
                                          </p:val>
                                        </p:tav>
                                        <p:tav tm="100000">
                                          <p:val>
                                            <p:strVal val="#ppt_w"/>
                                          </p:val>
                                        </p:tav>
                                      </p:tavLst>
                                    </p:anim>
                                    <p:anim calcmode="lin" valueType="num">
                                      <p:cBhvr>
                                        <p:cTn id="61" dur="500" fill="hold"/>
                                        <p:tgtEl>
                                          <p:spTgt spid="45059">
                                            <p:txEl>
                                              <p:pRg st="6" end="6"/>
                                            </p:txEl>
                                          </p:spTgt>
                                        </p:tgtEl>
                                        <p:attrNameLst>
                                          <p:attrName>ppt_h</p:attrName>
                                        </p:attrNameLst>
                                      </p:cBhvr>
                                      <p:tavLst>
                                        <p:tav tm="0">
                                          <p:val>
                                            <p:fltVal val="0"/>
                                          </p:val>
                                        </p:tav>
                                        <p:tav tm="100000">
                                          <p:val>
                                            <p:strVal val="#ppt_h"/>
                                          </p:val>
                                        </p:tav>
                                      </p:tavLst>
                                    </p:anim>
                                    <p:animEffect transition="in" filter="fade">
                                      <p:cBhvr>
                                        <p:cTn id="62" dur="500"/>
                                        <p:tgtEl>
                                          <p:spTgt spid="45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F17C752-B506-4AF6-BF5D-3652473B2DFE}" type="slidenum">
              <a:rPr lang="en-US"/>
              <a:pPr>
                <a:defRPr/>
              </a:pPr>
              <a:t>50</a:t>
            </a:fld>
            <a:endParaRPr lang="en-US"/>
          </a:p>
        </p:txBody>
      </p:sp>
      <p:sp>
        <p:nvSpPr>
          <p:cNvPr id="49155" name="Rectangle 2"/>
          <p:cNvSpPr>
            <a:spLocks noGrp="1" noChangeArrowheads="1"/>
          </p:cNvSpPr>
          <p:nvPr>
            <p:ph type="title"/>
          </p:nvPr>
        </p:nvSpPr>
        <p:spPr>
          <a:xfrm>
            <a:off x="2268538" y="404813"/>
            <a:ext cx="5029200" cy="1143000"/>
          </a:xfrm>
        </p:spPr>
        <p:txBody>
          <a:bodyPr/>
          <a:lstStyle/>
          <a:p>
            <a:pPr eaLnBrk="1" hangingPunct="1"/>
            <a:r>
              <a:rPr lang="fa-IR" smtClean="0"/>
              <a:t>تعريف فنون مذاكرات  تجاري</a:t>
            </a:r>
            <a:endParaRPr lang="en-US" smtClean="0"/>
          </a:p>
        </p:txBody>
      </p:sp>
      <p:sp>
        <p:nvSpPr>
          <p:cNvPr id="46083" name="Rectangle 3"/>
          <p:cNvSpPr>
            <a:spLocks noGrp="1" noChangeArrowheads="1"/>
          </p:cNvSpPr>
          <p:nvPr>
            <p:ph type="body" idx="1"/>
          </p:nvPr>
        </p:nvSpPr>
        <p:spPr>
          <a:xfrm>
            <a:off x="1403350" y="2205038"/>
            <a:ext cx="7086600" cy="3048000"/>
          </a:xfrm>
        </p:spPr>
        <p:txBody>
          <a:bodyPr/>
          <a:lstStyle/>
          <a:p>
            <a:pPr indent="19050" algn="ctr" eaLnBrk="1" hangingPunct="1">
              <a:lnSpc>
                <a:spcPct val="150000"/>
              </a:lnSpc>
              <a:buFontTx/>
              <a:buNone/>
            </a:pPr>
            <a:r>
              <a:rPr lang="fa-IR" sz="3600" smtClean="0"/>
              <a:t>مذاكره هنر رسيدن به تفاهم متقابل از طريق چانه‌زني، بحث و استدلال بر سر مسائل اساسي است.</a:t>
            </a:r>
            <a:endParaRPr lang="en-US" sz="36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barn(inHorizontal)">
                                      <p:cBhvr>
                                        <p:cTn id="7" dur="500"/>
                                        <p:tgtEl>
                                          <p:spTgt spid="460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AADDF95-E5E4-423C-B0FE-73B5692456EE}" type="slidenum">
              <a:rPr lang="en-US"/>
              <a:pPr>
                <a:defRPr/>
              </a:pPr>
              <a:t>51</a:t>
            </a:fld>
            <a:endParaRPr lang="en-US"/>
          </a:p>
        </p:txBody>
      </p:sp>
      <p:sp>
        <p:nvSpPr>
          <p:cNvPr id="47106" name="Rectangle 2"/>
          <p:cNvSpPr>
            <a:spLocks noGrp="1" noChangeArrowheads="1"/>
          </p:cNvSpPr>
          <p:nvPr>
            <p:ph type="title"/>
          </p:nvPr>
        </p:nvSpPr>
        <p:spPr>
          <a:xfrm>
            <a:off x="2339975" y="404813"/>
            <a:ext cx="5029200" cy="1143000"/>
          </a:xfrm>
        </p:spPr>
        <p:txBody>
          <a:bodyPr/>
          <a:lstStyle/>
          <a:p>
            <a:pPr eaLnBrk="1" hangingPunct="1"/>
            <a:r>
              <a:rPr lang="fa-IR" smtClean="0"/>
              <a:t>اركان مذاكرات بازاريابي</a:t>
            </a:r>
            <a:endParaRPr lang="en-US" smtClean="0"/>
          </a:p>
        </p:txBody>
      </p:sp>
      <p:sp>
        <p:nvSpPr>
          <p:cNvPr id="47107" name="Rectangle 3"/>
          <p:cNvSpPr>
            <a:spLocks noGrp="1" noChangeArrowheads="1"/>
          </p:cNvSpPr>
          <p:nvPr>
            <p:ph type="body" idx="1"/>
          </p:nvPr>
        </p:nvSpPr>
        <p:spPr>
          <a:xfrm>
            <a:off x="1258888" y="2446338"/>
            <a:ext cx="7086600" cy="3276600"/>
          </a:xfrm>
        </p:spPr>
        <p:txBody>
          <a:bodyPr/>
          <a:lstStyle/>
          <a:p>
            <a:pPr marL="814388" indent="804863" eaLnBrk="1" hangingPunct="1">
              <a:lnSpc>
                <a:spcPct val="150000"/>
              </a:lnSpc>
              <a:buFont typeface="B Titr" pitchFamily="2" charset="-78"/>
              <a:buAutoNum type="arabicPeriod"/>
            </a:pPr>
            <a:r>
              <a:rPr lang="fa-IR" sz="3600" smtClean="0"/>
              <a:t>هدف</a:t>
            </a:r>
          </a:p>
          <a:p>
            <a:pPr marL="814388" indent="804863" eaLnBrk="1" hangingPunct="1">
              <a:lnSpc>
                <a:spcPct val="150000"/>
              </a:lnSpc>
              <a:buFont typeface="B Titr" pitchFamily="2" charset="-78"/>
              <a:buAutoNum type="arabicPeriod"/>
            </a:pPr>
            <a:r>
              <a:rPr lang="fa-IR" sz="3600" smtClean="0"/>
              <a:t>افراد</a:t>
            </a:r>
          </a:p>
          <a:p>
            <a:pPr marL="814388" indent="804863" eaLnBrk="1" hangingPunct="1">
              <a:lnSpc>
                <a:spcPct val="150000"/>
              </a:lnSpc>
              <a:buFont typeface="B Titr" pitchFamily="2" charset="-78"/>
              <a:buAutoNum type="arabicPeriod"/>
            </a:pPr>
            <a:r>
              <a:rPr lang="fa-IR" sz="3600" smtClean="0"/>
              <a:t>اطلاعات</a:t>
            </a:r>
          </a:p>
          <a:p>
            <a:pPr marL="814388" indent="804863" eaLnBrk="1" hangingPunct="1"/>
            <a:endParaRPr lang="en-US" sz="3600"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47106"/>
                                        </p:tgtEl>
                                        <p:attrNameLst>
                                          <p:attrName>style.visibility</p:attrName>
                                        </p:attrNameLst>
                                      </p:cBhvr>
                                      <p:to>
                                        <p:strVal val="visible"/>
                                      </p:to>
                                    </p:set>
                                    <p:anim calcmode="lin" valueType="num">
                                      <p:cBhvr>
                                        <p:cTn id="7" dur="500" fill="hold"/>
                                        <p:tgtEl>
                                          <p:spTgt spid="4710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710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710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7106"/>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47106"/>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47107">
                                            <p:txEl>
                                              <p:pRg st="0" end="0"/>
                                            </p:txEl>
                                          </p:spTgt>
                                        </p:tgtEl>
                                        <p:attrNameLst>
                                          <p:attrName>style.visibility</p:attrName>
                                        </p:attrNameLst>
                                      </p:cBhvr>
                                      <p:to>
                                        <p:strVal val="visible"/>
                                      </p:to>
                                    </p:set>
                                    <p:anim calcmode="lin" valueType="num">
                                      <p:cBhvr>
                                        <p:cTn id="17" dur="500" fill="hold"/>
                                        <p:tgtEl>
                                          <p:spTgt spid="47107">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710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47107">
                                            <p:txEl>
                                              <p:pRg st="1" end="1"/>
                                            </p:txEl>
                                          </p:spTgt>
                                        </p:tgtEl>
                                        <p:attrNameLst>
                                          <p:attrName>style.visibility</p:attrName>
                                        </p:attrNameLst>
                                      </p:cBhvr>
                                      <p:to>
                                        <p:strVal val="visible"/>
                                      </p:to>
                                    </p:set>
                                    <p:anim calcmode="lin" valueType="num">
                                      <p:cBhvr>
                                        <p:cTn id="23" dur="500" fill="hold"/>
                                        <p:tgtEl>
                                          <p:spTgt spid="47107">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4710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47107">
                                            <p:txEl>
                                              <p:pRg st="2" end="2"/>
                                            </p:txEl>
                                          </p:spTgt>
                                        </p:tgtEl>
                                        <p:attrNameLst>
                                          <p:attrName>style.visibility</p:attrName>
                                        </p:attrNameLst>
                                      </p:cBhvr>
                                      <p:to>
                                        <p:strVal val="visible"/>
                                      </p:to>
                                    </p:set>
                                    <p:anim calcmode="lin" valueType="num">
                                      <p:cBhvr>
                                        <p:cTn id="29" dur="500" fill="hold"/>
                                        <p:tgtEl>
                                          <p:spTgt spid="47107">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47107">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6" grpId="1"/>
      <p:bldP spid="47107" grpId="0" build="p"/>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7824654-3C86-46EA-8324-A2594FF45F1A}" type="slidenum">
              <a:rPr lang="en-US"/>
              <a:pPr>
                <a:defRPr/>
              </a:pPr>
              <a:t>52</a:t>
            </a:fld>
            <a:endParaRPr lang="en-US"/>
          </a:p>
        </p:txBody>
      </p:sp>
      <p:sp>
        <p:nvSpPr>
          <p:cNvPr id="48130" name="Rectangle 2"/>
          <p:cNvSpPr>
            <a:spLocks noGrp="1" noChangeArrowheads="1"/>
          </p:cNvSpPr>
          <p:nvPr>
            <p:ph type="title"/>
          </p:nvPr>
        </p:nvSpPr>
        <p:spPr>
          <a:xfrm>
            <a:off x="1979613" y="333375"/>
            <a:ext cx="5029200" cy="1143000"/>
          </a:xfrm>
        </p:spPr>
        <p:txBody>
          <a:bodyPr/>
          <a:lstStyle/>
          <a:p>
            <a:pPr eaLnBrk="1" hangingPunct="1"/>
            <a:r>
              <a:rPr lang="fa-IR" sz="2800" smtClean="0"/>
              <a:t>روش‌هاي  مذاكرات  بازاريابي</a:t>
            </a:r>
            <a:endParaRPr lang="en-US" sz="2800" smtClean="0"/>
          </a:p>
        </p:txBody>
      </p:sp>
      <p:sp>
        <p:nvSpPr>
          <p:cNvPr id="48131" name="Rectangle 3"/>
          <p:cNvSpPr>
            <a:spLocks noGrp="1" noChangeArrowheads="1"/>
          </p:cNvSpPr>
          <p:nvPr>
            <p:ph type="body" idx="1"/>
          </p:nvPr>
        </p:nvSpPr>
        <p:spPr>
          <a:xfrm>
            <a:off x="1258888" y="2598738"/>
            <a:ext cx="7086600" cy="2819400"/>
          </a:xfrm>
        </p:spPr>
        <p:txBody>
          <a:bodyPr/>
          <a:lstStyle/>
          <a:p>
            <a:pPr indent="373063" eaLnBrk="1" hangingPunct="1">
              <a:lnSpc>
                <a:spcPct val="200000"/>
              </a:lnSpc>
              <a:buFont typeface="Arial" pitchFamily="34" charset="0"/>
              <a:buChar char="□"/>
            </a:pPr>
            <a:r>
              <a:rPr lang="fa-IR" sz="2800" smtClean="0"/>
              <a:t>مذاكره ملايم</a:t>
            </a:r>
          </a:p>
          <a:p>
            <a:pPr indent="373063" eaLnBrk="1" hangingPunct="1">
              <a:lnSpc>
                <a:spcPct val="200000"/>
              </a:lnSpc>
              <a:buFont typeface="Arial" pitchFamily="34" charset="0"/>
              <a:buChar char="□"/>
            </a:pPr>
            <a:r>
              <a:rPr lang="fa-IR" sz="2800" smtClean="0"/>
              <a:t>مذاكره خشن</a:t>
            </a:r>
          </a:p>
          <a:p>
            <a:pPr indent="373063" eaLnBrk="1" hangingPunct="1">
              <a:lnSpc>
                <a:spcPct val="200000"/>
              </a:lnSpc>
              <a:buFont typeface="Arial" pitchFamily="34" charset="0"/>
              <a:buChar char="□"/>
            </a:pPr>
            <a:r>
              <a:rPr lang="fa-IR" sz="2800" smtClean="0"/>
              <a:t>مذاكره منطقي يا اصولي</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dissolve">
                                      <p:cBhvr>
                                        <p:cTn id="7" dur="500"/>
                                        <p:tgtEl>
                                          <p:spTgt spid="48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dissolve">
                                      <p:cBhvr>
                                        <p:cTn id="12" dur="500"/>
                                        <p:tgtEl>
                                          <p:spTgt spid="481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131">
                                            <p:txEl>
                                              <p:pRg st="1" end="1"/>
                                            </p:txEl>
                                          </p:spTgt>
                                        </p:tgtEl>
                                        <p:attrNameLst>
                                          <p:attrName>style.visibility</p:attrName>
                                        </p:attrNameLst>
                                      </p:cBhvr>
                                      <p:to>
                                        <p:strVal val="visible"/>
                                      </p:to>
                                    </p:set>
                                    <p:animEffect transition="in" filter="dissolve">
                                      <p:cBhvr>
                                        <p:cTn id="17" dur="500"/>
                                        <p:tgtEl>
                                          <p:spTgt spid="481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8131">
                                            <p:txEl>
                                              <p:pRg st="2" end="2"/>
                                            </p:txEl>
                                          </p:spTgt>
                                        </p:tgtEl>
                                        <p:attrNameLst>
                                          <p:attrName>style.visibility</p:attrName>
                                        </p:attrNameLst>
                                      </p:cBhvr>
                                      <p:to>
                                        <p:strVal val="visible"/>
                                      </p:to>
                                    </p:set>
                                    <p:animEffect transition="in" filter="dissolve">
                                      <p:cBhvr>
                                        <p:cTn id="22"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0FBB553-2FDB-408D-A460-A5C48F77FE2D}" type="slidenum">
              <a:rPr lang="en-US"/>
              <a:pPr>
                <a:defRPr/>
              </a:pPr>
              <a:t>53</a:t>
            </a:fld>
            <a:endParaRPr lang="en-US"/>
          </a:p>
        </p:txBody>
      </p:sp>
      <p:sp>
        <p:nvSpPr>
          <p:cNvPr id="52227" name="Rectangle 2"/>
          <p:cNvSpPr>
            <a:spLocks noGrp="1" noChangeArrowheads="1"/>
          </p:cNvSpPr>
          <p:nvPr>
            <p:ph type="title"/>
          </p:nvPr>
        </p:nvSpPr>
        <p:spPr>
          <a:xfrm>
            <a:off x="2339975" y="404813"/>
            <a:ext cx="5029200" cy="1143000"/>
          </a:xfrm>
        </p:spPr>
        <p:txBody>
          <a:bodyPr/>
          <a:lstStyle/>
          <a:p>
            <a:pPr eaLnBrk="1" hangingPunct="1"/>
            <a:r>
              <a:rPr lang="fa-IR" smtClean="0"/>
              <a:t>مذاكره ملايم</a:t>
            </a:r>
            <a:endParaRPr lang="en-US" smtClean="0"/>
          </a:p>
        </p:txBody>
      </p:sp>
      <p:sp>
        <p:nvSpPr>
          <p:cNvPr id="49155" name="Rectangle 3"/>
          <p:cNvSpPr>
            <a:spLocks noGrp="1" noChangeArrowheads="1"/>
          </p:cNvSpPr>
          <p:nvPr>
            <p:ph type="body" idx="1"/>
          </p:nvPr>
        </p:nvSpPr>
        <p:spPr>
          <a:xfrm>
            <a:off x="1116013" y="1916113"/>
            <a:ext cx="7086600" cy="4191000"/>
          </a:xfrm>
        </p:spPr>
        <p:txBody>
          <a:bodyPr/>
          <a:lstStyle/>
          <a:p>
            <a:pPr indent="19050" eaLnBrk="1" hangingPunct="1">
              <a:lnSpc>
                <a:spcPct val="200000"/>
              </a:lnSpc>
              <a:buFontTx/>
              <a:buNone/>
            </a:pPr>
            <a:r>
              <a:rPr lang="fa-IR" smtClean="0"/>
              <a:t>بسياري از مديران بازاريابي تابع روش مسالمت‌آميز،‌انعطاف‌پذيري،‌امتياز دادن،‌برخورد دوستانه باوقار،‌خودداري از درگيري و خصومت براي رسيدن به نتيجه مطلوب مي‌باشد.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down)">
                                      <p:cBhvr>
                                        <p:cTn id="7" dur="500"/>
                                        <p:tgtEl>
                                          <p:spTgt spid="491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B013A11-3BA3-4952-BFFB-363EE1434AB0}" type="slidenum">
              <a:rPr lang="en-US"/>
              <a:pPr>
                <a:defRPr/>
              </a:pPr>
              <a:t>54</a:t>
            </a:fld>
            <a:endParaRPr lang="en-US"/>
          </a:p>
        </p:txBody>
      </p:sp>
      <p:sp>
        <p:nvSpPr>
          <p:cNvPr id="53251" name="Rectangle 2"/>
          <p:cNvSpPr>
            <a:spLocks noGrp="1" noChangeArrowheads="1"/>
          </p:cNvSpPr>
          <p:nvPr>
            <p:ph type="title"/>
          </p:nvPr>
        </p:nvSpPr>
        <p:spPr/>
        <p:txBody>
          <a:bodyPr/>
          <a:lstStyle/>
          <a:p>
            <a:pPr eaLnBrk="1" hangingPunct="1"/>
            <a:r>
              <a:rPr lang="fa-IR" smtClean="0"/>
              <a:t>مذاكره خشن</a:t>
            </a:r>
            <a:endParaRPr lang="en-US" smtClean="0"/>
          </a:p>
        </p:txBody>
      </p:sp>
      <p:sp>
        <p:nvSpPr>
          <p:cNvPr id="50179" name="Rectangle 3"/>
          <p:cNvSpPr>
            <a:spLocks noGrp="1" noChangeArrowheads="1"/>
          </p:cNvSpPr>
          <p:nvPr>
            <p:ph type="body" idx="1"/>
          </p:nvPr>
        </p:nvSpPr>
        <p:spPr>
          <a:xfrm>
            <a:off x="1187450" y="1989138"/>
            <a:ext cx="7086600" cy="4191000"/>
          </a:xfrm>
        </p:spPr>
        <p:txBody>
          <a:bodyPr/>
          <a:lstStyle/>
          <a:p>
            <a:pPr indent="19050" eaLnBrk="1" hangingPunct="1">
              <a:lnSpc>
                <a:spcPct val="200000"/>
              </a:lnSpc>
              <a:buFontTx/>
              <a:buNone/>
            </a:pPr>
            <a:r>
              <a:rPr lang="fa-IR" smtClean="0"/>
              <a:t>تاكتيك خشونت در مذاكرات بازرگاني از سياست‌هاي نظامي به بازاريابي راه‌يافته و شيوه مطلوبي نيست.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p:cTn id="7" dur="1000" fill="hold"/>
                                        <p:tgtEl>
                                          <p:spTgt spid="5017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017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01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9F793B8-CBAD-465C-9F00-EB33F8AE6BA5}" type="slidenum">
              <a:rPr lang="en-US"/>
              <a:pPr>
                <a:defRPr/>
              </a:pPr>
              <a:t>55</a:t>
            </a:fld>
            <a:endParaRPr lang="en-US"/>
          </a:p>
        </p:txBody>
      </p:sp>
      <p:sp>
        <p:nvSpPr>
          <p:cNvPr id="54275" name="Rectangle 2"/>
          <p:cNvSpPr>
            <a:spLocks noGrp="1" noChangeArrowheads="1"/>
          </p:cNvSpPr>
          <p:nvPr>
            <p:ph type="title"/>
          </p:nvPr>
        </p:nvSpPr>
        <p:spPr/>
        <p:txBody>
          <a:bodyPr/>
          <a:lstStyle/>
          <a:p>
            <a:pPr eaLnBrk="1" hangingPunct="1"/>
            <a:r>
              <a:rPr lang="fa-IR" smtClean="0"/>
              <a:t>مذاكرات منطقي  يا  اصولي</a:t>
            </a:r>
            <a:endParaRPr lang="en-US" smtClean="0"/>
          </a:p>
        </p:txBody>
      </p:sp>
      <p:sp>
        <p:nvSpPr>
          <p:cNvPr id="51203" name="Rectangle 3"/>
          <p:cNvSpPr>
            <a:spLocks noGrp="1" noChangeArrowheads="1"/>
          </p:cNvSpPr>
          <p:nvPr>
            <p:ph type="body" idx="1"/>
          </p:nvPr>
        </p:nvSpPr>
        <p:spPr>
          <a:xfrm>
            <a:off x="1116013" y="1989138"/>
            <a:ext cx="7086600" cy="4191000"/>
          </a:xfrm>
        </p:spPr>
        <p:txBody>
          <a:bodyPr/>
          <a:lstStyle/>
          <a:p>
            <a:pPr indent="19050" eaLnBrk="1" hangingPunct="1">
              <a:lnSpc>
                <a:spcPct val="125000"/>
              </a:lnSpc>
              <a:buFontTx/>
              <a:buNone/>
            </a:pPr>
            <a:r>
              <a:rPr lang="fa-IR" smtClean="0"/>
              <a:t>يك مذاكره‌كننده اعم از خريدار، فروشنده،‌واسطه يا بازارياب بين‌المللي كه در زمينه‌هاي حرفه‌اي فعاليت مي‌نمايند با اصول‌گرايي،‌عدالت منطقي،‌ملايمت بجا و خشونت به موقع و بالاخره با نگرش سيستمي به موضوع مي‌تواند مذاكرات را به طرف هدف راهبردي نمايد.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 calcmode="lin" valueType="num">
                                      <p:cBhvr>
                                        <p:cTn id="7" dur="500" fill="hold"/>
                                        <p:tgtEl>
                                          <p:spTgt spid="512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120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5120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512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6A9334D-D963-4697-BA2F-2C08D65FDB12}" type="slidenum">
              <a:rPr lang="en-US"/>
              <a:pPr>
                <a:defRPr/>
              </a:pPr>
              <a:t>56</a:t>
            </a:fld>
            <a:endParaRPr lang="en-US"/>
          </a:p>
        </p:txBody>
      </p:sp>
      <p:sp>
        <p:nvSpPr>
          <p:cNvPr id="52226" name="Rectangle 2"/>
          <p:cNvSpPr>
            <a:spLocks noGrp="1" noChangeArrowheads="1"/>
          </p:cNvSpPr>
          <p:nvPr>
            <p:ph type="title"/>
          </p:nvPr>
        </p:nvSpPr>
        <p:spPr/>
        <p:txBody>
          <a:bodyPr/>
          <a:lstStyle/>
          <a:p>
            <a:pPr eaLnBrk="1" hangingPunct="1"/>
            <a:r>
              <a:rPr lang="fa-IR" smtClean="0"/>
              <a:t>مراحل مذاكره</a:t>
            </a:r>
            <a:endParaRPr lang="en-US" smtClean="0"/>
          </a:p>
        </p:txBody>
      </p:sp>
      <p:sp>
        <p:nvSpPr>
          <p:cNvPr id="52227" name="Rectangle 3"/>
          <p:cNvSpPr>
            <a:spLocks noGrp="1" noChangeArrowheads="1"/>
          </p:cNvSpPr>
          <p:nvPr>
            <p:ph type="body" idx="1"/>
          </p:nvPr>
        </p:nvSpPr>
        <p:spPr/>
        <p:txBody>
          <a:bodyPr/>
          <a:lstStyle/>
          <a:p>
            <a:pPr eaLnBrk="1" hangingPunct="1">
              <a:lnSpc>
                <a:spcPct val="200000"/>
              </a:lnSpc>
              <a:buFontTx/>
              <a:buNone/>
            </a:pPr>
            <a:r>
              <a:rPr lang="fa-IR" sz="2800" smtClean="0"/>
              <a:t>مرحله اول – پيش مذاكره</a:t>
            </a:r>
          </a:p>
          <a:p>
            <a:pPr eaLnBrk="1" hangingPunct="1">
              <a:lnSpc>
                <a:spcPct val="200000"/>
              </a:lnSpc>
              <a:buFontTx/>
              <a:buNone/>
            </a:pPr>
            <a:r>
              <a:rPr lang="fa-IR" sz="2800" smtClean="0"/>
              <a:t>مرحله دوم – مذاكره گسترده</a:t>
            </a:r>
          </a:p>
          <a:p>
            <a:pPr eaLnBrk="1" hangingPunct="1">
              <a:lnSpc>
                <a:spcPct val="200000"/>
              </a:lnSpc>
              <a:buFontTx/>
              <a:buNone/>
            </a:pPr>
            <a:r>
              <a:rPr lang="fa-IR" sz="2800" smtClean="0"/>
              <a:t>مرحله سوم – مذاكره تلفيقي</a:t>
            </a:r>
          </a:p>
          <a:p>
            <a:pPr eaLnBrk="1" hangingPunct="1">
              <a:lnSpc>
                <a:spcPct val="200000"/>
              </a:lnSpc>
              <a:buFontTx/>
              <a:buNone/>
            </a:pPr>
            <a:r>
              <a:rPr lang="fa-IR" sz="2800" smtClean="0"/>
              <a:t>مرحله چهارم – تصميم‌گيري و اقدام</a:t>
            </a:r>
            <a:endParaRPr lang="en-US" sz="2800" smtClean="0"/>
          </a:p>
          <a:p>
            <a:pPr eaLnBrk="1" hangingPunct="1">
              <a:lnSpc>
                <a:spcPct val="200000"/>
              </a:lnSpc>
              <a:buFontTx/>
              <a:buNone/>
            </a:pPr>
            <a:endParaRPr lang="en-US" sz="280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500" fill="hold"/>
                                        <p:tgtEl>
                                          <p:spTgt spid="5222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222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222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2226"/>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52227">
                                            <p:txEl>
                                              <p:pRg st="0" end="0"/>
                                            </p:txEl>
                                          </p:spTgt>
                                        </p:tgtEl>
                                        <p:attrNameLst>
                                          <p:attrName>style.visibility</p:attrName>
                                        </p:attrNameLst>
                                      </p:cBhvr>
                                      <p:to>
                                        <p:strVal val="visible"/>
                                      </p:to>
                                    </p:set>
                                    <p:anim calcmode="lin" valueType="num">
                                      <p:cBhvr>
                                        <p:cTn id="15" dur="500" fill="hold"/>
                                        <p:tgtEl>
                                          <p:spTgt spid="5222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5222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5222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52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52227">
                                            <p:txEl>
                                              <p:pRg st="1" end="1"/>
                                            </p:txEl>
                                          </p:spTgt>
                                        </p:tgtEl>
                                        <p:attrNameLst>
                                          <p:attrName>style.visibility</p:attrName>
                                        </p:attrNameLst>
                                      </p:cBhvr>
                                      <p:to>
                                        <p:strVal val="visible"/>
                                      </p:to>
                                    </p:set>
                                    <p:anim calcmode="lin" valueType="num">
                                      <p:cBhvr>
                                        <p:cTn id="23" dur="500" fill="hold"/>
                                        <p:tgtEl>
                                          <p:spTgt spid="52227">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2227">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2227">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2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52227">
                                            <p:txEl>
                                              <p:pRg st="2" end="2"/>
                                            </p:txEl>
                                          </p:spTgt>
                                        </p:tgtEl>
                                        <p:attrNameLst>
                                          <p:attrName>style.visibility</p:attrName>
                                        </p:attrNameLst>
                                      </p:cBhvr>
                                      <p:to>
                                        <p:strVal val="visible"/>
                                      </p:to>
                                    </p:set>
                                    <p:anim calcmode="lin" valueType="num">
                                      <p:cBhvr>
                                        <p:cTn id="31" dur="500" fill="hold"/>
                                        <p:tgtEl>
                                          <p:spTgt spid="52227">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52227">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52227">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522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52227">
                                            <p:txEl>
                                              <p:pRg st="3" end="3"/>
                                            </p:txEl>
                                          </p:spTgt>
                                        </p:tgtEl>
                                        <p:attrNameLst>
                                          <p:attrName>style.visibility</p:attrName>
                                        </p:attrNameLst>
                                      </p:cBhvr>
                                      <p:to>
                                        <p:strVal val="visible"/>
                                      </p:to>
                                    </p:set>
                                    <p:anim calcmode="lin" valueType="num">
                                      <p:cBhvr>
                                        <p:cTn id="39" dur="500" fill="hold"/>
                                        <p:tgtEl>
                                          <p:spTgt spid="52227">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52227">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52227">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5222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F39C6E2-B52D-4989-8086-01118D5A9C2F}" type="slidenum">
              <a:rPr lang="en-US"/>
              <a:pPr>
                <a:defRPr/>
              </a:pPr>
              <a:t>57</a:t>
            </a:fld>
            <a:endParaRPr lang="en-US"/>
          </a:p>
        </p:txBody>
      </p:sp>
      <p:sp>
        <p:nvSpPr>
          <p:cNvPr id="53250" name="Rectangle 2"/>
          <p:cNvSpPr>
            <a:spLocks noGrp="1" noChangeArrowheads="1"/>
          </p:cNvSpPr>
          <p:nvPr>
            <p:ph type="title"/>
          </p:nvPr>
        </p:nvSpPr>
        <p:spPr/>
        <p:txBody>
          <a:bodyPr/>
          <a:lstStyle/>
          <a:p>
            <a:pPr eaLnBrk="1" hangingPunct="1"/>
            <a:r>
              <a:rPr lang="fa-IR" smtClean="0"/>
              <a:t>مهارت‌هاي مورد نياز در مرحله پيش‌مذاكره</a:t>
            </a:r>
            <a:endParaRPr lang="en-US" smtClean="0"/>
          </a:p>
        </p:txBody>
      </p:sp>
      <p:sp>
        <p:nvSpPr>
          <p:cNvPr id="53251" name="Rectangle 3"/>
          <p:cNvSpPr>
            <a:spLocks noGrp="1" noChangeArrowheads="1"/>
          </p:cNvSpPr>
          <p:nvPr>
            <p:ph type="body" idx="1"/>
          </p:nvPr>
        </p:nvSpPr>
        <p:spPr>
          <a:xfrm>
            <a:off x="395288" y="1916113"/>
            <a:ext cx="8408987" cy="4191000"/>
          </a:xfrm>
        </p:spPr>
        <p:txBody>
          <a:bodyPr/>
          <a:lstStyle/>
          <a:p>
            <a:pPr marL="274638" indent="525463" eaLnBrk="1" hangingPunct="1">
              <a:buFontTx/>
              <a:buAutoNum type="arabicPeriod"/>
            </a:pPr>
            <a:r>
              <a:rPr lang="fa-IR" sz="2800" smtClean="0"/>
              <a:t>تعيين اهداف در رابطه با محيط و عوامل شناخته و ناشناخته،‌تعيين بهترين شرايط پيشنهاد و زمان مناسب براي اين كار</a:t>
            </a:r>
            <a:endParaRPr lang="en-US" sz="2800" smtClean="0"/>
          </a:p>
          <a:p>
            <a:pPr marL="274638" indent="525463" eaLnBrk="1" hangingPunct="1">
              <a:buFontTx/>
              <a:buNone/>
            </a:pPr>
            <a:endParaRPr lang="fa-IR" sz="2800" smtClean="0"/>
          </a:p>
          <a:p>
            <a:pPr marL="274638" indent="525463" eaLnBrk="1" hangingPunct="1">
              <a:buFontTx/>
              <a:buAutoNum type="arabicPeriod" startAt="2"/>
            </a:pPr>
            <a:r>
              <a:rPr lang="fa-IR" sz="2800" smtClean="0"/>
              <a:t>تعيين زمان حل مورد مذاكره از طريق تبادل نظر، تعيين موضوعات غير‌ملموس</a:t>
            </a:r>
            <a:endParaRPr lang="en-US" sz="2800" smtClean="0"/>
          </a:p>
          <a:p>
            <a:pPr marL="274638" indent="525463" eaLnBrk="1" hangingPunct="1">
              <a:buFontTx/>
              <a:buNone/>
            </a:pPr>
            <a:endParaRPr lang="fa-IR" sz="2800" smtClean="0"/>
          </a:p>
          <a:p>
            <a:pPr marL="274638" indent="525463" eaLnBrk="1" hangingPunct="1">
              <a:buFontTx/>
              <a:buAutoNum type="arabicPeriod" startAt="3"/>
            </a:pPr>
            <a:r>
              <a:rPr lang="fa-IR" sz="2800" smtClean="0"/>
              <a:t>برنامه‌ريزي براي مذاكره با شخصي‌نمودن بده و بستان‌ها،‌ آماده كردن روش‌هاي جايگزيني براي موارد پيش‌بيني نشده و جا انداختن حدود اختيارات</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53250"/>
                                        </p:tgtEl>
                                        <p:attrNameLst>
                                          <p:attrName>style.visibility</p:attrName>
                                        </p:attrNameLst>
                                      </p:cBhvr>
                                      <p:to>
                                        <p:strVal val="visible"/>
                                      </p:to>
                                    </p:set>
                                    <p:animEffect transition="in" filter="fade">
                                      <p:cBhvr>
                                        <p:cTn id="7" dur="600">
                                          <p:stCondLst>
                                            <p:cond delay="0"/>
                                          </p:stCondLst>
                                        </p:cTn>
                                        <p:tgtEl>
                                          <p:spTgt spid="53250"/>
                                        </p:tgtEl>
                                      </p:cBhvr>
                                    </p:animEffect>
                                    <p:anim calcmode="lin" valueType="num">
                                      <p:cBhvr>
                                        <p:cTn id="8" dur="600" fill="hold">
                                          <p:stCondLst>
                                            <p:cond delay="0"/>
                                          </p:stCondLst>
                                        </p:cTn>
                                        <p:tgtEl>
                                          <p:spTgt spid="53250"/>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53250"/>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53250"/>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3251">
                                            <p:txEl>
                                              <p:pRg st="0" end="0"/>
                                            </p:txEl>
                                          </p:spTgt>
                                        </p:tgtEl>
                                        <p:attrNameLst>
                                          <p:attrName>style.visibility</p:attrName>
                                        </p:attrNameLst>
                                      </p:cBhvr>
                                      <p:to>
                                        <p:strVal val="visible"/>
                                      </p:to>
                                    </p:set>
                                    <p:animEffect transition="in" filter="slide(fromBottom)">
                                      <p:cBhvr>
                                        <p:cTn id="15" dur="500">
                                          <p:stCondLst>
                                            <p:cond delay="0"/>
                                          </p:stCondLst>
                                        </p:cTn>
                                        <p:tgtEl>
                                          <p:spTgt spid="53251">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53251">
                                            <p:txEl>
                                              <p:pRg st="2" end="2"/>
                                            </p:txEl>
                                          </p:spTgt>
                                        </p:tgtEl>
                                        <p:attrNameLst>
                                          <p:attrName>style.visibility</p:attrName>
                                        </p:attrNameLst>
                                      </p:cBhvr>
                                      <p:to>
                                        <p:strVal val="visible"/>
                                      </p:to>
                                    </p:set>
                                    <p:animEffect transition="in" filter="slide(fromBottom)">
                                      <p:cBhvr>
                                        <p:cTn id="20" dur="500">
                                          <p:stCondLst>
                                            <p:cond delay="0"/>
                                          </p:stCondLst>
                                        </p:cTn>
                                        <p:tgtEl>
                                          <p:spTgt spid="53251">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53251">
                                            <p:txEl>
                                              <p:pRg st="4" end="4"/>
                                            </p:txEl>
                                          </p:spTgt>
                                        </p:tgtEl>
                                        <p:attrNameLst>
                                          <p:attrName>style.visibility</p:attrName>
                                        </p:attrNameLst>
                                      </p:cBhvr>
                                      <p:to>
                                        <p:strVal val="visible"/>
                                      </p:to>
                                    </p:set>
                                    <p:animEffect transition="in" filter="slide(fromBottom)">
                                      <p:cBhvr>
                                        <p:cTn id="25" dur="500">
                                          <p:stCondLst>
                                            <p:cond delay="0"/>
                                          </p:stCondLst>
                                        </p:cTn>
                                        <p:tgtEl>
                                          <p:spTgt spid="532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7E7AB67-E0C4-42EA-903E-687F7B4E50D6}" type="slidenum">
              <a:rPr lang="en-US"/>
              <a:pPr>
                <a:defRPr/>
              </a:pPr>
              <a:t>58</a:t>
            </a:fld>
            <a:endParaRPr lang="en-US"/>
          </a:p>
        </p:txBody>
      </p:sp>
      <p:sp>
        <p:nvSpPr>
          <p:cNvPr id="54274" name="Rectangle 2"/>
          <p:cNvSpPr>
            <a:spLocks noGrp="1" noChangeArrowheads="1"/>
          </p:cNvSpPr>
          <p:nvPr>
            <p:ph type="title"/>
          </p:nvPr>
        </p:nvSpPr>
        <p:spPr/>
        <p:txBody>
          <a:bodyPr/>
          <a:lstStyle/>
          <a:p>
            <a:pPr eaLnBrk="1" hangingPunct="1"/>
            <a:r>
              <a:rPr lang="fa-IR" smtClean="0"/>
              <a:t>مهارت‌هاي مورد نياز مذاكره گسترده</a:t>
            </a:r>
            <a:endParaRPr lang="en-US" smtClean="0"/>
          </a:p>
        </p:txBody>
      </p:sp>
      <p:sp>
        <p:nvSpPr>
          <p:cNvPr id="54275" name="Rectangle 3"/>
          <p:cNvSpPr>
            <a:spLocks noGrp="1" noChangeArrowheads="1"/>
          </p:cNvSpPr>
          <p:nvPr>
            <p:ph type="body" idx="1"/>
          </p:nvPr>
        </p:nvSpPr>
        <p:spPr/>
        <p:txBody>
          <a:bodyPr/>
          <a:lstStyle/>
          <a:p>
            <a:pPr indent="190500" eaLnBrk="1" hangingPunct="1">
              <a:lnSpc>
                <a:spcPct val="90000"/>
              </a:lnSpc>
            </a:pPr>
            <a:r>
              <a:rPr lang="fa-IR" smtClean="0"/>
              <a:t>تفكيك مضوعات مورد بحث و آزمايش محدوديت‌ها، مشخص كردن عواملي كه در مواقع گونان بر نفوذ‌پذيري و قدرت اثر مي‌گذارند.</a:t>
            </a:r>
          </a:p>
          <a:p>
            <a:pPr indent="190500" eaLnBrk="1" hangingPunct="1">
              <a:lnSpc>
                <a:spcPct val="90000"/>
              </a:lnSpc>
              <a:buFontTx/>
              <a:buNone/>
            </a:pPr>
            <a:endParaRPr lang="fa-IR" smtClean="0"/>
          </a:p>
          <a:p>
            <a:pPr indent="190500" eaLnBrk="1" hangingPunct="1">
              <a:lnSpc>
                <a:spcPct val="90000"/>
              </a:lnSpc>
            </a:pPr>
            <a:r>
              <a:rPr lang="fa-IR" smtClean="0"/>
              <a:t>مشخص كردن استفاده از استراتژي‌هاي مشترك يا مقابله‌اي</a:t>
            </a:r>
          </a:p>
          <a:p>
            <a:pPr indent="190500" eaLnBrk="1" hangingPunct="1">
              <a:lnSpc>
                <a:spcPct val="90000"/>
              </a:lnSpc>
              <a:buFontTx/>
              <a:buNone/>
            </a:pPr>
            <a:endParaRPr lang="fa-IR" smtClean="0"/>
          </a:p>
          <a:p>
            <a:pPr indent="190500" eaLnBrk="1" hangingPunct="1">
              <a:lnSpc>
                <a:spcPct val="90000"/>
              </a:lnSpc>
            </a:pPr>
            <a:r>
              <a:rPr lang="fa-IR" smtClean="0"/>
              <a:t>تعيين اوليت‌ها و نيازهاي رقيب</a:t>
            </a:r>
          </a:p>
          <a:p>
            <a:pPr indent="190500" eaLnBrk="1" hangingPunct="1">
              <a:lnSpc>
                <a:spcPct val="90000"/>
              </a:lnSpc>
            </a:pPr>
            <a:endParaRPr lang="en-US"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768" decel="100000"/>
                                        <p:tgtEl>
                                          <p:spTgt spid="54274"/>
                                        </p:tgtEl>
                                      </p:cBhvr>
                                    </p:animEffect>
                                    <p:animScale>
                                      <p:cBhvr>
                                        <p:cTn id="8" dur="768" decel="100000"/>
                                        <p:tgtEl>
                                          <p:spTgt spid="54274"/>
                                        </p:tgtEl>
                                      </p:cBhvr>
                                      <p:from x="10000" y="10000"/>
                                      <p:to x="200000" y="450000"/>
                                    </p:animScale>
                                    <p:animScale>
                                      <p:cBhvr>
                                        <p:cTn id="9" dur="1230" accel="100000" fill="hold">
                                          <p:stCondLst>
                                            <p:cond delay="768"/>
                                          </p:stCondLst>
                                        </p:cTn>
                                        <p:tgtEl>
                                          <p:spTgt spid="54274"/>
                                        </p:tgtEl>
                                      </p:cBhvr>
                                      <p:from x="200000" y="450000"/>
                                      <p:to x="100000" y="100000"/>
                                    </p:animScale>
                                    <p:set>
                                      <p:cBhvr>
                                        <p:cTn id="10" dur="768" fill="hold"/>
                                        <p:tgtEl>
                                          <p:spTgt spid="54274"/>
                                        </p:tgtEl>
                                        <p:attrNameLst>
                                          <p:attrName>ppt_x</p:attrName>
                                        </p:attrNameLst>
                                      </p:cBhvr>
                                      <p:to>
                                        <p:strVal val="(0.5)"/>
                                      </p:to>
                                    </p:set>
                                    <p:anim from="(0.5)" to="(#ppt_x)" calcmode="lin" valueType="num">
                                      <p:cBhvr>
                                        <p:cTn id="11" dur="1230" accel="100000" fill="hold">
                                          <p:stCondLst>
                                            <p:cond delay="768"/>
                                          </p:stCondLst>
                                        </p:cTn>
                                        <p:tgtEl>
                                          <p:spTgt spid="54274"/>
                                        </p:tgtEl>
                                        <p:attrNameLst>
                                          <p:attrName>ppt_x</p:attrName>
                                        </p:attrNameLst>
                                      </p:cBhvr>
                                    </p:anim>
                                    <p:set>
                                      <p:cBhvr>
                                        <p:cTn id="12" dur="768" fill="hold"/>
                                        <p:tgtEl>
                                          <p:spTgt spid="54274"/>
                                        </p:tgtEl>
                                        <p:attrNameLst>
                                          <p:attrName>ppt_y</p:attrName>
                                        </p:attrNameLst>
                                      </p:cBhvr>
                                      <p:to>
                                        <p:strVal val="(#ppt_y+0.4)"/>
                                      </p:to>
                                    </p:set>
                                    <p:anim from="(#ppt_y+0.4)" to="(#ppt_y)" calcmode="lin" valueType="num">
                                      <p:cBhvr>
                                        <p:cTn id="13" dur="1230" accel="100000" fill="hold">
                                          <p:stCondLst>
                                            <p:cond delay="768"/>
                                          </p:stCondLst>
                                        </p:cTn>
                                        <p:tgtEl>
                                          <p:spTgt spid="5427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54275">
                                            <p:txEl>
                                              <p:pRg st="0" end="0"/>
                                            </p:txEl>
                                          </p:spTgt>
                                        </p:tgtEl>
                                        <p:attrNameLst>
                                          <p:attrName>style.visibility</p:attrName>
                                        </p:attrNameLst>
                                      </p:cBhvr>
                                      <p:to>
                                        <p:strVal val="visible"/>
                                      </p:to>
                                    </p:set>
                                    <p:anim calcmode="lin" valueType="num">
                                      <p:cBhvr>
                                        <p:cTn id="18" dur="500" fill="hold"/>
                                        <p:tgtEl>
                                          <p:spTgt spid="54275">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54275">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5427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54275">
                                            <p:txEl>
                                              <p:pRg st="2" end="2"/>
                                            </p:txEl>
                                          </p:spTgt>
                                        </p:tgtEl>
                                        <p:attrNameLst>
                                          <p:attrName>style.visibility</p:attrName>
                                        </p:attrNameLst>
                                      </p:cBhvr>
                                      <p:to>
                                        <p:strVal val="visible"/>
                                      </p:to>
                                    </p:set>
                                    <p:anim calcmode="lin" valueType="num">
                                      <p:cBhvr>
                                        <p:cTn id="25" dur="500" fill="hold"/>
                                        <p:tgtEl>
                                          <p:spTgt spid="5427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54275">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5427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54275">
                                            <p:txEl>
                                              <p:pRg st="4" end="4"/>
                                            </p:txEl>
                                          </p:spTgt>
                                        </p:tgtEl>
                                        <p:attrNameLst>
                                          <p:attrName>style.visibility</p:attrName>
                                        </p:attrNameLst>
                                      </p:cBhvr>
                                      <p:to>
                                        <p:strVal val="visible"/>
                                      </p:to>
                                    </p:set>
                                    <p:anim calcmode="lin" valueType="num">
                                      <p:cBhvr>
                                        <p:cTn id="32" dur="500" fill="hold"/>
                                        <p:tgtEl>
                                          <p:spTgt spid="54275">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54275">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54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F727060-C66F-4557-A1B1-C20EB08A68A2}" type="slidenum">
              <a:rPr lang="en-US"/>
              <a:pPr>
                <a:defRPr/>
              </a:pPr>
              <a:t>59</a:t>
            </a:fld>
            <a:endParaRPr lang="en-US"/>
          </a:p>
        </p:txBody>
      </p:sp>
      <p:sp>
        <p:nvSpPr>
          <p:cNvPr id="55298" name="Rectangle 2"/>
          <p:cNvSpPr>
            <a:spLocks noGrp="1" noChangeArrowheads="1"/>
          </p:cNvSpPr>
          <p:nvPr>
            <p:ph type="title"/>
          </p:nvPr>
        </p:nvSpPr>
        <p:spPr/>
        <p:txBody>
          <a:bodyPr/>
          <a:lstStyle/>
          <a:p>
            <a:pPr eaLnBrk="1" hangingPunct="1"/>
            <a:r>
              <a:rPr lang="fa-IR" smtClean="0"/>
              <a:t>مهارت‌هاي مورد نياز مذاكره تلفيقي</a:t>
            </a:r>
            <a:endParaRPr lang="en-US" smtClean="0"/>
          </a:p>
        </p:txBody>
      </p:sp>
      <p:sp>
        <p:nvSpPr>
          <p:cNvPr id="55299" name="Rectangle 3"/>
          <p:cNvSpPr>
            <a:spLocks noGrp="1" noChangeArrowheads="1"/>
          </p:cNvSpPr>
          <p:nvPr>
            <p:ph type="body" idx="1"/>
          </p:nvPr>
        </p:nvSpPr>
        <p:spPr/>
        <p:txBody>
          <a:bodyPr/>
          <a:lstStyle/>
          <a:p>
            <a:pPr marL="280988" indent="190500" eaLnBrk="1" hangingPunct="1"/>
            <a:r>
              <a:rPr lang="fa-IR" smtClean="0"/>
              <a:t>آگاهي از شيوه‌هاي رفتاري خود و رقيب،‌استفاده از بهترين متد حل تضاد</a:t>
            </a:r>
          </a:p>
          <a:p>
            <a:pPr marL="280988" indent="190500" eaLnBrk="1" hangingPunct="1"/>
            <a:r>
              <a:rPr lang="fa-IR" smtClean="0"/>
              <a:t>تمرين انواع مهارت‌‌هاي ميان فردي</a:t>
            </a:r>
          </a:p>
          <a:p>
            <a:pPr marL="280988" indent="190500" eaLnBrk="1" hangingPunct="1"/>
            <a:r>
              <a:rPr lang="fa-IR" smtClean="0"/>
              <a:t>حفظ انعطاف‌پذيري در موضع در رابطه با پيشنهادات متقابل</a:t>
            </a:r>
          </a:p>
          <a:p>
            <a:pPr marL="280988" indent="190500" eaLnBrk="1" hangingPunct="1"/>
            <a:r>
              <a:rPr lang="fa-IR" smtClean="0"/>
              <a:t>كسب اطلاعات ملموس و غير ملموس،‌تنظيم كردن اهداف و استراتژي‌ها</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dissolve">
                                      <p:cBhvr>
                                        <p:cTn id="7" dur="5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299">
                                            <p:txEl>
                                              <p:pRg st="0" end="0"/>
                                            </p:txEl>
                                          </p:spTgt>
                                        </p:tgtEl>
                                        <p:attrNameLst>
                                          <p:attrName>style.visibility</p:attrName>
                                        </p:attrNameLst>
                                      </p:cBhvr>
                                      <p:to>
                                        <p:strVal val="visible"/>
                                      </p:to>
                                    </p:set>
                                    <p:animEffect transition="in" filter="dissolve">
                                      <p:cBhvr>
                                        <p:cTn id="12" dur="500"/>
                                        <p:tgtEl>
                                          <p:spTgt spid="552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299">
                                            <p:txEl>
                                              <p:pRg st="1" end="1"/>
                                            </p:txEl>
                                          </p:spTgt>
                                        </p:tgtEl>
                                        <p:attrNameLst>
                                          <p:attrName>style.visibility</p:attrName>
                                        </p:attrNameLst>
                                      </p:cBhvr>
                                      <p:to>
                                        <p:strVal val="visible"/>
                                      </p:to>
                                    </p:set>
                                    <p:animEffect transition="in" filter="dissolve">
                                      <p:cBhvr>
                                        <p:cTn id="17" dur="500"/>
                                        <p:tgtEl>
                                          <p:spTgt spid="552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5299">
                                            <p:txEl>
                                              <p:pRg st="2" end="2"/>
                                            </p:txEl>
                                          </p:spTgt>
                                        </p:tgtEl>
                                        <p:attrNameLst>
                                          <p:attrName>style.visibility</p:attrName>
                                        </p:attrNameLst>
                                      </p:cBhvr>
                                      <p:to>
                                        <p:strVal val="visible"/>
                                      </p:to>
                                    </p:set>
                                    <p:animEffect transition="in" filter="dissolve">
                                      <p:cBhvr>
                                        <p:cTn id="22" dur="500"/>
                                        <p:tgtEl>
                                          <p:spTgt spid="552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5299">
                                            <p:txEl>
                                              <p:pRg st="3" end="3"/>
                                            </p:txEl>
                                          </p:spTgt>
                                        </p:tgtEl>
                                        <p:attrNameLst>
                                          <p:attrName>style.visibility</p:attrName>
                                        </p:attrNameLst>
                                      </p:cBhvr>
                                      <p:to>
                                        <p:strVal val="visible"/>
                                      </p:to>
                                    </p:set>
                                    <p:animEffect transition="in" filter="dissolve">
                                      <p:cBhvr>
                                        <p:cTn id="27" dur="500"/>
                                        <p:tgtEl>
                                          <p:spTgt spid="55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1939E61-9E4B-43C1-95C0-C1065C6C9303}" type="slidenum">
              <a:rPr lang="en-US"/>
              <a:pPr>
                <a:defRPr/>
              </a:pPr>
              <a:t>60</a:t>
            </a:fld>
            <a:endParaRPr lang="en-US"/>
          </a:p>
        </p:txBody>
      </p:sp>
      <p:sp>
        <p:nvSpPr>
          <p:cNvPr id="59395" name="Rectangle 2"/>
          <p:cNvSpPr>
            <a:spLocks noGrp="1" noChangeArrowheads="1"/>
          </p:cNvSpPr>
          <p:nvPr>
            <p:ph type="title"/>
          </p:nvPr>
        </p:nvSpPr>
        <p:spPr>
          <a:xfrm>
            <a:off x="1258888" y="414338"/>
            <a:ext cx="6542087" cy="1143000"/>
          </a:xfrm>
        </p:spPr>
        <p:txBody>
          <a:bodyPr/>
          <a:lstStyle/>
          <a:p>
            <a:pPr eaLnBrk="1" hangingPunct="1"/>
            <a:r>
              <a:rPr lang="fa-IR" sz="2800" smtClean="0"/>
              <a:t>مهارت‌هاي مورد نياز در مرحله تصميم‌گيري و اقدام</a:t>
            </a:r>
            <a:endParaRPr lang="en-US" sz="2800" smtClean="0"/>
          </a:p>
        </p:txBody>
      </p:sp>
      <p:sp>
        <p:nvSpPr>
          <p:cNvPr id="56323" name="Rectangle 3"/>
          <p:cNvSpPr>
            <a:spLocks noGrp="1" noChangeArrowheads="1"/>
          </p:cNvSpPr>
          <p:nvPr>
            <p:ph type="body" idx="1"/>
          </p:nvPr>
        </p:nvSpPr>
        <p:spPr/>
        <p:txBody>
          <a:bodyPr/>
          <a:lstStyle/>
          <a:p>
            <a:pPr indent="282575" eaLnBrk="1" hangingPunct="1"/>
            <a:r>
              <a:rPr lang="fa-IR" smtClean="0"/>
              <a:t>ارزيابي نقش عوامل موثر در حاصل كار و قضاوت در مورد آنچه مورد قبول قرار مي‌گيرد.</a:t>
            </a:r>
            <a:endParaRPr lang="en-US" smtClean="0"/>
          </a:p>
          <a:p>
            <a:pPr indent="282575" eaLnBrk="1" hangingPunct="1">
              <a:buFontTx/>
              <a:buNone/>
            </a:pPr>
            <a:endParaRPr lang="fa-IR" sz="2000" smtClean="0"/>
          </a:p>
          <a:p>
            <a:pPr indent="282575" eaLnBrk="1" hangingPunct="1"/>
            <a:r>
              <a:rPr lang="fa-IR" smtClean="0"/>
              <a:t>محك‌زني در مورد موضوعات تفاهم و موافقت‌شده</a:t>
            </a:r>
            <a:endParaRPr lang="en-US" smtClean="0"/>
          </a:p>
          <a:p>
            <a:pPr indent="282575" eaLnBrk="1" hangingPunct="1">
              <a:buFontTx/>
              <a:buNone/>
            </a:pPr>
            <a:endParaRPr lang="fa-IR" sz="1800" smtClean="0"/>
          </a:p>
          <a:p>
            <a:pPr indent="282575" eaLnBrk="1" hangingPunct="1"/>
            <a:r>
              <a:rPr lang="fa-IR" smtClean="0"/>
              <a:t>انتخاب تكنيك حسن‌ختام از طريق خلاصه‌كردن و دادن اختيار</a:t>
            </a:r>
          </a:p>
          <a:p>
            <a:pPr indent="282575"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mph" presetSubtype="0" grpId="0" nodeType="withEffect">
                                  <p:stCondLst>
                                    <p:cond delay="0"/>
                                  </p:stCondLst>
                                  <p:childTnLst>
                                    <p:set>
                                      <p:cBhvr rctx="PPT">
                                        <p:cTn id="6" dur="indefinite"/>
                                        <p:tgtEl>
                                          <p:spTgt spid="56323">
                                            <p:txEl>
                                              <p:pRg st="0" end="0"/>
                                            </p:txEl>
                                          </p:spTgt>
                                        </p:tgtEl>
                                        <p:attrNameLst>
                                          <p:attrName>style.opacity</p:attrName>
                                        </p:attrNameLst>
                                      </p:cBhvr>
                                      <p:to>
                                        <p:strVal val="0.25"/>
                                      </p:to>
                                    </p:set>
                                    <p:animEffect filter="image" prLst="opacity: 0.25">
                                      <p:cBhvr rctx="IE">
                                        <p:cTn id="7" dur="indefinite"/>
                                        <p:tgtEl>
                                          <p:spTgt spid="56323">
                                            <p:txEl>
                                              <p:pRg st="0" end="0"/>
                                            </p:txEl>
                                          </p:spTgt>
                                        </p:tgtEl>
                                      </p:cBhvr>
                                    </p:animEffect>
                                  </p:childTnLst>
                                </p:cTn>
                              </p:par>
                              <p:par>
                                <p:cTn id="8" presetID="9" presetClass="emph" presetSubtype="0" grpId="0" nodeType="withEffect">
                                  <p:stCondLst>
                                    <p:cond delay="0"/>
                                  </p:stCondLst>
                                  <p:childTnLst>
                                    <p:set>
                                      <p:cBhvr rctx="PPT">
                                        <p:cTn id="9" dur="indefinite"/>
                                        <p:tgtEl>
                                          <p:spTgt spid="56323">
                                            <p:txEl>
                                              <p:pRg st="2" end="2"/>
                                            </p:txEl>
                                          </p:spTgt>
                                        </p:tgtEl>
                                        <p:attrNameLst>
                                          <p:attrName>style.opacity</p:attrName>
                                        </p:attrNameLst>
                                      </p:cBhvr>
                                      <p:to>
                                        <p:strVal val="0.25"/>
                                      </p:to>
                                    </p:set>
                                    <p:animEffect filter="image" prLst="opacity: 0.25">
                                      <p:cBhvr rctx="IE">
                                        <p:cTn id="10" dur="indefinite"/>
                                        <p:tgtEl>
                                          <p:spTgt spid="56323">
                                            <p:txEl>
                                              <p:pRg st="2" end="2"/>
                                            </p:txEl>
                                          </p:spTgt>
                                        </p:tgtEl>
                                      </p:cBhvr>
                                    </p:animEffect>
                                  </p:childTnLst>
                                </p:cTn>
                              </p:par>
                              <p:par>
                                <p:cTn id="11" presetID="9" presetClass="emph" presetSubtype="0" grpId="0" nodeType="withEffect">
                                  <p:stCondLst>
                                    <p:cond delay="0"/>
                                  </p:stCondLst>
                                  <p:childTnLst>
                                    <p:set>
                                      <p:cBhvr rctx="PPT">
                                        <p:cTn id="12" dur="indefinite"/>
                                        <p:tgtEl>
                                          <p:spTgt spid="56323">
                                            <p:txEl>
                                              <p:pRg st="4" end="4"/>
                                            </p:txEl>
                                          </p:spTgt>
                                        </p:tgtEl>
                                        <p:attrNameLst>
                                          <p:attrName>style.opacity</p:attrName>
                                        </p:attrNameLst>
                                      </p:cBhvr>
                                      <p:to>
                                        <p:strVal val="0.25"/>
                                      </p:to>
                                    </p:set>
                                    <p:animEffect filter="image" prLst="opacity: 0.25">
                                      <p:cBhvr rctx="IE">
                                        <p:cTn id="13" dur="indefinite"/>
                                        <p:tgtEl>
                                          <p:spTgt spid="5632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mph" presetSubtype="0" grpId="1" nodeType="clickEffect">
                                  <p:stCondLst>
                                    <p:cond delay="0"/>
                                  </p:stCondLst>
                                  <p:endCondLst>
                                    <p:cond evt="onNext" delay="0">
                                      <p:tgtEl>
                                        <p:sldTgt/>
                                      </p:tgtEl>
                                    </p:cond>
                                  </p:endCondLst>
                                  <p:childTnLst>
                                    <p:set>
                                      <p:cBhvr rctx="PPT">
                                        <p:cTn id="17" dur="indefinite"/>
                                        <p:tgtEl>
                                          <p:spTgt spid="56323">
                                            <p:txEl>
                                              <p:pRg st="0" end="0"/>
                                            </p:txEl>
                                          </p:spTgt>
                                        </p:tgtEl>
                                        <p:attrNameLst>
                                          <p:attrName>style.opacity</p:attrName>
                                        </p:attrNameLst>
                                      </p:cBhvr>
                                      <p:to>
                                        <p:strVal val="1.0"/>
                                      </p:to>
                                    </p:set>
                                    <p:animEffect filter="image" prLst="opacity: 1.0">
                                      <p:cBhvr rctx="IE">
                                        <p:cTn id="18" dur="indefinite"/>
                                        <p:tgtEl>
                                          <p:spTgt spid="5632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mph" presetSubtype="0" grpId="1" nodeType="clickEffect">
                                  <p:stCondLst>
                                    <p:cond delay="0"/>
                                  </p:stCondLst>
                                  <p:endCondLst>
                                    <p:cond evt="onNext" delay="0">
                                      <p:tgtEl>
                                        <p:sldTgt/>
                                      </p:tgtEl>
                                    </p:cond>
                                  </p:endCondLst>
                                  <p:childTnLst>
                                    <p:set>
                                      <p:cBhvr rctx="PPT">
                                        <p:cTn id="22" dur="indefinite"/>
                                        <p:tgtEl>
                                          <p:spTgt spid="56323">
                                            <p:txEl>
                                              <p:pRg st="2" end="2"/>
                                            </p:txEl>
                                          </p:spTgt>
                                        </p:tgtEl>
                                        <p:attrNameLst>
                                          <p:attrName>style.opacity</p:attrName>
                                        </p:attrNameLst>
                                      </p:cBhvr>
                                      <p:to>
                                        <p:strVal val="1.0"/>
                                      </p:to>
                                    </p:set>
                                    <p:animEffect filter="image" prLst="opacity: 1.0">
                                      <p:cBhvr rctx="IE">
                                        <p:cTn id="23" dur="indefinite"/>
                                        <p:tgtEl>
                                          <p:spTgt spid="5632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mph" presetSubtype="0" grpId="1" nodeType="clickEffect">
                                  <p:stCondLst>
                                    <p:cond delay="0"/>
                                  </p:stCondLst>
                                  <p:endCondLst>
                                    <p:cond evt="onNext" delay="0">
                                      <p:tgtEl>
                                        <p:sldTgt/>
                                      </p:tgtEl>
                                    </p:cond>
                                  </p:endCondLst>
                                  <p:childTnLst>
                                    <p:set>
                                      <p:cBhvr rctx="PPT">
                                        <p:cTn id="27" dur="indefinite"/>
                                        <p:tgtEl>
                                          <p:spTgt spid="56323">
                                            <p:txEl>
                                              <p:pRg st="4" end="4"/>
                                            </p:txEl>
                                          </p:spTgt>
                                        </p:tgtEl>
                                        <p:attrNameLst>
                                          <p:attrName>style.opacity</p:attrName>
                                        </p:attrNameLst>
                                      </p:cBhvr>
                                      <p:to>
                                        <p:strVal val="1.0"/>
                                      </p:to>
                                    </p:set>
                                    <p:animEffect filter="image" prLst="opacity: 1.0">
                                      <p:cBhvr rctx="IE">
                                        <p:cTn id="28" dur="indefinite"/>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allAtOnce"/>
      <p:bldP spid="56323" grpId="1" build="p"/>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8A66E38-0637-4CAD-8455-BFBCAB04808D}" type="slidenum">
              <a:rPr lang="en-US"/>
              <a:pPr>
                <a:defRPr/>
              </a:pPr>
              <a:t>61</a:t>
            </a:fld>
            <a:endParaRPr lang="en-US"/>
          </a:p>
        </p:txBody>
      </p:sp>
      <p:sp>
        <p:nvSpPr>
          <p:cNvPr id="57346" name="Rectangle 2"/>
          <p:cNvSpPr>
            <a:spLocks noGrp="1" noChangeArrowheads="1"/>
          </p:cNvSpPr>
          <p:nvPr>
            <p:ph type="title"/>
          </p:nvPr>
        </p:nvSpPr>
        <p:spPr/>
        <p:txBody>
          <a:bodyPr/>
          <a:lstStyle/>
          <a:p>
            <a:pPr eaLnBrk="1" hangingPunct="1"/>
            <a:r>
              <a:rPr lang="fa-IR" smtClean="0"/>
              <a:t>مهارت‌هاي مورد نياز در مرحله پس مذاكره</a:t>
            </a:r>
            <a:endParaRPr lang="en-US" smtClean="0"/>
          </a:p>
        </p:txBody>
      </p:sp>
      <p:sp>
        <p:nvSpPr>
          <p:cNvPr id="57347" name="Rectangle 3"/>
          <p:cNvSpPr>
            <a:spLocks noGrp="1" noChangeArrowheads="1"/>
          </p:cNvSpPr>
          <p:nvPr>
            <p:ph type="body" idx="1"/>
          </p:nvPr>
        </p:nvSpPr>
        <p:spPr/>
        <p:txBody>
          <a:bodyPr/>
          <a:lstStyle/>
          <a:p>
            <a:pPr indent="190500" eaLnBrk="1" hangingPunct="1"/>
            <a:r>
              <a:rPr lang="fa-IR" smtClean="0"/>
              <a:t>تفاهم و يا قبول يك توافقنامه كه منعكس‌كننده موارد تفاهم مفاهيم حقوقي باشد.</a:t>
            </a:r>
            <a:endParaRPr lang="en-US" smtClean="0"/>
          </a:p>
          <a:p>
            <a:pPr indent="190500" eaLnBrk="1" hangingPunct="1">
              <a:buFontTx/>
              <a:buNone/>
            </a:pPr>
            <a:endParaRPr lang="fa-IR" smtClean="0"/>
          </a:p>
          <a:p>
            <a:pPr indent="190500" eaLnBrk="1" hangingPunct="1"/>
            <a:r>
              <a:rPr lang="fa-IR" smtClean="0"/>
              <a:t>ارايه براي بررسي و تجديد‌نظر به علت تغيير بعضي عوامل</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 calcmode="lin" valueType="num">
                                      <p:cBhvr>
                                        <p:cTn id="7" dur="500" fill="hold"/>
                                        <p:tgtEl>
                                          <p:spTgt spid="57346"/>
                                        </p:tgtEl>
                                        <p:attrNameLst>
                                          <p:attrName>ppt_w</p:attrName>
                                        </p:attrNameLst>
                                      </p:cBhvr>
                                      <p:tavLst>
                                        <p:tav tm="0">
                                          <p:val>
                                            <p:fltVal val="0"/>
                                          </p:val>
                                        </p:tav>
                                        <p:tav tm="100000">
                                          <p:val>
                                            <p:strVal val="#ppt_w"/>
                                          </p:val>
                                        </p:tav>
                                      </p:tavLst>
                                    </p:anim>
                                    <p:anim calcmode="lin" valueType="num">
                                      <p:cBhvr>
                                        <p:cTn id="8" dur="500" fill="hold"/>
                                        <p:tgtEl>
                                          <p:spTgt spid="57346"/>
                                        </p:tgtEl>
                                        <p:attrNameLst>
                                          <p:attrName>ppt_h</p:attrName>
                                        </p:attrNameLst>
                                      </p:cBhvr>
                                      <p:tavLst>
                                        <p:tav tm="0">
                                          <p:val>
                                            <p:fltVal val="0"/>
                                          </p:val>
                                        </p:tav>
                                        <p:tav tm="100000">
                                          <p:val>
                                            <p:strVal val="#ppt_h"/>
                                          </p:val>
                                        </p:tav>
                                      </p:tavLst>
                                    </p:anim>
                                    <p:animEffect transition="in" filter="fade">
                                      <p:cBhvr>
                                        <p:cTn id="9" dur="500"/>
                                        <p:tgtEl>
                                          <p:spTgt spid="573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7347">
                                            <p:txEl>
                                              <p:pRg st="0" end="0"/>
                                            </p:txEl>
                                          </p:spTgt>
                                        </p:tgtEl>
                                        <p:attrNameLst>
                                          <p:attrName>style.visibility</p:attrName>
                                        </p:attrNameLst>
                                      </p:cBhvr>
                                      <p:to>
                                        <p:strVal val="visible"/>
                                      </p:to>
                                    </p:set>
                                    <p:animEffect transition="in" filter="fade">
                                      <p:cBhvr>
                                        <p:cTn id="14" dur="1000">
                                          <p:stCondLst>
                                            <p:cond delay="0"/>
                                          </p:stCondLst>
                                        </p:cTn>
                                        <p:tgtEl>
                                          <p:spTgt spid="5734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7347">
                                            <p:txEl>
                                              <p:pRg st="2" end="2"/>
                                            </p:txEl>
                                          </p:spTgt>
                                        </p:tgtEl>
                                        <p:attrNameLst>
                                          <p:attrName>style.visibility</p:attrName>
                                        </p:attrNameLst>
                                      </p:cBhvr>
                                      <p:to>
                                        <p:strVal val="visible"/>
                                      </p:to>
                                    </p:set>
                                    <p:animEffect transition="in" filter="fade">
                                      <p:cBhvr>
                                        <p:cTn id="19" dur="1000">
                                          <p:stCondLst>
                                            <p:cond delay="0"/>
                                          </p:stCondLst>
                                        </p:cTn>
                                        <p:tgtEl>
                                          <p:spTgt spid="573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103D90C-25FE-48E1-8D40-B63E954226E5}" type="slidenum">
              <a:rPr lang="en-US"/>
              <a:pPr>
                <a:defRPr/>
              </a:pPr>
              <a:t>62</a:t>
            </a:fld>
            <a:endParaRPr lang="en-US"/>
          </a:p>
        </p:txBody>
      </p:sp>
      <p:sp>
        <p:nvSpPr>
          <p:cNvPr id="58370" name="Rectangle 2"/>
          <p:cNvSpPr>
            <a:spLocks noGrp="1" noChangeArrowheads="1"/>
          </p:cNvSpPr>
          <p:nvPr>
            <p:ph type="title"/>
          </p:nvPr>
        </p:nvSpPr>
        <p:spPr/>
        <p:txBody>
          <a:bodyPr/>
          <a:lstStyle/>
          <a:p>
            <a:pPr eaLnBrk="1" hangingPunct="1"/>
            <a:r>
              <a:rPr lang="fa-IR" smtClean="0"/>
              <a:t>نكات مهم در مذاكرات بازاريابي بين‌المللي</a:t>
            </a:r>
            <a:endParaRPr lang="en-US" smtClean="0"/>
          </a:p>
        </p:txBody>
      </p:sp>
      <p:sp>
        <p:nvSpPr>
          <p:cNvPr id="58371" name="Rectangle 3"/>
          <p:cNvSpPr>
            <a:spLocks noGrp="1" noChangeArrowheads="1"/>
          </p:cNvSpPr>
          <p:nvPr>
            <p:ph type="body" idx="1"/>
          </p:nvPr>
        </p:nvSpPr>
        <p:spPr>
          <a:xfrm>
            <a:off x="611188" y="1989138"/>
            <a:ext cx="7993062" cy="4191000"/>
          </a:xfrm>
        </p:spPr>
        <p:txBody>
          <a:bodyPr/>
          <a:lstStyle/>
          <a:p>
            <a:pPr indent="190500" eaLnBrk="1" hangingPunct="1"/>
            <a:r>
              <a:rPr lang="fa-IR" smtClean="0"/>
              <a:t>تا آنجا كه مي‌توانيد از اطلاعات داوطلبانه نسبت به مسائل بنگاه خود احتراز نماييد.</a:t>
            </a:r>
          </a:p>
          <a:p>
            <a:pPr indent="190500" eaLnBrk="1" hangingPunct="1"/>
            <a:r>
              <a:rPr lang="fa-IR" smtClean="0"/>
              <a:t>زمان و مكان مناسبي را براي مذاكرات فروش در نظر بگيريد.</a:t>
            </a:r>
          </a:p>
          <a:p>
            <a:pPr indent="190500" eaLnBrk="1" hangingPunct="1"/>
            <a:r>
              <a:rPr lang="fa-IR" smtClean="0"/>
              <a:t>اول گوش كنيد،‌دوم يادداشت برداريد،‌سوم فكر كنيد و سپس تصميم بگيريد.</a:t>
            </a:r>
          </a:p>
          <a:p>
            <a:pPr indent="190500" eaLnBrk="1" hangingPunct="1"/>
            <a:r>
              <a:rPr lang="fa-IR" smtClean="0"/>
              <a:t>به آداب، ‌سنن و اعتقادات طرف مذاكره احترام بگذاريد.</a:t>
            </a:r>
          </a:p>
          <a:p>
            <a:pPr indent="190500" eaLnBrk="1" hangingPunct="1"/>
            <a:r>
              <a:rPr lang="fa-IR" smtClean="0"/>
              <a:t>اگر نمي‌توانيد بفروشيد، بخريد.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fade">
                                      <p:cBhvr>
                                        <p:cTn id="7" dur="2000"/>
                                        <p:tgtEl>
                                          <p:spTgt spid="5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371">
                                            <p:txEl>
                                              <p:pRg st="0" end="0"/>
                                            </p:txEl>
                                          </p:spTgt>
                                        </p:tgtEl>
                                        <p:attrNameLst>
                                          <p:attrName>style.visibility</p:attrName>
                                        </p:attrNameLst>
                                      </p:cBhvr>
                                      <p:to>
                                        <p:strVal val="visible"/>
                                      </p:to>
                                    </p:set>
                                    <p:animEffect transition="in" filter="wipe(left)">
                                      <p:cBhvr>
                                        <p:cTn id="12" dur="500"/>
                                        <p:tgtEl>
                                          <p:spTgt spid="583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371">
                                            <p:txEl>
                                              <p:pRg st="1" end="1"/>
                                            </p:txEl>
                                          </p:spTgt>
                                        </p:tgtEl>
                                        <p:attrNameLst>
                                          <p:attrName>style.visibility</p:attrName>
                                        </p:attrNameLst>
                                      </p:cBhvr>
                                      <p:to>
                                        <p:strVal val="visible"/>
                                      </p:to>
                                    </p:set>
                                    <p:animEffect transition="in" filter="wipe(left)">
                                      <p:cBhvr>
                                        <p:cTn id="17" dur="500"/>
                                        <p:tgtEl>
                                          <p:spTgt spid="583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8371">
                                            <p:txEl>
                                              <p:pRg st="2" end="2"/>
                                            </p:txEl>
                                          </p:spTgt>
                                        </p:tgtEl>
                                        <p:attrNameLst>
                                          <p:attrName>style.visibility</p:attrName>
                                        </p:attrNameLst>
                                      </p:cBhvr>
                                      <p:to>
                                        <p:strVal val="visible"/>
                                      </p:to>
                                    </p:set>
                                    <p:animEffect transition="in" filter="wipe(left)">
                                      <p:cBhvr>
                                        <p:cTn id="22" dur="500"/>
                                        <p:tgtEl>
                                          <p:spTgt spid="583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8371">
                                            <p:txEl>
                                              <p:pRg st="3" end="3"/>
                                            </p:txEl>
                                          </p:spTgt>
                                        </p:tgtEl>
                                        <p:attrNameLst>
                                          <p:attrName>style.visibility</p:attrName>
                                        </p:attrNameLst>
                                      </p:cBhvr>
                                      <p:to>
                                        <p:strVal val="visible"/>
                                      </p:to>
                                    </p:set>
                                    <p:animEffect transition="in" filter="wipe(left)">
                                      <p:cBhvr>
                                        <p:cTn id="27" dur="500"/>
                                        <p:tgtEl>
                                          <p:spTgt spid="583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8371">
                                            <p:txEl>
                                              <p:pRg st="4" end="4"/>
                                            </p:txEl>
                                          </p:spTgt>
                                        </p:tgtEl>
                                        <p:attrNameLst>
                                          <p:attrName>style.visibility</p:attrName>
                                        </p:attrNameLst>
                                      </p:cBhvr>
                                      <p:to>
                                        <p:strVal val="visible"/>
                                      </p:to>
                                    </p:set>
                                    <p:animEffect transition="in" filter="wipe(left)">
                                      <p:cBhvr>
                                        <p:cTn id="32" dur="500"/>
                                        <p:tgtEl>
                                          <p:spTgt spid="58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3D265D0-0AF0-4DCD-B27C-C0096A2B99BC}" type="slidenum">
              <a:rPr lang="en-US"/>
              <a:pPr>
                <a:defRPr/>
              </a:pPr>
              <a:t>63</a:t>
            </a:fld>
            <a:endParaRPr lang="en-US"/>
          </a:p>
        </p:txBody>
      </p:sp>
      <p:sp>
        <p:nvSpPr>
          <p:cNvPr id="62467" name="Rectangle 2"/>
          <p:cNvSpPr>
            <a:spLocks noGrp="1" noChangeArrowheads="1"/>
          </p:cNvSpPr>
          <p:nvPr>
            <p:ph type="title"/>
          </p:nvPr>
        </p:nvSpPr>
        <p:spPr/>
        <p:txBody>
          <a:bodyPr/>
          <a:lstStyle/>
          <a:p>
            <a:pPr eaLnBrk="1" hangingPunct="1"/>
            <a:r>
              <a:rPr lang="fa-IR" smtClean="0"/>
              <a:t>چند نكته</a:t>
            </a:r>
            <a:endParaRPr lang="en-US" smtClean="0"/>
          </a:p>
        </p:txBody>
      </p:sp>
      <p:sp>
        <p:nvSpPr>
          <p:cNvPr id="59395" name="Rectangle 3"/>
          <p:cNvSpPr>
            <a:spLocks noGrp="1" noChangeArrowheads="1"/>
          </p:cNvSpPr>
          <p:nvPr>
            <p:ph type="body" idx="1"/>
          </p:nvPr>
        </p:nvSpPr>
        <p:spPr>
          <a:xfrm>
            <a:off x="395288" y="1989138"/>
            <a:ext cx="8137525" cy="4191000"/>
          </a:xfrm>
        </p:spPr>
        <p:txBody>
          <a:bodyPr/>
          <a:lstStyle/>
          <a:p>
            <a:pPr algn="ctr" eaLnBrk="1" hangingPunct="1">
              <a:buFontTx/>
              <a:buNone/>
            </a:pPr>
            <a:r>
              <a:rPr lang="fa-IR" smtClean="0">
                <a:solidFill>
                  <a:srgbClr val="0033CC"/>
                </a:solidFill>
              </a:rPr>
              <a:t>در مذاكرات بازاريابي بين‌المللي اگر شركت ‌مي‌كنيد،‌ نكات زير را مورد توجه قرار دهيد.</a:t>
            </a:r>
          </a:p>
          <a:p>
            <a:pPr eaLnBrk="1" hangingPunct="1">
              <a:buFontTx/>
              <a:buBlip>
                <a:blip r:embed="rId2"/>
              </a:buBlip>
            </a:pPr>
            <a:r>
              <a:rPr lang="fa-IR" smtClean="0">
                <a:solidFill>
                  <a:srgbClr val="CC3300"/>
                </a:solidFill>
              </a:rPr>
              <a:t>ژاپن:</a:t>
            </a:r>
            <a:r>
              <a:rPr lang="fa-IR" smtClean="0"/>
              <a:t> قبل از وقت شروع مذاكره، در محل حاضر شويد.</a:t>
            </a:r>
          </a:p>
          <a:p>
            <a:pPr eaLnBrk="1" hangingPunct="1">
              <a:buFontTx/>
              <a:buBlip>
                <a:blip r:embed="rId2"/>
              </a:buBlip>
            </a:pPr>
            <a:r>
              <a:rPr lang="fa-IR" smtClean="0">
                <a:solidFill>
                  <a:srgbClr val="CC3300"/>
                </a:solidFill>
              </a:rPr>
              <a:t>تايوان:</a:t>
            </a:r>
            <a:r>
              <a:rPr lang="fa-IR" smtClean="0"/>
              <a:t> هرگز به شخص ساعت ديواري هديه ندهيد،‌ اين علامت قطع رابطه است.</a:t>
            </a:r>
          </a:p>
          <a:p>
            <a:pPr eaLnBrk="1" hangingPunct="1">
              <a:buFontTx/>
              <a:buBlip>
                <a:blip r:embed="rId2"/>
              </a:buBlip>
            </a:pPr>
            <a:r>
              <a:rPr lang="fa-IR" smtClean="0">
                <a:solidFill>
                  <a:srgbClr val="CC3300"/>
                </a:solidFill>
              </a:rPr>
              <a:t>هنگ‌كنگ:</a:t>
            </a:r>
            <a:r>
              <a:rPr lang="fa-IR" smtClean="0"/>
              <a:t> به كسي گل سفيد تعارف نكنيد.</a:t>
            </a:r>
          </a:p>
          <a:p>
            <a:pPr eaLnBrk="1" hangingPunct="1">
              <a:buFontTx/>
              <a:buBlip>
                <a:blip r:embed="rId2"/>
              </a:buBlip>
            </a:pPr>
            <a:r>
              <a:rPr lang="fa-IR" smtClean="0">
                <a:solidFill>
                  <a:srgbClr val="CC3300"/>
                </a:solidFill>
              </a:rPr>
              <a:t>ايتاليا:</a:t>
            </a:r>
            <a:r>
              <a:rPr lang="fa-IR" smtClean="0"/>
              <a:t> به كسي ”دستمال ” هديه ندهيد.</a:t>
            </a:r>
          </a:p>
          <a:p>
            <a:pPr eaLnBrk="1" hangingPunct="1">
              <a:buFontTx/>
              <a:buBlip>
                <a:blip r:embed="rId2"/>
              </a:buBlip>
            </a:pPr>
            <a:r>
              <a:rPr lang="fa-IR" smtClean="0">
                <a:solidFill>
                  <a:srgbClr val="CC3300"/>
                </a:solidFill>
              </a:rPr>
              <a:t>اسپانيا:</a:t>
            </a:r>
            <a:r>
              <a:rPr lang="fa-IR" smtClean="0"/>
              <a:t> از ”بيمه عمر“ صحبت نكنيد.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fade">
                                      <p:cBhvr>
                                        <p:cTn id="7" dur="1000"/>
                                        <p:tgtEl>
                                          <p:spTgt spid="59395">
                                            <p:txEl>
                                              <p:pRg st="0" end="0"/>
                                            </p:txEl>
                                          </p:spTgt>
                                        </p:tgtEl>
                                      </p:cBhvr>
                                    </p:animEffect>
                                    <p:anim calcmode="lin" valueType="num">
                                      <p:cBhvr>
                                        <p:cTn id="8" dur="10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93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9395">
                                            <p:txEl>
                                              <p:pRg st="1" end="1"/>
                                            </p:txEl>
                                          </p:spTgt>
                                        </p:tgtEl>
                                        <p:attrNameLst>
                                          <p:attrName>style.visibility</p:attrName>
                                        </p:attrNameLst>
                                      </p:cBhvr>
                                      <p:to>
                                        <p:strVal val="visible"/>
                                      </p:to>
                                    </p:set>
                                    <p:animEffect transition="in" filter="fade">
                                      <p:cBhvr>
                                        <p:cTn id="14" dur="1000"/>
                                        <p:tgtEl>
                                          <p:spTgt spid="59395">
                                            <p:txEl>
                                              <p:pRg st="1" end="1"/>
                                            </p:txEl>
                                          </p:spTgt>
                                        </p:tgtEl>
                                      </p:cBhvr>
                                    </p:animEffect>
                                    <p:anim calcmode="lin" valueType="num">
                                      <p:cBhvr>
                                        <p:cTn id="15" dur="10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93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9395">
                                            <p:txEl>
                                              <p:pRg st="2" end="2"/>
                                            </p:txEl>
                                          </p:spTgt>
                                        </p:tgtEl>
                                        <p:attrNameLst>
                                          <p:attrName>style.visibility</p:attrName>
                                        </p:attrNameLst>
                                      </p:cBhvr>
                                      <p:to>
                                        <p:strVal val="visible"/>
                                      </p:to>
                                    </p:set>
                                    <p:animEffect transition="in" filter="fade">
                                      <p:cBhvr>
                                        <p:cTn id="21" dur="1000"/>
                                        <p:tgtEl>
                                          <p:spTgt spid="59395">
                                            <p:txEl>
                                              <p:pRg st="2" end="2"/>
                                            </p:txEl>
                                          </p:spTgt>
                                        </p:tgtEl>
                                      </p:cBhvr>
                                    </p:animEffect>
                                    <p:anim calcmode="lin" valueType="num">
                                      <p:cBhvr>
                                        <p:cTn id="22" dur="10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93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9395">
                                            <p:txEl>
                                              <p:pRg st="3" end="3"/>
                                            </p:txEl>
                                          </p:spTgt>
                                        </p:tgtEl>
                                        <p:attrNameLst>
                                          <p:attrName>style.visibility</p:attrName>
                                        </p:attrNameLst>
                                      </p:cBhvr>
                                      <p:to>
                                        <p:strVal val="visible"/>
                                      </p:to>
                                    </p:set>
                                    <p:animEffect transition="in" filter="fade">
                                      <p:cBhvr>
                                        <p:cTn id="28" dur="1000"/>
                                        <p:tgtEl>
                                          <p:spTgt spid="59395">
                                            <p:txEl>
                                              <p:pRg st="3" end="3"/>
                                            </p:txEl>
                                          </p:spTgt>
                                        </p:tgtEl>
                                      </p:cBhvr>
                                    </p:animEffect>
                                    <p:anim calcmode="lin" valueType="num">
                                      <p:cBhvr>
                                        <p:cTn id="29" dur="10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93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9395">
                                            <p:txEl>
                                              <p:pRg st="4" end="4"/>
                                            </p:txEl>
                                          </p:spTgt>
                                        </p:tgtEl>
                                        <p:attrNameLst>
                                          <p:attrName>style.visibility</p:attrName>
                                        </p:attrNameLst>
                                      </p:cBhvr>
                                      <p:to>
                                        <p:strVal val="visible"/>
                                      </p:to>
                                    </p:set>
                                    <p:animEffect transition="in" filter="fade">
                                      <p:cBhvr>
                                        <p:cTn id="35" dur="1000"/>
                                        <p:tgtEl>
                                          <p:spTgt spid="59395">
                                            <p:txEl>
                                              <p:pRg st="4" end="4"/>
                                            </p:txEl>
                                          </p:spTgt>
                                        </p:tgtEl>
                                      </p:cBhvr>
                                    </p:animEffect>
                                    <p:anim calcmode="lin" valueType="num">
                                      <p:cBhvr>
                                        <p:cTn id="36" dur="1000" fill="hold"/>
                                        <p:tgtEl>
                                          <p:spTgt spid="5939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939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9395">
                                            <p:txEl>
                                              <p:pRg st="5" end="5"/>
                                            </p:txEl>
                                          </p:spTgt>
                                        </p:tgtEl>
                                        <p:attrNameLst>
                                          <p:attrName>style.visibility</p:attrName>
                                        </p:attrNameLst>
                                      </p:cBhvr>
                                      <p:to>
                                        <p:strVal val="visible"/>
                                      </p:to>
                                    </p:set>
                                    <p:animEffect transition="in" filter="fade">
                                      <p:cBhvr>
                                        <p:cTn id="42" dur="1000"/>
                                        <p:tgtEl>
                                          <p:spTgt spid="59395">
                                            <p:txEl>
                                              <p:pRg st="5" end="5"/>
                                            </p:txEl>
                                          </p:spTgt>
                                        </p:tgtEl>
                                      </p:cBhvr>
                                    </p:animEffect>
                                    <p:anim calcmode="lin" valueType="num">
                                      <p:cBhvr>
                                        <p:cTn id="43" dur="1000" fill="hold"/>
                                        <p:tgtEl>
                                          <p:spTgt spid="5939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939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9A38D3E-8E3D-42A3-B805-8208B795C0E7}" type="slidenum">
              <a:rPr lang="en-US"/>
              <a:pPr>
                <a:defRPr/>
              </a:pPr>
              <a:t>64</a:t>
            </a:fld>
            <a:endParaRPr lang="en-US"/>
          </a:p>
        </p:txBody>
      </p:sp>
      <p:sp>
        <p:nvSpPr>
          <p:cNvPr id="60418" name="Rectangle 2"/>
          <p:cNvSpPr>
            <a:spLocks noGrp="1" noChangeArrowheads="1"/>
          </p:cNvSpPr>
          <p:nvPr>
            <p:ph type="title"/>
          </p:nvPr>
        </p:nvSpPr>
        <p:spPr/>
        <p:txBody>
          <a:bodyPr/>
          <a:lstStyle/>
          <a:p>
            <a:pPr eaLnBrk="1" hangingPunct="1"/>
            <a:r>
              <a:rPr lang="fa-IR" smtClean="0"/>
              <a:t>تاكتيك‌هاي مهم در فرآيند مذاكره</a:t>
            </a:r>
            <a:endParaRPr lang="en-US" smtClean="0"/>
          </a:p>
        </p:txBody>
      </p:sp>
      <p:sp>
        <p:nvSpPr>
          <p:cNvPr id="60419" name="Rectangle 3"/>
          <p:cNvSpPr>
            <a:spLocks noGrp="1" noChangeArrowheads="1"/>
          </p:cNvSpPr>
          <p:nvPr>
            <p:ph type="body" idx="1"/>
          </p:nvPr>
        </p:nvSpPr>
        <p:spPr/>
        <p:txBody>
          <a:bodyPr/>
          <a:lstStyle/>
          <a:p>
            <a:pPr marL="785813" indent="-609600" eaLnBrk="1" hangingPunct="1">
              <a:lnSpc>
                <a:spcPct val="150000"/>
              </a:lnSpc>
              <a:buFontTx/>
              <a:buAutoNum type="arabicPeriod"/>
            </a:pPr>
            <a:r>
              <a:rPr lang="fa-IR" smtClean="0"/>
              <a:t>ايجاد وقفه در مذاكره</a:t>
            </a:r>
          </a:p>
          <a:p>
            <a:pPr marL="785813" indent="-609600" eaLnBrk="1" hangingPunct="1">
              <a:lnSpc>
                <a:spcPct val="150000"/>
              </a:lnSpc>
              <a:buFontTx/>
              <a:buAutoNum type="arabicPeriod"/>
            </a:pPr>
            <a:r>
              <a:rPr lang="fa-IR" smtClean="0"/>
              <a:t>حفظ آبرو در مذاكره غيررسمي</a:t>
            </a:r>
          </a:p>
          <a:p>
            <a:pPr marL="785813" indent="-609600" eaLnBrk="1" hangingPunct="1">
              <a:lnSpc>
                <a:spcPct val="150000"/>
              </a:lnSpc>
              <a:buFontTx/>
              <a:buAutoNum type="arabicPeriod"/>
            </a:pPr>
            <a:r>
              <a:rPr lang="fa-IR" smtClean="0"/>
              <a:t>اقدام به حمله</a:t>
            </a:r>
          </a:p>
          <a:p>
            <a:pPr marL="785813" indent="-609600" eaLnBrk="1" hangingPunct="1">
              <a:lnSpc>
                <a:spcPct val="150000"/>
              </a:lnSpc>
              <a:buFontTx/>
              <a:buAutoNum type="arabicPeriod"/>
            </a:pPr>
            <a:r>
              <a:rPr lang="fa-IR" smtClean="0"/>
              <a:t>حمله غافلگيرانه</a:t>
            </a:r>
          </a:p>
          <a:p>
            <a:pPr marL="785813" indent="-609600" eaLnBrk="1" hangingPunct="1">
              <a:lnSpc>
                <a:spcPct val="150000"/>
              </a:lnSpc>
              <a:buFontTx/>
              <a:buAutoNum type="arabicPeriod"/>
            </a:pPr>
            <a:r>
              <a:rPr lang="fa-IR" smtClean="0"/>
              <a:t>در اختيارگرفتن دستور جلسه</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1000" fill="hold"/>
                                        <p:tgtEl>
                                          <p:spTgt spid="60418"/>
                                        </p:tgtEl>
                                        <p:attrNameLst>
                                          <p:attrName>ppt_w</p:attrName>
                                        </p:attrNameLst>
                                      </p:cBhvr>
                                      <p:tavLst>
                                        <p:tav tm="0">
                                          <p:val>
                                            <p:strVal val="#ppt_w+.3"/>
                                          </p:val>
                                        </p:tav>
                                        <p:tav tm="100000">
                                          <p:val>
                                            <p:strVal val="#ppt_w"/>
                                          </p:val>
                                        </p:tav>
                                      </p:tavLst>
                                    </p:anim>
                                    <p:anim calcmode="lin" valueType="num">
                                      <p:cBhvr>
                                        <p:cTn id="8" dur="1000" fill="hold"/>
                                        <p:tgtEl>
                                          <p:spTgt spid="60418"/>
                                        </p:tgtEl>
                                        <p:attrNameLst>
                                          <p:attrName>ppt_h</p:attrName>
                                        </p:attrNameLst>
                                      </p:cBhvr>
                                      <p:tavLst>
                                        <p:tav tm="0">
                                          <p:val>
                                            <p:strVal val="#ppt_h"/>
                                          </p:val>
                                        </p:tav>
                                        <p:tav tm="100000">
                                          <p:val>
                                            <p:strVal val="#ppt_h"/>
                                          </p:val>
                                        </p:tav>
                                      </p:tavLst>
                                    </p:anim>
                                    <p:animEffect transition="in" filter="fade">
                                      <p:cBhvr>
                                        <p:cTn id="9" dur="1000"/>
                                        <p:tgtEl>
                                          <p:spTgt spid="604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60419">
                                            <p:txEl>
                                              <p:pRg st="0" end="0"/>
                                            </p:txEl>
                                          </p:spTgt>
                                        </p:tgtEl>
                                        <p:attrNameLst>
                                          <p:attrName>style.visibility</p:attrName>
                                        </p:attrNameLst>
                                      </p:cBhvr>
                                      <p:to>
                                        <p:strVal val="visible"/>
                                      </p:to>
                                    </p:set>
                                    <p:anim calcmode="lin" valueType="num">
                                      <p:cBhvr>
                                        <p:cTn id="14" dur="1000" fill="hold"/>
                                        <p:tgtEl>
                                          <p:spTgt spid="6041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6041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041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60419">
                                            <p:txEl>
                                              <p:pRg st="1" end="1"/>
                                            </p:txEl>
                                          </p:spTgt>
                                        </p:tgtEl>
                                        <p:attrNameLst>
                                          <p:attrName>style.visibility</p:attrName>
                                        </p:attrNameLst>
                                      </p:cBhvr>
                                      <p:to>
                                        <p:strVal val="visible"/>
                                      </p:to>
                                    </p:set>
                                    <p:anim calcmode="lin" valueType="num">
                                      <p:cBhvr>
                                        <p:cTn id="21" dur="1000" fill="hold"/>
                                        <p:tgtEl>
                                          <p:spTgt spid="60419">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60419">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60419">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60419">
                                            <p:txEl>
                                              <p:pRg st="2" end="2"/>
                                            </p:txEl>
                                          </p:spTgt>
                                        </p:tgtEl>
                                        <p:attrNameLst>
                                          <p:attrName>style.visibility</p:attrName>
                                        </p:attrNameLst>
                                      </p:cBhvr>
                                      <p:to>
                                        <p:strVal val="visible"/>
                                      </p:to>
                                    </p:set>
                                    <p:anim calcmode="lin" valueType="num">
                                      <p:cBhvr>
                                        <p:cTn id="28" dur="1000" fill="hold"/>
                                        <p:tgtEl>
                                          <p:spTgt spid="60419">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60419">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60419">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60419">
                                            <p:txEl>
                                              <p:pRg st="3" end="3"/>
                                            </p:txEl>
                                          </p:spTgt>
                                        </p:tgtEl>
                                        <p:attrNameLst>
                                          <p:attrName>style.visibility</p:attrName>
                                        </p:attrNameLst>
                                      </p:cBhvr>
                                      <p:to>
                                        <p:strVal val="visible"/>
                                      </p:to>
                                    </p:set>
                                    <p:anim calcmode="lin" valueType="num">
                                      <p:cBhvr>
                                        <p:cTn id="35" dur="1000" fill="hold"/>
                                        <p:tgtEl>
                                          <p:spTgt spid="60419">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60419">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60419">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60419">
                                            <p:txEl>
                                              <p:pRg st="4" end="4"/>
                                            </p:txEl>
                                          </p:spTgt>
                                        </p:tgtEl>
                                        <p:attrNameLst>
                                          <p:attrName>style.visibility</p:attrName>
                                        </p:attrNameLst>
                                      </p:cBhvr>
                                      <p:to>
                                        <p:strVal val="visible"/>
                                      </p:to>
                                    </p:set>
                                    <p:anim calcmode="lin" valueType="num">
                                      <p:cBhvr>
                                        <p:cTn id="42" dur="1000" fill="hold"/>
                                        <p:tgtEl>
                                          <p:spTgt spid="60419">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60419">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C85701A8-FDD4-408E-A99C-CC05A34CDC80}" type="slidenum">
              <a:rPr lang="en-US"/>
              <a:pPr>
                <a:defRPr/>
              </a:pPr>
              <a:t>65</a:t>
            </a:fld>
            <a:endParaRPr lang="en-US"/>
          </a:p>
        </p:txBody>
      </p:sp>
      <p:sp>
        <p:nvSpPr>
          <p:cNvPr id="64515" name="Rectangle 2"/>
          <p:cNvSpPr>
            <a:spLocks noGrp="1" noChangeArrowheads="1"/>
          </p:cNvSpPr>
          <p:nvPr>
            <p:ph type="title"/>
          </p:nvPr>
        </p:nvSpPr>
        <p:spPr/>
        <p:txBody>
          <a:bodyPr/>
          <a:lstStyle/>
          <a:p>
            <a:pPr eaLnBrk="1" hangingPunct="1"/>
            <a:r>
              <a:rPr lang="fa-IR" smtClean="0"/>
              <a:t>فصل چهارم</a:t>
            </a:r>
            <a:endParaRPr lang="en-US" smtClean="0"/>
          </a:p>
        </p:txBody>
      </p:sp>
      <p:sp>
        <p:nvSpPr>
          <p:cNvPr id="294915" name="Rectangle 3"/>
          <p:cNvSpPr>
            <a:spLocks noGrp="1" noChangeArrowheads="1"/>
          </p:cNvSpPr>
          <p:nvPr>
            <p:ph type="body" idx="1"/>
          </p:nvPr>
        </p:nvSpPr>
        <p:spPr/>
        <p:txBody>
          <a:bodyPr/>
          <a:lstStyle/>
          <a:p>
            <a:pPr algn="ctr" eaLnBrk="1" hangingPunct="1">
              <a:buFontTx/>
              <a:buNone/>
            </a:pPr>
            <a:endParaRPr lang="fa-IR" smtClean="0"/>
          </a:p>
          <a:p>
            <a:pPr algn="ctr" eaLnBrk="1" hangingPunct="1">
              <a:buFontTx/>
              <a:buNone/>
            </a:pPr>
            <a:endParaRPr lang="fa-IR" smtClean="0"/>
          </a:p>
          <a:p>
            <a:pPr algn="ctr" eaLnBrk="1" hangingPunct="1">
              <a:buFontTx/>
              <a:buNone/>
            </a:pPr>
            <a:r>
              <a:rPr lang="fa-IR" smtClean="0"/>
              <a:t>محيط سياسي و قانوني در بازاريابي بين‌المللي</a:t>
            </a:r>
            <a:endParaRPr lang="en-US" smtClean="0"/>
          </a:p>
        </p:txBody>
      </p:sp>
      <p:sp>
        <p:nvSpPr>
          <p:cNvPr id="64517" name="AutoShape 16">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4915">
                                            <p:txEl>
                                              <p:pRg st="2" end="2"/>
                                            </p:txEl>
                                          </p:spTgt>
                                        </p:tgtEl>
                                        <p:attrNameLst>
                                          <p:attrName>style.visibility</p:attrName>
                                        </p:attrNameLst>
                                      </p:cBhvr>
                                      <p:to>
                                        <p:strVal val="visible"/>
                                      </p:to>
                                    </p:set>
                                    <p:anim calcmode="lin" valueType="num">
                                      <p:cBhvr additive="base">
                                        <p:cTn id="7" dur="500" fill="hold"/>
                                        <p:tgtEl>
                                          <p:spTgt spid="2949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49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2070D47-B9B4-46AD-A075-CE5B0E140118}" type="slidenum">
              <a:rPr lang="en-US"/>
              <a:pPr>
                <a:defRPr/>
              </a:pPr>
              <a:t>66</a:t>
            </a:fld>
            <a:endParaRPr lang="en-US"/>
          </a:p>
        </p:txBody>
      </p:sp>
      <p:sp>
        <p:nvSpPr>
          <p:cNvPr id="65539" name="Rectangle 2"/>
          <p:cNvSpPr>
            <a:spLocks noGrp="1" noChangeArrowheads="1"/>
          </p:cNvSpPr>
          <p:nvPr>
            <p:ph type="title"/>
          </p:nvPr>
        </p:nvSpPr>
        <p:spPr/>
        <p:txBody>
          <a:bodyPr/>
          <a:lstStyle/>
          <a:p>
            <a:pPr eaLnBrk="1" hangingPunct="1"/>
            <a:r>
              <a:rPr lang="fa-IR" smtClean="0"/>
              <a:t>هدف كلي</a:t>
            </a:r>
            <a:endParaRPr lang="en-US" smtClean="0"/>
          </a:p>
        </p:txBody>
      </p:sp>
      <p:sp>
        <p:nvSpPr>
          <p:cNvPr id="295939" name="Rectangle 3"/>
          <p:cNvSpPr>
            <a:spLocks noGrp="1" noChangeArrowheads="1"/>
          </p:cNvSpPr>
          <p:nvPr>
            <p:ph type="body" idx="1"/>
          </p:nvPr>
        </p:nvSpPr>
        <p:spPr>
          <a:xfrm>
            <a:off x="971550" y="1989138"/>
            <a:ext cx="7373938" cy="4191000"/>
          </a:xfrm>
        </p:spPr>
        <p:txBody>
          <a:bodyPr/>
          <a:lstStyle/>
          <a:p>
            <a:pPr algn="ctr" eaLnBrk="1" hangingPunct="1">
              <a:buFontTx/>
              <a:buNone/>
            </a:pPr>
            <a:endParaRPr lang="fa-IR" smtClean="0"/>
          </a:p>
          <a:p>
            <a:pPr algn="ctr" eaLnBrk="1" hangingPunct="1">
              <a:buFontTx/>
              <a:buNone/>
            </a:pPr>
            <a:r>
              <a:rPr lang="fa-IR" smtClean="0"/>
              <a:t>هدف كلي در اين فصل آشنايي دانشجو با محيط سياسي-قانوني و عوامل تشكيل‌دهنده آن مي‌باشد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5939">
                                            <p:txEl>
                                              <p:pRg st="1" end="1"/>
                                            </p:txEl>
                                          </p:spTgt>
                                        </p:tgtEl>
                                        <p:attrNameLst>
                                          <p:attrName>style.visibility</p:attrName>
                                        </p:attrNameLst>
                                      </p:cBhvr>
                                      <p:to>
                                        <p:strVal val="visible"/>
                                      </p:to>
                                    </p:set>
                                    <p:animEffect transition="in" filter="checkerboard(across)">
                                      <p:cBhvr>
                                        <p:cTn id="7" dur="500"/>
                                        <p:tgtEl>
                                          <p:spTgt spid="2959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build="p"/>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6F6FA8D-DC1E-4DB3-B94E-7582E420D9AA}" type="slidenum">
              <a:rPr lang="en-US"/>
              <a:pPr>
                <a:defRPr/>
              </a:pPr>
              <a:t>67</a:t>
            </a:fld>
            <a:endParaRPr lang="en-US"/>
          </a:p>
        </p:txBody>
      </p:sp>
      <p:sp>
        <p:nvSpPr>
          <p:cNvPr id="296962" name="Rectangle 2"/>
          <p:cNvSpPr>
            <a:spLocks noGrp="1" noChangeArrowheads="1"/>
          </p:cNvSpPr>
          <p:nvPr>
            <p:ph type="title"/>
          </p:nvPr>
        </p:nvSpPr>
        <p:spPr/>
        <p:txBody>
          <a:bodyPr/>
          <a:lstStyle/>
          <a:p>
            <a:pPr eaLnBrk="1" hangingPunct="1"/>
            <a:r>
              <a:rPr lang="fa-IR" smtClean="0"/>
              <a:t>هدف‌هاي رفتاري</a:t>
            </a:r>
            <a:endParaRPr lang="en-US" smtClean="0"/>
          </a:p>
        </p:txBody>
      </p:sp>
      <p:sp>
        <p:nvSpPr>
          <p:cNvPr id="29696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از شما انتظار مي‌رود پس از مطالعه اين فصل بتوانيد:</a:t>
            </a:r>
          </a:p>
          <a:p>
            <a:pPr marL="785813" indent="-609600" eaLnBrk="1" hangingPunct="1">
              <a:buFontTx/>
              <a:buAutoNum type="arabicPeriod"/>
            </a:pPr>
            <a:r>
              <a:rPr lang="fa-IR" smtClean="0"/>
              <a:t>محيط سياسي را تعريف كنيد.</a:t>
            </a:r>
          </a:p>
          <a:p>
            <a:pPr marL="785813" indent="-609600" eaLnBrk="1" hangingPunct="1">
              <a:buFontTx/>
              <a:buAutoNum type="arabicPeriod"/>
            </a:pPr>
            <a:r>
              <a:rPr lang="fa-IR" smtClean="0"/>
              <a:t>توضيح دهيد، دولت چه نقشي در اقتصاد دارد.</a:t>
            </a:r>
          </a:p>
          <a:p>
            <a:pPr marL="785813" indent="-609600" eaLnBrk="1" hangingPunct="1">
              <a:buFontTx/>
              <a:buAutoNum type="arabicPeriod"/>
            </a:pPr>
            <a:r>
              <a:rPr lang="fa-IR" smtClean="0"/>
              <a:t>توضيح دهيد چه عواملي موجب بي‌ثباتي سياسي مي‌شوند.</a:t>
            </a:r>
          </a:p>
          <a:p>
            <a:pPr marL="785813" indent="-609600" eaLnBrk="1" hangingPunct="1">
              <a:buFontTx/>
              <a:buAutoNum type="arabicPeriod"/>
            </a:pPr>
            <a:r>
              <a:rPr lang="fa-IR" smtClean="0"/>
              <a:t>محيط قانوني بازاريابي بين‌المللي را توضيح دهيد.</a:t>
            </a:r>
          </a:p>
          <a:p>
            <a:pPr marL="785813" indent="-609600" eaLnBrk="1" hangingPunct="1">
              <a:buFontTx/>
              <a:buAutoNum type="arabicPeriod"/>
            </a:pPr>
            <a:r>
              <a:rPr lang="fa-IR" smtClean="0"/>
              <a:t>پيمان </a:t>
            </a:r>
            <a:r>
              <a:rPr lang="en-US" sz="2000" smtClean="0"/>
              <a:t>FCN</a:t>
            </a:r>
            <a:r>
              <a:rPr lang="fa-IR" smtClean="0"/>
              <a:t> و پيمان‌هاي مالياتي را توضيح دهيد.</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96962"/>
                                        </p:tgtEl>
                                        <p:attrNameLst>
                                          <p:attrName>style.visibility</p:attrName>
                                        </p:attrNameLst>
                                      </p:cBhvr>
                                      <p:to>
                                        <p:strVal val="visible"/>
                                      </p:to>
                                    </p:set>
                                    <p:animEffect transition="in" filter="fade">
                                      <p:cBhvr>
                                        <p:cTn id="7" dur="800" decel="100000"/>
                                        <p:tgtEl>
                                          <p:spTgt spid="296962"/>
                                        </p:tgtEl>
                                      </p:cBhvr>
                                    </p:animEffect>
                                    <p:anim calcmode="lin" valueType="num">
                                      <p:cBhvr>
                                        <p:cTn id="8" dur="800" decel="100000" fill="hold"/>
                                        <p:tgtEl>
                                          <p:spTgt spid="296962"/>
                                        </p:tgtEl>
                                        <p:attrNameLst>
                                          <p:attrName>style.rotation</p:attrName>
                                        </p:attrNameLst>
                                      </p:cBhvr>
                                      <p:tavLst>
                                        <p:tav tm="0">
                                          <p:val>
                                            <p:fltVal val="-90"/>
                                          </p:val>
                                        </p:tav>
                                        <p:tav tm="100000">
                                          <p:val>
                                            <p:fltVal val="0"/>
                                          </p:val>
                                        </p:tav>
                                      </p:tavLst>
                                    </p:anim>
                                    <p:anim calcmode="lin" valueType="num">
                                      <p:cBhvr>
                                        <p:cTn id="9" dur="800" decel="100000" fill="hold"/>
                                        <p:tgtEl>
                                          <p:spTgt spid="296962"/>
                                        </p:tgtEl>
                                        <p:attrNameLst>
                                          <p:attrName>ppt_x</p:attrName>
                                        </p:attrNameLst>
                                      </p:cBhvr>
                                      <p:tavLst>
                                        <p:tav tm="0">
                                          <p:val>
                                            <p:strVal val="#ppt_x+0.4"/>
                                          </p:val>
                                        </p:tav>
                                        <p:tav tm="100000">
                                          <p:val>
                                            <p:strVal val="#ppt_x-0.05"/>
                                          </p:val>
                                        </p:tav>
                                      </p:tavLst>
                                    </p:anim>
                                    <p:anim calcmode="lin" valueType="num">
                                      <p:cBhvr>
                                        <p:cTn id="10" dur="800" decel="100000" fill="hold"/>
                                        <p:tgtEl>
                                          <p:spTgt spid="29696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9696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9696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96963">
                                            <p:txEl>
                                              <p:pRg st="0" end="0"/>
                                            </p:txEl>
                                          </p:spTgt>
                                        </p:tgtEl>
                                        <p:attrNameLst>
                                          <p:attrName>style.visibility</p:attrName>
                                        </p:attrNameLst>
                                      </p:cBhvr>
                                      <p:to>
                                        <p:strVal val="visible"/>
                                      </p:to>
                                    </p:set>
                                    <p:animEffect transition="in" filter="fade">
                                      <p:cBhvr>
                                        <p:cTn id="17" dur="1000"/>
                                        <p:tgtEl>
                                          <p:spTgt spid="296963">
                                            <p:txEl>
                                              <p:pRg st="0" end="0"/>
                                            </p:txEl>
                                          </p:spTgt>
                                        </p:tgtEl>
                                      </p:cBhvr>
                                    </p:animEffect>
                                    <p:anim calcmode="lin" valueType="num">
                                      <p:cBhvr>
                                        <p:cTn id="18" dur="1000" fill="hold"/>
                                        <p:tgtEl>
                                          <p:spTgt spid="29696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969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96963">
                                            <p:txEl>
                                              <p:pRg st="1" end="1"/>
                                            </p:txEl>
                                          </p:spTgt>
                                        </p:tgtEl>
                                        <p:attrNameLst>
                                          <p:attrName>style.visibility</p:attrName>
                                        </p:attrNameLst>
                                      </p:cBhvr>
                                      <p:to>
                                        <p:strVal val="visible"/>
                                      </p:to>
                                    </p:set>
                                    <p:animEffect transition="in" filter="fade">
                                      <p:cBhvr>
                                        <p:cTn id="24" dur="1000"/>
                                        <p:tgtEl>
                                          <p:spTgt spid="296963">
                                            <p:txEl>
                                              <p:pRg st="1" end="1"/>
                                            </p:txEl>
                                          </p:spTgt>
                                        </p:tgtEl>
                                      </p:cBhvr>
                                    </p:animEffect>
                                    <p:anim calcmode="lin" valueType="num">
                                      <p:cBhvr>
                                        <p:cTn id="25" dur="1000" fill="hold"/>
                                        <p:tgtEl>
                                          <p:spTgt spid="29696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969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96963">
                                            <p:txEl>
                                              <p:pRg st="2" end="2"/>
                                            </p:txEl>
                                          </p:spTgt>
                                        </p:tgtEl>
                                        <p:attrNameLst>
                                          <p:attrName>style.visibility</p:attrName>
                                        </p:attrNameLst>
                                      </p:cBhvr>
                                      <p:to>
                                        <p:strVal val="visible"/>
                                      </p:to>
                                    </p:set>
                                    <p:animEffect transition="in" filter="fade">
                                      <p:cBhvr>
                                        <p:cTn id="31" dur="1000"/>
                                        <p:tgtEl>
                                          <p:spTgt spid="296963">
                                            <p:txEl>
                                              <p:pRg st="2" end="2"/>
                                            </p:txEl>
                                          </p:spTgt>
                                        </p:tgtEl>
                                      </p:cBhvr>
                                    </p:animEffect>
                                    <p:anim calcmode="lin" valueType="num">
                                      <p:cBhvr>
                                        <p:cTn id="32" dur="1000" fill="hold"/>
                                        <p:tgtEl>
                                          <p:spTgt spid="29696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969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96963">
                                            <p:txEl>
                                              <p:pRg st="3" end="3"/>
                                            </p:txEl>
                                          </p:spTgt>
                                        </p:tgtEl>
                                        <p:attrNameLst>
                                          <p:attrName>style.visibility</p:attrName>
                                        </p:attrNameLst>
                                      </p:cBhvr>
                                      <p:to>
                                        <p:strVal val="visible"/>
                                      </p:to>
                                    </p:set>
                                    <p:animEffect transition="in" filter="fade">
                                      <p:cBhvr>
                                        <p:cTn id="38" dur="1000"/>
                                        <p:tgtEl>
                                          <p:spTgt spid="296963">
                                            <p:txEl>
                                              <p:pRg st="3" end="3"/>
                                            </p:txEl>
                                          </p:spTgt>
                                        </p:tgtEl>
                                      </p:cBhvr>
                                    </p:animEffect>
                                    <p:anim calcmode="lin" valueType="num">
                                      <p:cBhvr>
                                        <p:cTn id="39" dur="1000" fill="hold"/>
                                        <p:tgtEl>
                                          <p:spTgt spid="29696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969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296963">
                                            <p:txEl>
                                              <p:pRg st="4" end="4"/>
                                            </p:txEl>
                                          </p:spTgt>
                                        </p:tgtEl>
                                        <p:attrNameLst>
                                          <p:attrName>style.visibility</p:attrName>
                                        </p:attrNameLst>
                                      </p:cBhvr>
                                      <p:to>
                                        <p:strVal val="visible"/>
                                      </p:to>
                                    </p:set>
                                    <p:animEffect transition="in" filter="fade">
                                      <p:cBhvr>
                                        <p:cTn id="45" dur="1000"/>
                                        <p:tgtEl>
                                          <p:spTgt spid="296963">
                                            <p:txEl>
                                              <p:pRg st="4" end="4"/>
                                            </p:txEl>
                                          </p:spTgt>
                                        </p:tgtEl>
                                      </p:cBhvr>
                                    </p:animEffect>
                                    <p:anim calcmode="lin" valueType="num">
                                      <p:cBhvr>
                                        <p:cTn id="46" dur="1000" fill="hold"/>
                                        <p:tgtEl>
                                          <p:spTgt spid="29696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2969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96963">
                                            <p:txEl>
                                              <p:pRg st="5" end="5"/>
                                            </p:txEl>
                                          </p:spTgt>
                                        </p:tgtEl>
                                        <p:attrNameLst>
                                          <p:attrName>style.visibility</p:attrName>
                                        </p:attrNameLst>
                                      </p:cBhvr>
                                      <p:to>
                                        <p:strVal val="visible"/>
                                      </p:to>
                                    </p:set>
                                    <p:animEffect transition="in" filter="fade">
                                      <p:cBhvr>
                                        <p:cTn id="52" dur="1000"/>
                                        <p:tgtEl>
                                          <p:spTgt spid="296963">
                                            <p:txEl>
                                              <p:pRg st="5" end="5"/>
                                            </p:txEl>
                                          </p:spTgt>
                                        </p:tgtEl>
                                      </p:cBhvr>
                                    </p:animEffect>
                                    <p:anim calcmode="lin" valueType="num">
                                      <p:cBhvr>
                                        <p:cTn id="53" dur="1000" fill="hold"/>
                                        <p:tgtEl>
                                          <p:spTgt spid="296963">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29696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2" grpId="0"/>
      <p:bldP spid="296963" grpId="0" build="p"/>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6A532CB-AFBE-4655-B51F-25073CE4107F}" type="slidenum">
              <a:rPr lang="en-US"/>
              <a:pPr>
                <a:defRPr/>
              </a:pPr>
              <a:t>68</a:t>
            </a:fld>
            <a:endParaRPr lang="en-US"/>
          </a:p>
        </p:txBody>
      </p:sp>
      <p:sp>
        <p:nvSpPr>
          <p:cNvPr id="61442" name="Rectangle 2"/>
          <p:cNvSpPr>
            <a:spLocks noGrp="1" noChangeArrowheads="1"/>
          </p:cNvSpPr>
          <p:nvPr>
            <p:ph type="title"/>
          </p:nvPr>
        </p:nvSpPr>
        <p:spPr/>
        <p:txBody>
          <a:bodyPr/>
          <a:lstStyle/>
          <a:p>
            <a:pPr eaLnBrk="1" hangingPunct="1"/>
            <a:r>
              <a:rPr lang="fa-IR" smtClean="0"/>
              <a:t>روند تئوري‌هاي تجارت بين‌الملل</a:t>
            </a:r>
            <a:endParaRPr lang="en-US" smtClean="0"/>
          </a:p>
        </p:txBody>
      </p:sp>
      <p:sp>
        <p:nvSpPr>
          <p:cNvPr id="61443" name="Rectangle 3"/>
          <p:cNvSpPr>
            <a:spLocks noGrp="1" noChangeArrowheads="1"/>
          </p:cNvSpPr>
          <p:nvPr>
            <p:ph type="body" idx="1"/>
          </p:nvPr>
        </p:nvSpPr>
        <p:spPr/>
        <p:txBody>
          <a:bodyPr/>
          <a:lstStyle/>
          <a:p>
            <a:pPr indent="465138" eaLnBrk="1" hangingPunct="1">
              <a:lnSpc>
                <a:spcPct val="150000"/>
              </a:lnSpc>
              <a:buFont typeface="Wingdings" pitchFamily="2" charset="2"/>
              <a:buChar char="v"/>
            </a:pPr>
            <a:r>
              <a:rPr lang="fa-IR" smtClean="0"/>
              <a:t>ميراث سياست بازرگاني (موكانتي‌ليسم)</a:t>
            </a:r>
          </a:p>
          <a:p>
            <a:pPr indent="465138" eaLnBrk="1" hangingPunct="1">
              <a:lnSpc>
                <a:spcPct val="150000"/>
              </a:lnSpc>
              <a:buFont typeface="Wingdings" pitchFamily="2" charset="2"/>
              <a:buChar char="v"/>
            </a:pPr>
            <a:r>
              <a:rPr lang="fa-IR" smtClean="0"/>
              <a:t>ملي‌گرايي</a:t>
            </a:r>
          </a:p>
          <a:p>
            <a:pPr indent="465138" eaLnBrk="1" hangingPunct="1">
              <a:lnSpc>
                <a:spcPct val="150000"/>
              </a:lnSpc>
              <a:buFont typeface="Wingdings" pitchFamily="2" charset="2"/>
              <a:buChar char="v"/>
            </a:pPr>
            <a:r>
              <a:rPr lang="fa-IR" smtClean="0"/>
              <a:t>تمركز بر طلا</a:t>
            </a:r>
          </a:p>
          <a:p>
            <a:pPr indent="465138" eaLnBrk="1" hangingPunct="1">
              <a:lnSpc>
                <a:spcPct val="150000"/>
              </a:lnSpc>
              <a:buFont typeface="Wingdings" pitchFamily="2" charset="2"/>
              <a:buChar char="v"/>
            </a:pPr>
            <a:r>
              <a:rPr lang="fa-IR" smtClean="0"/>
              <a:t>تراز مطلوب تجاري</a:t>
            </a: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1000" fill="hold"/>
                                        <p:tgtEl>
                                          <p:spTgt spid="61442"/>
                                        </p:tgtEl>
                                        <p:attrNameLst>
                                          <p:attrName>ppt_x</p:attrName>
                                        </p:attrNameLst>
                                      </p:cBhvr>
                                      <p:tavLst>
                                        <p:tav tm="0">
                                          <p:val>
                                            <p:strVal val="#ppt_x-.2"/>
                                          </p:val>
                                        </p:tav>
                                        <p:tav tm="100000">
                                          <p:val>
                                            <p:strVal val="#ppt_x"/>
                                          </p:val>
                                        </p:tav>
                                      </p:tavLst>
                                    </p:anim>
                                    <p:anim calcmode="lin" valueType="num">
                                      <p:cBhvr>
                                        <p:cTn id="8" dur="1000" fill="hold"/>
                                        <p:tgtEl>
                                          <p:spTgt spid="614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4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1443">
                                            <p:txEl>
                                              <p:pRg st="0" end="0"/>
                                            </p:txEl>
                                          </p:spTgt>
                                        </p:tgtEl>
                                        <p:attrNameLst>
                                          <p:attrName>style.visibility</p:attrName>
                                        </p:attrNameLst>
                                      </p:cBhvr>
                                      <p:to>
                                        <p:strVal val="visible"/>
                                      </p:to>
                                    </p:set>
                                    <p:animEffect transition="in" filter="fade">
                                      <p:cBhvr>
                                        <p:cTn id="14" dur="500"/>
                                        <p:tgtEl>
                                          <p:spTgt spid="61443">
                                            <p:txEl>
                                              <p:pRg st="0" end="0"/>
                                            </p:txEl>
                                          </p:spTgt>
                                        </p:tgtEl>
                                      </p:cBhvr>
                                    </p:animEffect>
                                    <p:anim calcmode="lin" valueType="num">
                                      <p:cBhvr>
                                        <p:cTn id="15"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614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61443">
                                            <p:txEl>
                                              <p:pRg st="1" end="1"/>
                                            </p:txEl>
                                          </p:spTgt>
                                        </p:tgtEl>
                                        <p:attrNameLst>
                                          <p:attrName>style.visibility</p:attrName>
                                        </p:attrNameLst>
                                      </p:cBhvr>
                                      <p:to>
                                        <p:strVal val="visible"/>
                                      </p:to>
                                    </p:set>
                                    <p:animEffect transition="in" filter="fade">
                                      <p:cBhvr>
                                        <p:cTn id="21" dur="500"/>
                                        <p:tgtEl>
                                          <p:spTgt spid="61443">
                                            <p:txEl>
                                              <p:pRg st="1" end="1"/>
                                            </p:txEl>
                                          </p:spTgt>
                                        </p:tgtEl>
                                      </p:cBhvr>
                                    </p:animEffect>
                                    <p:anim calcmode="lin" valueType="num">
                                      <p:cBhvr>
                                        <p:cTn id="22"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614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61443">
                                            <p:txEl>
                                              <p:pRg st="2" end="2"/>
                                            </p:txEl>
                                          </p:spTgt>
                                        </p:tgtEl>
                                        <p:attrNameLst>
                                          <p:attrName>style.visibility</p:attrName>
                                        </p:attrNameLst>
                                      </p:cBhvr>
                                      <p:to>
                                        <p:strVal val="visible"/>
                                      </p:to>
                                    </p:set>
                                    <p:animEffect transition="in" filter="fade">
                                      <p:cBhvr>
                                        <p:cTn id="28" dur="500"/>
                                        <p:tgtEl>
                                          <p:spTgt spid="61443">
                                            <p:txEl>
                                              <p:pRg st="2" end="2"/>
                                            </p:txEl>
                                          </p:spTgt>
                                        </p:tgtEl>
                                      </p:cBhvr>
                                    </p:animEffect>
                                    <p:anim calcmode="lin" valueType="num">
                                      <p:cBhvr>
                                        <p:cTn id="29"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6144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61443">
                                            <p:txEl>
                                              <p:pRg st="3" end="3"/>
                                            </p:txEl>
                                          </p:spTgt>
                                        </p:tgtEl>
                                        <p:attrNameLst>
                                          <p:attrName>style.visibility</p:attrName>
                                        </p:attrNameLst>
                                      </p:cBhvr>
                                      <p:to>
                                        <p:strVal val="visible"/>
                                      </p:to>
                                    </p:set>
                                    <p:animEffect transition="in" filter="fade">
                                      <p:cBhvr>
                                        <p:cTn id="35" dur="500"/>
                                        <p:tgtEl>
                                          <p:spTgt spid="61443">
                                            <p:txEl>
                                              <p:pRg st="3" end="3"/>
                                            </p:txEl>
                                          </p:spTgt>
                                        </p:tgtEl>
                                      </p:cBhvr>
                                    </p:animEffect>
                                    <p:anim calcmode="lin" valueType="num">
                                      <p:cBhvr>
                                        <p:cTn id="36"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6144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2FAF873-F50A-4C7D-A467-CA264B6D1771}" type="slidenum">
              <a:rPr lang="en-US"/>
              <a:pPr>
                <a:defRPr/>
              </a:pPr>
              <a:t>69</a:t>
            </a:fld>
            <a:endParaRPr lang="en-US"/>
          </a:p>
        </p:txBody>
      </p:sp>
      <p:sp>
        <p:nvSpPr>
          <p:cNvPr id="68611" name="Rectangle 2"/>
          <p:cNvSpPr>
            <a:spLocks noGrp="1" noChangeArrowheads="1"/>
          </p:cNvSpPr>
          <p:nvPr>
            <p:ph type="title"/>
          </p:nvPr>
        </p:nvSpPr>
        <p:spPr/>
        <p:txBody>
          <a:bodyPr/>
          <a:lstStyle/>
          <a:p>
            <a:pPr eaLnBrk="1" hangingPunct="1"/>
            <a:r>
              <a:rPr lang="fa-IR" smtClean="0"/>
              <a:t>نظريه مزيت مطلق</a:t>
            </a:r>
            <a:endParaRPr lang="en-US" smtClean="0"/>
          </a:p>
        </p:txBody>
      </p:sp>
      <p:sp>
        <p:nvSpPr>
          <p:cNvPr id="62467" name="Rectangle 3"/>
          <p:cNvSpPr>
            <a:spLocks noGrp="1" noChangeArrowheads="1"/>
          </p:cNvSpPr>
          <p:nvPr>
            <p:ph type="body" idx="1"/>
          </p:nvPr>
        </p:nvSpPr>
        <p:spPr/>
        <p:txBody>
          <a:bodyPr/>
          <a:lstStyle/>
          <a:p>
            <a:pPr eaLnBrk="1" hangingPunct="1">
              <a:lnSpc>
                <a:spcPct val="200000"/>
              </a:lnSpc>
              <a:buFontTx/>
              <a:buNone/>
            </a:pPr>
            <a:r>
              <a:rPr lang="fa-IR" smtClean="0"/>
              <a:t>به نظر اسميت هر كشور در توليد كالايي تخصص پيدا مي‌كند كه در آن مزيت مطلق دارد و با اين فرض تجارت بين كشورها برقرار مي‌گردد.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p:cTn id="7" dur="500" fill="hold"/>
                                        <p:tgtEl>
                                          <p:spTgt spid="6246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246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246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246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00EBF26-1CD2-4784-9090-D7C0DFA631A9}" type="slidenum">
              <a:rPr lang="en-US"/>
              <a:pPr>
                <a:defRPr/>
              </a:pPr>
              <a:t>70</a:t>
            </a:fld>
            <a:endParaRPr lang="en-US"/>
          </a:p>
        </p:txBody>
      </p:sp>
      <p:sp>
        <p:nvSpPr>
          <p:cNvPr id="69635" name="Rectangle 2"/>
          <p:cNvSpPr>
            <a:spLocks noGrp="1" noChangeArrowheads="1"/>
          </p:cNvSpPr>
          <p:nvPr>
            <p:ph type="title"/>
          </p:nvPr>
        </p:nvSpPr>
        <p:spPr/>
        <p:txBody>
          <a:bodyPr/>
          <a:lstStyle/>
          <a:p>
            <a:pPr eaLnBrk="1" hangingPunct="1"/>
            <a:r>
              <a:rPr lang="fa-IR" smtClean="0"/>
              <a:t>نظريه مزيت نسبي</a:t>
            </a:r>
            <a:endParaRPr lang="en-US" smtClean="0"/>
          </a:p>
        </p:txBody>
      </p:sp>
      <p:sp>
        <p:nvSpPr>
          <p:cNvPr id="63491" name="Rectangle 3"/>
          <p:cNvSpPr>
            <a:spLocks noGrp="1" noChangeArrowheads="1"/>
          </p:cNvSpPr>
          <p:nvPr>
            <p:ph type="body" idx="1"/>
          </p:nvPr>
        </p:nvSpPr>
        <p:spPr/>
        <p:txBody>
          <a:bodyPr/>
          <a:lstStyle/>
          <a:p>
            <a:pPr eaLnBrk="1" hangingPunct="1">
              <a:lnSpc>
                <a:spcPct val="150000"/>
              </a:lnSpc>
              <a:buFontTx/>
              <a:buNone/>
            </a:pPr>
            <a:r>
              <a:rPr lang="fa-IR" sz="2800" smtClean="0"/>
              <a:t>طبق نظر ريكاردو نظريه مزيت نسبي بر آن است كه با تكيه بر تخصص كشورها و استفاده بهينه از امكانات و تسهيلات،‌ آن‌ها را مورد توجه قرار دهد به گونه‌اي كه كشورها بتوانند كالاهايي را كه توليد آن از تخصص و كارايي بيشتري برخوردار هستند را توليد و صادر نمايد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slide(fromBottom)">
                                      <p:cBhvr>
                                        <p:cTn id="7" dur="500"/>
                                        <p:tgtEl>
                                          <p:spTgt spid="63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54DD8DA-CF64-48AB-AC94-3810DC19A514}" type="slidenum">
              <a:rPr lang="en-US"/>
              <a:pPr>
                <a:defRPr/>
              </a:pPr>
              <a:t>71</a:t>
            </a:fld>
            <a:endParaRPr lang="en-US"/>
          </a:p>
        </p:txBody>
      </p:sp>
      <p:sp>
        <p:nvSpPr>
          <p:cNvPr id="64514" name="Rectangle 2"/>
          <p:cNvSpPr>
            <a:spLocks noGrp="1" noChangeArrowheads="1"/>
          </p:cNvSpPr>
          <p:nvPr>
            <p:ph type="title"/>
          </p:nvPr>
        </p:nvSpPr>
        <p:spPr/>
        <p:txBody>
          <a:bodyPr/>
          <a:lstStyle/>
          <a:p>
            <a:pPr eaLnBrk="1" hangingPunct="1"/>
            <a:r>
              <a:rPr lang="fa-IR" smtClean="0"/>
              <a:t>دوره‌هاي تجارت و توليد</a:t>
            </a:r>
            <a:endParaRPr lang="en-US" smtClean="0"/>
          </a:p>
        </p:txBody>
      </p:sp>
      <p:sp>
        <p:nvSpPr>
          <p:cNvPr id="64515" name="Rectangle 3"/>
          <p:cNvSpPr>
            <a:spLocks noGrp="1" noChangeArrowheads="1"/>
          </p:cNvSpPr>
          <p:nvPr>
            <p:ph type="body" idx="1"/>
          </p:nvPr>
        </p:nvSpPr>
        <p:spPr/>
        <p:txBody>
          <a:bodyPr/>
          <a:lstStyle/>
          <a:p>
            <a:pPr eaLnBrk="1" hangingPunct="1">
              <a:lnSpc>
                <a:spcPct val="150000"/>
              </a:lnSpc>
              <a:buFontTx/>
              <a:buNone/>
            </a:pPr>
            <a:r>
              <a:rPr lang="fa-IR" smtClean="0"/>
              <a:t>مرحله اول –  قدرت صادراتي</a:t>
            </a:r>
          </a:p>
          <a:p>
            <a:pPr eaLnBrk="1" hangingPunct="1">
              <a:lnSpc>
                <a:spcPct val="150000"/>
              </a:lnSpc>
              <a:buFontTx/>
              <a:buNone/>
            </a:pPr>
            <a:r>
              <a:rPr lang="fa-IR" smtClean="0"/>
              <a:t>مرحله دوم – توليدات خارجي آغاز مي‌شود</a:t>
            </a:r>
          </a:p>
          <a:p>
            <a:pPr eaLnBrk="1" hangingPunct="1">
              <a:lnSpc>
                <a:spcPct val="150000"/>
              </a:lnSpc>
              <a:buFontTx/>
              <a:buNone/>
            </a:pPr>
            <a:r>
              <a:rPr lang="fa-IR" smtClean="0"/>
              <a:t>مرحله سوم – توليدات خارجي در بازارهاي صادراتي حالت رغيب را به خود مي‌گيرد</a:t>
            </a:r>
          </a:p>
          <a:p>
            <a:pPr eaLnBrk="1" hangingPunct="1">
              <a:lnSpc>
                <a:spcPct val="150000"/>
              </a:lnSpc>
              <a:buFontTx/>
              <a:buNone/>
            </a:pPr>
            <a:r>
              <a:rPr lang="fa-IR" smtClean="0"/>
              <a:t>مرحله چهارم – رقابت وارداتي آغاز مي‌شود</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p:cTn id="7" dur="2000" fill="hold"/>
                                        <p:tgtEl>
                                          <p:spTgt spid="64514"/>
                                        </p:tgtEl>
                                        <p:attrNameLst>
                                          <p:attrName>ppt_w</p:attrName>
                                        </p:attrNameLst>
                                      </p:cBhvr>
                                      <p:tavLst>
                                        <p:tav tm="0">
                                          <p:val>
                                            <p:strVal val="#ppt_w*2.5"/>
                                          </p:val>
                                        </p:tav>
                                        <p:tav tm="100000">
                                          <p:val>
                                            <p:strVal val="#ppt_w"/>
                                          </p:val>
                                        </p:tav>
                                      </p:tavLst>
                                    </p:anim>
                                    <p:anim calcmode="lin" valueType="num">
                                      <p:cBhvr>
                                        <p:cTn id="8" dur="2000" fill="hold"/>
                                        <p:tgtEl>
                                          <p:spTgt spid="64514"/>
                                        </p:tgtEl>
                                        <p:attrNameLst>
                                          <p:attrName>ppt_h</p:attrName>
                                        </p:attrNameLst>
                                      </p:cBhvr>
                                      <p:tavLst>
                                        <p:tav tm="0">
                                          <p:val>
                                            <p:strVal val="#ppt_h"/>
                                          </p:val>
                                        </p:tav>
                                        <p:tav tm="100000">
                                          <p:val>
                                            <p:strVal val="#ppt_h"/>
                                          </p:val>
                                        </p:tav>
                                      </p:tavLst>
                                    </p:anim>
                                    <p:anim calcmode="lin" valueType="num">
                                      <p:cBhvr>
                                        <p:cTn id="9" dur="2000" fill="hold"/>
                                        <p:tgtEl>
                                          <p:spTgt spid="6451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6451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645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4515">
                                            <p:txEl>
                                              <p:pRg st="0" end="0"/>
                                            </p:txEl>
                                          </p:spTgt>
                                        </p:tgtEl>
                                        <p:attrNameLst>
                                          <p:attrName>style.visibility</p:attrName>
                                        </p:attrNameLst>
                                      </p:cBhvr>
                                      <p:to>
                                        <p:strVal val="visible"/>
                                      </p:to>
                                    </p:set>
                                    <p:animEffect transition="in" filter="wipe(left)">
                                      <p:cBhvr>
                                        <p:cTn id="16" dur="500"/>
                                        <p:tgtEl>
                                          <p:spTgt spid="64515">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4515">
                                            <p:txEl>
                                              <p:pRg st="1" end="1"/>
                                            </p:txEl>
                                          </p:spTgt>
                                        </p:tgtEl>
                                        <p:attrNameLst>
                                          <p:attrName>style.visibility</p:attrName>
                                        </p:attrNameLst>
                                      </p:cBhvr>
                                      <p:to>
                                        <p:strVal val="visible"/>
                                      </p:to>
                                    </p:set>
                                    <p:animEffect transition="in" filter="wipe(left)">
                                      <p:cBhvr>
                                        <p:cTn id="21" dur="500"/>
                                        <p:tgtEl>
                                          <p:spTgt spid="6451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4515">
                                            <p:txEl>
                                              <p:pRg st="2" end="2"/>
                                            </p:txEl>
                                          </p:spTgt>
                                        </p:tgtEl>
                                        <p:attrNameLst>
                                          <p:attrName>style.visibility</p:attrName>
                                        </p:attrNameLst>
                                      </p:cBhvr>
                                      <p:to>
                                        <p:strVal val="visible"/>
                                      </p:to>
                                    </p:set>
                                    <p:animEffect transition="in" filter="wipe(left)">
                                      <p:cBhvr>
                                        <p:cTn id="26" dur="500"/>
                                        <p:tgtEl>
                                          <p:spTgt spid="64515">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4515">
                                            <p:txEl>
                                              <p:pRg st="3" end="3"/>
                                            </p:txEl>
                                          </p:spTgt>
                                        </p:tgtEl>
                                        <p:attrNameLst>
                                          <p:attrName>style.visibility</p:attrName>
                                        </p:attrNameLst>
                                      </p:cBhvr>
                                      <p:to>
                                        <p:strVal val="visible"/>
                                      </p:to>
                                    </p:set>
                                    <p:animEffect transition="in" filter="wipe(left)">
                                      <p:cBhvr>
                                        <p:cTn id="31" dur="500"/>
                                        <p:tgtEl>
                                          <p:spTgt spid="645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5"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AD0D05B-CF68-4333-BEA4-4C3E59C36C23}" type="slidenum">
              <a:rPr lang="en-US"/>
              <a:pPr>
                <a:defRPr/>
              </a:pPr>
              <a:t>72</a:t>
            </a:fld>
            <a:endParaRPr lang="en-US"/>
          </a:p>
        </p:txBody>
      </p:sp>
      <p:sp>
        <p:nvSpPr>
          <p:cNvPr id="65538" name="Rectangle 2"/>
          <p:cNvSpPr>
            <a:spLocks noGrp="1" noChangeArrowheads="1"/>
          </p:cNvSpPr>
          <p:nvPr>
            <p:ph type="title"/>
          </p:nvPr>
        </p:nvSpPr>
        <p:spPr/>
        <p:txBody>
          <a:bodyPr/>
          <a:lstStyle/>
          <a:p>
            <a:pPr eaLnBrk="1" hangingPunct="1">
              <a:lnSpc>
                <a:spcPct val="125000"/>
              </a:lnSpc>
            </a:pPr>
            <a:r>
              <a:rPr lang="fa-IR" sz="2800" smtClean="0"/>
              <a:t>تئوري‌هاي تجارت بين‌الملل در صدد پاسخ به اين سوالات هستند</a:t>
            </a:r>
            <a:endParaRPr lang="en-US" sz="2800" smtClean="0"/>
          </a:p>
        </p:txBody>
      </p:sp>
      <p:sp>
        <p:nvSpPr>
          <p:cNvPr id="65539" name="Rectangle 3"/>
          <p:cNvSpPr>
            <a:spLocks noGrp="1" noChangeArrowheads="1"/>
          </p:cNvSpPr>
          <p:nvPr>
            <p:ph type="body" idx="1"/>
          </p:nvPr>
        </p:nvSpPr>
        <p:spPr>
          <a:xfrm>
            <a:off x="1116013" y="1989138"/>
            <a:ext cx="7086600" cy="4191000"/>
          </a:xfrm>
        </p:spPr>
        <p:txBody>
          <a:bodyPr/>
          <a:lstStyle/>
          <a:p>
            <a:pPr marL="785813" indent="-609600" eaLnBrk="1" hangingPunct="1">
              <a:lnSpc>
                <a:spcPct val="200000"/>
              </a:lnSpc>
              <a:buSzPct val="80000"/>
              <a:buFontTx/>
              <a:buBlip>
                <a:blip r:embed="rId2"/>
              </a:buBlip>
            </a:pPr>
            <a:r>
              <a:rPr lang="fa-IR" smtClean="0"/>
              <a:t>چرا كشورها تجارت مي‌كنند؟</a:t>
            </a:r>
          </a:p>
          <a:p>
            <a:pPr marL="785813" indent="-609600" eaLnBrk="1" hangingPunct="1">
              <a:lnSpc>
                <a:spcPct val="200000"/>
              </a:lnSpc>
              <a:buSzPct val="80000"/>
              <a:buFontTx/>
              <a:buBlip>
                <a:blip r:embed="rId2"/>
              </a:buBlip>
            </a:pPr>
            <a:r>
              <a:rPr lang="fa-IR" smtClean="0"/>
              <a:t>چه كالاهايي را تجارت مي‌كنند؟</a:t>
            </a:r>
          </a:p>
          <a:p>
            <a:pPr marL="785813" indent="-609600" eaLnBrk="1" hangingPunct="1">
              <a:lnSpc>
                <a:spcPct val="200000"/>
              </a:lnSpc>
              <a:buSzPct val="80000"/>
              <a:buFontTx/>
              <a:buBlip>
                <a:blip r:embed="rId2"/>
              </a:buBlip>
            </a:pPr>
            <a:r>
              <a:rPr lang="fa-IR" smtClean="0"/>
              <a:t>چگونه سودهاي ناشي از تجارت تقسيم مي‌شوند؟</a:t>
            </a:r>
            <a:endParaRPr lang="en-US"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p:cTn id="7" dur="500" fill="hold"/>
                                        <p:tgtEl>
                                          <p:spTgt spid="6553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553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553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5538"/>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5539">
                                            <p:txEl>
                                              <p:pRg st="0" end="0"/>
                                            </p:txEl>
                                          </p:spTgt>
                                        </p:tgtEl>
                                        <p:attrNameLst>
                                          <p:attrName>style.visibility</p:attrName>
                                        </p:attrNameLst>
                                      </p:cBhvr>
                                      <p:to>
                                        <p:strVal val="visible"/>
                                      </p:to>
                                    </p:set>
                                    <p:anim calcmode="lin" valueType="num">
                                      <p:cBhvr>
                                        <p:cTn id="15" dur="500" fill="hold"/>
                                        <p:tgtEl>
                                          <p:spTgt spid="65539">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5539">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5539">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55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65539">
                                            <p:txEl>
                                              <p:pRg st="1" end="1"/>
                                            </p:txEl>
                                          </p:spTgt>
                                        </p:tgtEl>
                                        <p:attrNameLst>
                                          <p:attrName>style.visibility</p:attrName>
                                        </p:attrNameLst>
                                      </p:cBhvr>
                                      <p:to>
                                        <p:strVal val="visible"/>
                                      </p:to>
                                    </p:set>
                                    <p:anim calcmode="lin" valueType="num">
                                      <p:cBhvr>
                                        <p:cTn id="23" dur="500" fill="hold"/>
                                        <p:tgtEl>
                                          <p:spTgt spid="65539">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65539">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65539">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655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65539">
                                            <p:txEl>
                                              <p:pRg st="2" end="2"/>
                                            </p:txEl>
                                          </p:spTgt>
                                        </p:tgtEl>
                                        <p:attrNameLst>
                                          <p:attrName>style.visibility</p:attrName>
                                        </p:attrNameLst>
                                      </p:cBhvr>
                                      <p:to>
                                        <p:strVal val="visible"/>
                                      </p:to>
                                    </p:set>
                                    <p:anim calcmode="lin" valueType="num">
                                      <p:cBhvr>
                                        <p:cTn id="31" dur="500" fill="hold"/>
                                        <p:tgtEl>
                                          <p:spTgt spid="65539">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65539">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65539">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655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714D817-0FF1-4CAF-9244-E9F5080EC958}" type="slidenum">
              <a:rPr lang="en-US"/>
              <a:pPr>
                <a:defRPr/>
              </a:pPr>
              <a:t>73</a:t>
            </a:fld>
            <a:endParaRPr lang="en-US"/>
          </a:p>
        </p:txBody>
      </p:sp>
      <p:sp>
        <p:nvSpPr>
          <p:cNvPr id="72707" name="Rectangle 2"/>
          <p:cNvSpPr>
            <a:spLocks noGrp="1" noChangeArrowheads="1"/>
          </p:cNvSpPr>
          <p:nvPr>
            <p:ph type="title"/>
          </p:nvPr>
        </p:nvSpPr>
        <p:spPr/>
        <p:txBody>
          <a:bodyPr/>
          <a:lstStyle/>
          <a:p>
            <a:pPr eaLnBrk="1" hangingPunct="1"/>
            <a:r>
              <a:rPr lang="fa-IR" smtClean="0"/>
              <a:t>سهم ايران از بازار جهاني</a:t>
            </a:r>
            <a:endParaRPr lang="en-US" smtClean="0"/>
          </a:p>
        </p:txBody>
      </p:sp>
      <p:sp>
        <p:nvSpPr>
          <p:cNvPr id="66563" name="Rectangle 3"/>
          <p:cNvSpPr>
            <a:spLocks noGrp="1" noChangeArrowheads="1"/>
          </p:cNvSpPr>
          <p:nvPr>
            <p:ph type="body" idx="1"/>
          </p:nvPr>
        </p:nvSpPr>
        <p:spPr/>
        <p:txBody>
          <a:bodyPr/>
          <a:lstStyle/>
          <a:p>
            <a:pPr eaLnBrk="1" hangingPunct="1">
              <a:lnSpc>
                <a:spcPct val="200000"/>
              </a:lnSpc>
              <a:buFontTx/>
              <a:buNone/>
            </a:pPr>
            <a:r>
              <a:rPr lang="fa-IR" smtClean="0"/>
              <a:t>سهم ايران از تجارت جهاني از  3ر2% در سال 1975 به 35ر0% در سال 1995 كاهش يافته است. سهم صادرات غير نفتي ايران در صادرات جهاني در وضعيت كنوني حدود 06ر0% است. </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p:cTn id="7" dur="500" fill="hold"/>
                                        <p:tgtEl>
                                          <p:spTgt spid="6656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656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6656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66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 name="Slide Number Placeholder 5"/>
          <p:cNvSpPr>
            <a:spLocks noGrp="1"/>
          </p:cNvSpPr>
          <p:nvPr>
            <p:ph type="sldNum" sz="quarter" idx="12"/>
          </p:nvPr>
        </p:nvSpPr>
        <p:spPr/>
        <p:txBody>
          <a:bodyPr/>
          <a:lstStyle/>
          <a:p>
            <a:pPr>
              <a:defRPr/>
            </a:pPr>
            <a:fld id="{C9C35594-F42F-4B61-ABA7-333CAACFE3F4}" type="slidenum">
              <a:rPr lang="en-US"/>
              <a:pPr>
                <a:defRPr/>
              </a:pPr>
              <a:t>74</a:t>
            </a:fld>
            <a:endParaRPr lang="en-US"/>
          </a:p>
        </p:txBody>
      </p:sp>
      <p:sp>
        <p:nvSpPr>
          <p:cNvPr id="67586" name="Rectangle 2"/>
          <p:cNvSpPr>
            <a:spLocks noGrp="1" noChangeArrowheads="1"/>
          </p:cNvSpPr>
          <p:nvPr>
            <p:ph type="title"/>
          </p:nvPr>
        </p:nvSpPr>
        <p:spPr/>
        <p:txBody>
          <a:bodyPr/>
          <a:lstStyle/>
          <a:p>
            <a:pPr eaLnBrk="1" hangingPunct="1"/>
            <a:r>
              <a:rPr lang="fa-IR" sz="2800" smtClean="0"/>
              <a:t>سهم ايران و كشورهاي منتخب در صادرات جهان</a:t>
            </a:r>
            <a:endParaRPr lang="en-US" sz="2800" smtClean="0"/>
          </a:p>
        </p:txBody>
      </p:sp>
      <p:graphicFrame>
        <p:nvGraphicFramePr>
          <p:cNvPr id="67790" name="Group 206"/>
          <p:cNvGraphicFramePr>
            <a:graphicFrameLocks noGrp="1"/>
          </p:cNvGraphicFramePr>
          <p:nvPr>
            <p:ph idx="1"/>
          </p:nvPr>
        </p:nvGraphicFramePr>
        <p:xfrm>
          <a:off x="1331913" y="1862138"/>
          <a:ext cx="6486525" cy="4440237"/>
        </p:xfrm>
        <a:graphic>
          <a:graphicData uri="http://schemas.openxmlformats.org/drawingml/2006/table">
            <a:tbl>
              <a:tblPr/>
              <a:tblGrid>
                <a:gridCol w="1622425"/>
                <a:gridCol w="1622425"/>
                <a:gridCol w="1619250"/>
                <a:gridCol w="1622425"/>
              </a:tblGrid>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1995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1975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grid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endParaRPr kumimoji="0" lang="fa-IR"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fa-IR"/>
                    </a:p>
                  </a:txBody>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0</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5020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0</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875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ارزش</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row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صادرات جهان</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(100)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(100)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سهم (درصد)</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vMerge="1">
                  <a:txBody>
                    <a:bodyPr/>
                    <a:lstStyle/>
                    <a:p>
                      <a:pPr rtl="1"/>
                      <a:endParaRPr lang="fa-IR"/>
                    </a:p>
                  </a:txBody>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0ر18</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2ر20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ارزش</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row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ايران</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(35ر0)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(3ر2)</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سهم (درصد)</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vMerge="1">
                  <a:txBody>
                    <a:bodyPr/>
                    <a:lstStyle/>
                    <a:p>
                      <a:pPr rtl="1"/>
                      <a:endParaRPr lang="fa-IR"/>
                    </a:p>
                  </a:txBody>
                  <a:tcPr/>
                </a:tc>
              </a:tr>
              <a:tr h="388915">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0ر45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1ر7</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ارزش</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row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اندونزي</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r>
              <a:tr h="339705">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(89ر0)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(81ر0)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سهم (درصد)</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vMerge="1">
                  <a:txBody>
                    <a:bodyPr/>
                    <a:lstStyle/>
                    <a:p>
                      <a:pPr rtl="1"/>
                      <a:endParaRPr lang="fa-IR"/>
                    </a:p>
                  </a:txBody>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2</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125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07</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ارزش</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row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كره‌جنوبي</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(49</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2)</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(57</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سهم (درصد)</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vMerge="1">
                  <a:txBody>
                    <a:bodyPr/>
                    <a:lstStyle/>
                    <a:p>
                      <a:pPr rtl="1"/>
                      <a:endParaRPr lang="fa-IR"/>
                    </a:p>
                  </a:txBody>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0</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74</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82</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2</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ارزش</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row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مالزي</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(47</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1)</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(43</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سهم (درصد)</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vMerge="1">
                  <a:txBody>
                    <a:bodyPr/>
                    <a:lstStyle/>
                    <a:p>
                      <a:pPr rtl="1"/>
                      <a:endParaRPr lang="fa-IR"/>
                    </a:p>
                  </a:txBody>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7</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69</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37</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5</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ارزش</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rowSpan="2">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سنگاپور</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r>
              <a:tr h="337420">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(38</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1)</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(61</a:t>
                      </a:r>
                      <a:r>
                        <a:rPr kumimoji="0" lang="fa-IR" sz="1200" b="1" i="0" u="none" strike="noStrike" cap="none" normalizeH="0" baseline="0" smtClean="0">
                          <a:ln>
                            <a:noFill/>
                          </a:ln>
                          <a:solidFill>
                            <a:schemeClr val="tx1"/>
                          </a:solidFill>
                          <a:effectLst/>
                          <a:latin typeface="Arial" pitchFamily="34" charset="0"/>
                          <a:cs typeface="B Badr" pitchFamily="2" charset="-78"/>
                        </a:rPr>
                        <a:t>ر</a:t>
                      </a:r>
                      <a:r>
                        <a:rPr kumimoji="0" lang="fa-IR" sz="1600" b="1" i="0" u="none" strike="noStrike" cap="none" normalizeH="0" baseline="0" smtClean="0">
                          <a:ln>
                            <a:noFill/>
                          </a:ln>
                          <a:solidFill>
                            <a:schemeClr val="tx1"/>
                          </a:solidFill>
                          <a:effectLst/>
                          <a:latin typeface="Arial" pitchFamily="34" charset="0"/>
                          <a:cs typeface="B Badr" pitchFamily="2" charset="-78"/>
                        </a:rPr>
                        <a:t>0)</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a:txBody>
                    <a:bodyPr/>
                    <a:lstStyle/>
                    <a:p>
                      <a:pPr marL="176213" marR="0" lvl="0" indent="0" algn="ctr" defTabSz="914400" rtl="1" eaLnBrk="1" fontAlgn="base" latinLnBrk="0" hangingPunct="1">
                        <a:lnSpc>
                          <a:spcPct val="100000"/>
                        </a:lnSpc>
                        <a:spcBef>
                          <a:spcPct val="20000"/>
                        </a:spcBef>
                        <a:spcAft>
                          <a:spcPct val="0"/>
                        </a:spcAft>
                        <a:buClrTx/>
                        <a:buSzTx/>
                        <a:buFontTx/>
                        <a:buNone/>
                        <a:tabLst/>
                      </a:pPr>
                      <a:r>
                        <a:rPr kumimoji="0" lang="fa-IR" sz="1600" b="1" i="0" u="none" strike="noStrike" cap="none" normalizeH="0" baseline="0" smtClean="0">
                          <a:ln>
                            <a:noFill/>
                          </a:ln>
                          <a:solidFill>
                            <a:schemeClr val="tx1"/>
                          </a:solidFill>
                          <a:effectLst/>
                          <a:latin typeface="Arial" pitchFamily="34" charset="0"/>
                          <a:cs typeface="B Badr" pitchFamily="2" charset="-78"/>
                        </a:rPr>
                        <a:t>سهم (درصد)</a:t>
                      </a:r>
                      <a:endParaRPr kumimoji="0" lang="en-US" sz="1600" b="1" i="0" u="none" strike="noStrike" cap="none" normalizeH="0" baseline="0" smtClean="0">
                        <a:ln>
                          <a:noFill/>
                        </a:ln>
                        <a:solidFill>
                          <a:schemeClr val="tx1"/>
                        </a:solidFill>
                        <a:effectLst/>
                        <a:latin typeface="Arial" pitchFamily="34" charset="0"/>
                        <a:cs typeface="B Badr" pitchFamily="2" charset="-78"/>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0">
                      <a:gsLst>
                        <a:gs pos="0">
                          <a:schemeClr val="accent1"/>
                        </a:gs>
                        <a:gs pos="100000">
                          <a:schemeClr val="accent1">
                            <a:gamma/>
                            <a:shade val="46275"/>
                            <a:invGamma/>
                          </a:schemeClr>
                        </a:gs>
                      </a:gsLst>
                      <a:lin ang="0" scaled="1"/>
                    </a:gradFill>
                  </a:tcPr>
                </a:tc>
                <a:tc vMerge="1">
                  <a:txBody>
                    <a:bodyPr/>
                    <a:lstStyle/>
                    <a:p>
                      <a:pPr rtl="1"/>
                      <a:endParaRPr lang="fa-IR"/>
                    </a:p>
                  </a:txBody>
                  <a:tcPr/>
                </a:tc>
              </a:tr>
            </a:tbl>
          </a:graphicData>
        </a:graphic>
      </p:graphicFrame>
      <p:sp>
        <p:nvSpPr>
          <p:cNvPr id="67654" name="Text Box 70"/>
          <p:cNvSpPr txBox="1">
            <a:spLocks noChangeArrowheads="1"/>
          </p:cNvSpPr>
          <p:nvPr/>
        </p:nvSpPr>
        <p:spPr bwMode="auto">
          <a:xfrm>
            <a:off x="4941888" y="1893888"/>
            <a:ext cx="2438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fa-IR" b="1">
                <a:solidFill>
                  <a:srgbClr val="CC3300"/>
                </a:solidFill>
                <a:cs typeface="B Lotus" pitchFamily="2" charset="-78"/>
              </a:rPr>
              <a:t>ارقام به ميليارد دلار</a:t>
            </a:r>
            <a:endParaRPr lang="en-US" b="1">
              <a:solidFill>
                <a:srgbClr val="CC3300"/>
              </a:solidFill>
              <a:cs typeface="B Lotus"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67586"/>
                                        </p:tgtEl>
                                        <p:attrNameLst>
                                          <p:attrName>style.visibility</p:attrName>
                                        </p:attrNameLst>
                                      </p:cBhvr>
                                      <p:to>
                                        <p:strVal val="visible"/>
                                      </p:to>
                                    </p:set>
                                    <p:anim to="" calcmode="lin" valueType="num">
                                      <p:cBhvr>
                                        <p:cTn id="7" dur="1" fill="hold"/>
                                        <p:tgtEl>
                                          <p:spTgt spid="67586"/>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7654"/>
                                        </p:tgtEl>
                                        <p:attrNameLst>
                                          <p:attrName>style.visibility</p:attrName>
                                        </p:attrNameLst>
                                      </p:cBhvr>
                                      <p:to>
                                        <p:strVal val="visible"/>
                                      </p:to>
                                    </p:set>
                                    <p:animEffect transition="in" filter="wheel(4)">
                                      <p:cBhvr>
                                        <p:cTn id="12" dur="500"/>
                                        <p:tgtEl>
                                          <p:spTgt spid="67654"/>
                                        </p:tgtEl>
                                      </p:cBhvr>
                                    </p:animEffect>
                                  </p:childTnLst>
                                </p:cTn>
                              </p:par>
                            </p:childTnLst>
                          </p:cTn>
                        </p:par>
                        <p:par>
                          <p:cTn id="13" fill="hold" nodeType="afterGroup">
                            <p:stCondLst>
                              <p:cond delay="500"/>
                            </p:stCondLst>
                            <p:childTnLst>
                              <p:par>
                                <p:cTn id="14" presetID="21" presetClass="entr" presetSubtype="4" fill="hold" nodeType="afterEffect">
                                  <p:stCondLst>
                                    <p:cond delay="0"/>
                                  </p:stCondLst>
                                  <p:childTnLst>
                                    <p:set>
                                      <p:cBhvr>
                                        <p:cTn id="15" dur="1" fill="hold">
                                          <p:stCondLst>
                                            <p:cond delay="0"/>
                                          </p:stCondLst>
                                        </p:cTn>
                                        <p:tgtEl>
                                          <p:spTgt spid="67790"/>
                                        </p:tgtEl>
                                        <p:attrNameLst>
                                          <p:attrName>style.visibility</p:attrName>
                                        </p:attrNameLst>
                                      </p:cBhvr>
                                      <p:to>
                                        <p:strVal val="visible"/>
                                      </p:to>
                                    </p:set>
                                    <p:animEffect transition="in" filter="wheel(4)">
                                      <p:cBhvr>
                                        <p:cTn id="16" dur="500"/>
                                        <p:tgtEl>
                                          <p:spTgt spid="67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utoUpdateAnimBg="0"/>
      <p:bldP spid="67654"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98D8961-F371-4841-B084-BA9B31018B3C}" type="slidenum">
              <a:rPr lang="en-US"/>
              <a:pPr>
                <a:defRPr/>
              </a:pPr>
              <a:t>75</a:t>
            </a:fld>
            <a:endParaRPr lang="en-US"/>
          </a:p>
        </p:txBody>
      </p:sp>
      <p:sp>
        <p:nvSpPr>
          <p:cNvPr id="74755" name="Rectangle 2"/>
          <p:cNvSpPr>
            <a:spLocks noGrp="1" noChangeArrowheads="1"/>
          </p:cNvSpPr>
          <p:nvPr>
            <p:ph type="title"/>
          </p:nvPr>
        </p:nvSpPr>
        <p:spPr/>
        <p:txBody>
          <a:bodyPr/>
          <a:lstStyle/>
          <a:p>
            <a:pPr eaLnBrk="1" hangingPunct="1"/>
            <a:r>
              <a:rPr lang="fa-IR" sz="2800" smtClean="0"/>
              <a:t>درهم‌آميزي اقتصادي ايران با اقتصاد جهاني</a:t>
            </a:r>
            <a:endParaRPr lang="en-US" sz="2800" smtClean="0"/>
          </a:p>
        </p:txBody>
      </p:sp>
      <p:sp>
        <p:nvSpPr>
          <p:cNvPr id="68611" name="Rectangle 3"/>
          <p:cNvSpPr>
            <a:spLocks noGrp="1" noChangeArrowheads="1"/>
          </p:cNvSpPr>
          <p:nvPr>
            <p:ph type="body" idx="1"/>
          </p:nvPr>
        </p:nvSpPr>
        <p:spPr/>
        <p:txBody>
          <a:bodyPr/>
          <a:lstStyle/>
          <a:p>
            <a:pPr eaLnBrk="1" hangingPunct="1">
              <a:lnSpc>
                <a:spcPct val="200000"/>
              </a:lnSpc>
              <a:buFontTx/>
              <a:buNone/>
            </a:pPr>
            <a:r>
              <a:rPr lang="fa-IR" smtClean="0"/>
              <a:t>در كشورهاي نفت‌خيز ، درآمد نفت بيش از آن كه محرك و زمينه‌ساز رشد پايدار و عامل متنوع شدن فعاليت‌هاي اقتصادي باشد،‌مانعي براي اين امر بوده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wipe(down)">
                                      <p:cBhvr>
                                        <p:cTn id="7" dur="500"/>
                                        <p:tgtEl>
                                          <p:spTgt spid="686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2ED621D-89E6-402F-9174-1B1B7FDBFD01}" type="slidenum">
              <a:rPr lang="en-US"/>
              <a:pPr>
                <a:defRPr/>
              </a:pPr>
              <a:t>76</a:t>
            </a:fld>
            <a:endParaRPr lang="en-US"/>
          </a:p>
        </p:txBody>
      </p:sp>
      <p:sp>
        <p:nvSpPr>
          <p:cNvPr id="69634" name="Rectangle 2"/>
          <p:cNvSpPr>
            <a:spLocks noGrp="1" noChangeArrowheads="1"/>
          </p:cNvSpPr>
          <p:nvPr>
            <p:ph type="title"/>
          </p:nvPr>
        </p:nvSpPr>
        <p:spPr/>
        <p:txBody>
          <a:bodyPr/>
          <a:lstStyle/>
          <a:p>
            <a:pPr eaLnBrk="1" hangingPunct="1"/>
            <a:r>
              <a:rPr lang="fa-IR" smtClean="0"/>
              <a:t>دلايل متعدد بودن قيمت سهام در بازار</a:t>
            </a:r>
            <a:endParaRPr lang="en-US" smtClean="0"/>
          </a:p>
        </p:txBody>
      </p:sp>
      <p:sp>
        <p:nvSpPr>
          <p:cNvPr id="69635" name="Rectangle 3"/>
          <p:cNvSpPr>
            <a:spLocks noGrp="1" noChangeArrowheads="1"/>
          </p:cNvSpPr>
          <p:nvPr>
            <p:ph type="body" idx="1"/>
          </p:nvPr>
        </p:nvSpPr>
        <p:spPr>
          <a:xfrm>
            <a:off x="755650" y="1989138"/>
            <a:ext cx="7589838" cy="4191000"/>
          </a:xfrm>
        </p:spPr>
        <p:txBody>
          <a:bodyPr/>
          <a:lstStyle/>
          <a:p>
            <a:pPr marL="785813" indent="-609600" algn="just" eaLnBrk="1" hangingPunct="1">
              <a:buFontTx/>
              <a:buAutoNum type="arabicPeriod"/>
            </a:pPr>
            <a:r>
              <a:rPr lang="fa-IR" smtClean="0"/>
              <a:t>توسعه موارد مصنوعي كه جايگزين كالاهاي اوليه شده است.</a:t>
            </a:r>
          </a:p>
          <a:p>
            <a:pPr marL="785813" indent="-609600" algn="just" eaLnBrk="1" hangingPunct="1">
              <a:buFontTx/>
              <a:buAutoNum type="arabicPeriod"/>
            </a:pPr>
            <a:endParaRPr lang="en-US" sz="1600" smtClean="0"/>
          </a:p>
          <a:p>
            <a:pPr marL="785813" indent="-609600" algn="just" eaLnBrk="1" hangingPunct="1">
              <a:buFontTx/>
              <a:buAutoNum type="arabicPeriod"/>
            </a:pPr>
            <a:r>
              <a:rPr lang="fa-IR" smtClean="0"/>
              <a:t>افزايش خودكفايي كشاورزي در كشورهاي صنعتي.</a:t>
            </a:r>
            <a:endParaRPr lang="en-US" smtClean="0"/>
          </a:p>
          <a:p>
            <a:pPr marL="785813" indent="-609600" algn="just" eaLnBrk="1" hangingPunct="1">
              <a:buFontTx/>
              <a:buAutoNum type="arabicPeriod"/>
            </a:pPr>
            <a:endParaRPr lang="fa-IR" sz="1800" smtClean="0"/>
          </a:p>
          <a:p>
            <a:pPr marL="785813" indent="-609600" algn="just" eaLnBrk="1" hangingPunct="1">
              <a:buFontTx/>
              <a:buAutoNum type="arabicPeriod"/>
            </a:pPr>
            <a:r>
              <a:rPr lang="fa-IR" smtClean="0"/>
              <a:t>رشد توليد در مقايسه با توليدات اوليه در سطح جهان</a:t>
            </a: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9634"/>
                                        </p:tgtEl>
                                        <p:attrNameLst>
                                          <p:attrName>style.visibility</p:attrName>
                                        </p:attrNameLst>
                                      </p:cBhvr>
                                      <p:to>
                                        <p:strVal val="visible"/>
                                      </p:to>
                                    </p:set>
                                    <p:anim calcmode="lin" valueType="num">
                                      <p:cBhvr>
                                        <p:cTn id="7" dur="500" fill="hold"/>
                                        <p:tgtEl>
                                          <p:spTgt spid="69634"/>
                                        </p:tgtEl>
                                        <p:attrNameLst>
                                          <p:attrName>ppt_w</p:attrName>
                                        </p:attrNameLst>
                                      </p:cBhvr>
                                      <p:tavLst>
                                        <p:tav tm="0">
                                          <p:val>
                                            <p:fltVal val="0"/>
                                          </p:val>
                                        </p:tav>
                                        <p:tav tm="100000">
                                          <p:val>
                                            <p:strVal val="#ppt_w"/>
                                          </p:val>
                                        </p:tav>
                                      </p:tavLst>
                                    </p:anim>
                                    <p:anim calcmode="lin" valueType="num">
                                      <p:cBhvr>
                                        <p:cTn id="8" dur="500" fill="hold"/>
                                        <p:tgtEl>
                                          <p:spTgt spid="69634"/>
                                        </p:tgtEl>
                                        <p:attrNameLst>
                                          <p:attrName>ppt_h</p:attrName>
                                        </p:attrNameLst>
                                      </p:cBhvr>
                                      <p:tavLst>
                                        <p:tav tm="0">
                                          <p:val>
                                            <p:fltVal val="0"/>
                                          </p:val>
                                        </p:tav>
                                        <p:tav tm="100000">
                                          <p:val>
                                            <p:strVal val="#ppt_h"/>
                                          </p:val>
                                        </p:tav>
                                      </p:tavLst>
                                    </p:anim>
                                    <p:anim calcmode="lin" valueType="num">
                                      <p:cBhvr>
                                        <p:cTn id="9" dur="500" fill="hold"/>
                                        <p:tgtEl>
                                          <p:spTgt spid="69634"/>
                                        </p:tgtEl>
                                        <p:attrNameLst>
                                          <p:attrName>style.rotation</p:attrName>
                                        </p:attrNameLst>
                                      </p:cBhvr>
                                      <p:tavLst>
                                        <p:tav tm="0">
                                          <p:val>
                                            <p:fltVal val="360"/>
                                          </p:val>
                                        </p:tav>
                                        <p:tav tm="100000">
                                          <p:val>
                                            <p:fltVal val="0"/>
                                          </p:val>
                                        </p:tav>
                                      </p:tavLst>
                                    </p:anim>
                                    <p:animEffect transition="in" filter="fade">
                                      <p:cBhvr>
                                        <p:cTn id="10" dur="500"/>
                                        <p:tgtEl>
                                          <p:spTgt spid="6963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69635">
                                            <p:txEl>
                                              <p:pRg st="0" end="0"/>
                                            </p:txEl>
                                          </p:spTgt>
                                        </p:tgtEl>
                                        <p:attrNameLst>
                                          <p:attrName>style.visibility</p:attrName>
                                        </p:attrNameLst>
                                      </p:cBhvr>
                                      <p:to>
                                        <p:strVal val="visible"/>
                                      </p:to>
                                    </p:set>
                                    <p:anim calcmode="lin" valueType="num">
                                      <p:cBhvr>
                                        <p:cTn id="15" dur="500" fill="hold"/>
                                        <p:tgtEl>
                                          <p:spTgt spid="6963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69635">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69635">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69635">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69635">
                                            <p:txEl>
                                              <p:pRg st="2" end="2"/>
                                            </p:txEl>
                                          </p:spTgt>
                                        </p:tgtEl>
                                        <p:attrNameLst>
                                          <p:attrName>style.visibility</p:attrName>
                                        </p:attrNameLst>
                                      </p:cBhvr>
                                      <p:to>
                                        <p:strVal val="visible"/>
                                      </p:to>
                                    </p:set>
                                    <p:anim calcmode="lin" valueType="num">
                                      <p:cBhvr>
                                        <p:cTn id="23" dur="500" fill="hold"/>
                                        <p:tgtEl>
                                          <p:spTgt spid="69635">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69635">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69635">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69635">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69635">
                                            <p:txEl>
                                              <p:pRg st="4" end="4"/>
                                            </p:txEl>
                                          </p:spTgt>
                                        </p:tgtEl>
                                        <p:attrNameLst>
                                          <p:attrName>style.visibility</p:attrName>
                                        </p:attrNameLst>
                                      </p:cBhvr>
                                      <p:to>
                                        <p:strVal val="visible"/>
                                      </p:to>
                                    </p:set>
                                    <p:anim calcmode="lin" valueType="num">
                                      <p:cBhvr>
                                        <p:cTn id="31" dur="500" fill="hold"/>
                                        <p:tgtEl>
                                          <p:spTgt spid="69635">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69635">
                                            <p:txEl>
                                              <p:pRg st="4" end="4"/>
                                            </p:txEl>
                                          </p:spTgt>
                                        </p:tgtEl>
                                        <p:attrNameLst>
                                          <p:attrName>ppt_h</p:attrName>
                                        </p:attrNameLst>
                                      </p:cBhvr>
                                      <p:tavLst>
                                        <p:tav tm="0">
                                          <p:val>
                                            <p:fltVal val="0"/>
                                          </p:val>
                                        </p:tav>
                                        <p:tav tm="100000">
                                          <p:val>
                                            <p:strVal val="#ppt_h"/>
                                          </p:val>
                                        </p:tav>
                                      </p:tavLst>
                                    </p:anim>
                                    <p:anim calcmode="lin" valueType="num">
                                      <p:cBhvr>
                                        <p:cTn id="33" dur="500" fill="hold"/>
                                        <p:tgtEl>
                                          <p:spTgt spid="69635">
                                            <p:txEl>
                                              <p:pRg st="4" end="4"/>
                                            </p:txEl>
                                          </p:spTgt>
                                        </p:tgtEl>
                                        <p:attrNameLst>
                                          <p:attrName>style.rotation</p:attrName>
                                        </p:attrNameLst>
                                      </p:cBhvr>
                                      <p:tavLst>
                                        <p:tav tm="0">
                                          <p:val>
                                            <p:fltVal val="360"/>
                                          </p:val>
                                        </p:tav>
                                        <p:tav tm="100000">
                                          <p:val>
                                            <p:fltVal val="0"/>
                                          </p:val>
                                        </p:tav>
                                      </p:tavLst>
                                    </p:anim>
                                    <p:animEffect transition="in" filter="fade">
                                      <p:cBhvr>
                                        <p:cTn id="34" dur="500"/>
                                        <p:tgtEl>
                                          <p:spTgt spid="696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2638AF0E-C6D6-4423-B234-0F277AD023E2}" type="slidenum">
              <a:rPr lang="en-US"/>
              <a:pPr>
                <a:defRPr/>
              </a:pPr>
              <a:t>77</a:t>
            </a:fld>
            <a:endParaRPr lang="en-US"/>
          </a:p>
        </p:txBody>
      </p:sp>
      <p:sp>
        <p:nvSpPr>
          <p:cNvPr id="70658" name="Rectangle 2"/>
          <p:cNvSpPr>
            <a:spLocks noGrp="1" noChangeArrowheads="1"/>
          </p:cNvSpPr>
          <p:nvPr>
            <p:ph type="title"/>
          </p:nvPr>
        </p:nvSpPr>
        <p:spPr/>
        <p:txBody>
          <a:bodyPr/>
          <a:lstStyle/>
          <a:p>
            <a:pPr eaLnBrk="1" hangingPunct="1"/>
            <a:endParaRPr lang="fa-IR" smtClean="0"/>
          </a:p>
        </p:txBody>
      </p:sp>
      <p:sp>
        <p:nvSpPr>
          <p:cNvPr id="70659" name="Rectangle 3"/>
          <p:cNvSpPr>
            <a:spLocks noGrp="1" noChangeArrowheads="1"/>
          </p:cNvSpPr>
          <p:nvPr>
            <p:ph type="body" idx="1"/>
          </p:nvPr>
        </p:nvSpPr>
        <p:spPr/>
        <p:txBody>
          <a:bodyPr/>
          <a:lstStyle/>
          <a:p>
            <a:pPr indent="20638" eaLnBrk="1" hangingPunct="1">
              <a:lnSpc>
                <a:spcPct val="150000"/>
              </a:lnSpc>
              <a:buFontTx/>
              <a:buNone/>
            </a:pPr>
            <a:r>
              <a:rPr lang="fa-IR" smtClean="0"/>
              <a:t>به طور كلي،‌كليه معاملات اقتصادي بين يك كشور و ساير كشورها در دوره‌اي مشخص كه اصولاً يك سال است،‌در سندي به نام تراز پرداخت‌ها ثبت مي‌شود. اين سند منبع اصلي اطلاعات براي بانك‌هاي خارجي و ساير كشورها و تصميم‌گيران دولتي مي‌باشد.</a:t>
            </a:r>
            <a:endParaRPr lang="en-US" smtClean="0"/>
          </a:p>
        </p:txBody>
      </p:sp>
      <p:pic>
        <p:nvPicPr>
          <p:cNvPr id="76805" name="Picture 4" descr="images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4300" y="620713"/>
            <a:ext cx="11430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nodePh="1">
                                  <p:stCondLst>
                                    <p:cond delay="0"/>
                                  </p:stCondLst>
                                  <p:endCondLst>
                                    <p:cond evt="begin" delay="0">
                                      <p:tn val="5"/>
                                    </p:cond>
                                  </p:endCondLst>
                                  <p:iterate type="lt">
                                    <p:tmPct val="10000"/>
                                  </p:iterate>
                                  <p:childTnLst>
                                    <p:set>
                                      <p:cBhvr>
                                        <p:cTn id="6" dur="1" fill="hold">
                                          <p:stCondLst>
                                            <p:cond delay="0"/>
                                          </p:stCondLst>
                                        </p:cTn>
                                        <p:tgtEl>
                                          <p:spTgt spid="70658"/>
                                        </p:tgtEl>
                                        <p:attrNameLst>
                                          <p:attrName>style.visibility</p:attrName>
                                        </p:attrNameLst>
                                      </p:cBhvr>
                                      <p:to>
                                        <p:strVal val="visible"/>
                                      </p:to>
                                    </p:set>
                                    <p:animEffect transition="in" filter="fade">
                                      <p:cBhvr>
                                        <p:cTn id="7" dur="600">
                                          <p:stCondLst>
                                            <p:cond delay="0"/>
                                          </p:stCondLst>
                                        </p:cTn>
                                        <p:tgtEl>
                                          <p:spTgt spid="70658"/>
                                        </p:tgtEl>
                                      </p:cBhvr>
                                    </p:animEffect>
                                    <p:anim calcmode="lin" valueType="num">
                                      <p:cBhvr>
                                        <p:cTn id="8" dur="600" fill="hold">
                                          <p:stCondLst>
                                            <p:cond delay="0"/>
                                          </p:stCondLst>
                                        </p:cTn>
                                        <p:tgtEl>
                                          <p:spTgt spid="70658"/>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70658"/>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70658"/>
                                        </p:tgtEl>
                                        <p:attrNameLst>
                                          <p:attrName>ppt_w</p:attrName>
                                        </p:attrNameLst>
                                      </p:cBhvr>
                                      <p:tavLst>
                                        <p:tav tm="0">
                                          <p:val>
                                            <p:fltVal val="0"/>
                                          </p:val>
                                        </p:tav>
                                        <p:tav tm="100000">
                                          <p:val>
                                            <p:strVal val="#ppt_w"/>
                                          </p:val>
                                        </p:tav>
                                      </p:tavLst>
                                    </p:anim>
                                  </p:childTnLst>
                                </p:cTn>
                              </p:par>
                              <p:par>
                                <p:cTn id="11" presetID="12" presetClass="entr" presetSubtype="4" fill="hold" grpId="0" nodeType="withEffect">
                                  <p:stCondLst>
                                    <p:cond delay="0"/>
                                  </p:stCondLst>
                                  <p:childTnLst>
                                    <p:set>
                                      <p:cBhvr>
                                        <p:cTn id="12" dur="1" fill="hold">
                                          <p:stCondLst>
                                            <p:cond delay="0"/>
                                          </p:stCondLst>
                                        </p:cTn>
                                        <p:tgtEl>
                                          <p:spTgt spid="70659">
                                            <p:txEl>
                                              <p:pRg st="0" end="0"/>
                                            </p:txEl>
                                          </p:spTgt>
                                        </p:tgtEl>
                                        <p:attrNameLst>
                                          <p:attrName>style.visibility</p:attrName>
                                        </p:attrNameLst>
                                      </p:cBhvr>
                                      <p:to>
                                        <p:strVal val="visible"/>
                                      </p:to>
                                    </p:set>
                                    <p:animEffect transition="in" filter="slide(fromBottom)">
                                      <p:cBhvr>
                                        <p:cTn id="13" dur="500">
                                          <p:stCondLst>
                                            <p:cond delay="0"/>
                                          </p:stCondLst>
                                        </p:cTn>
                                        <p:tgtEl>
                                          <p:spTgt spid="706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build="p"/>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804AB41-FAC5-4448-BD80-CEB6A788CB2E}" type="slidenum">
              <a:rPr lang="en-US"/>
              <a:pPr>
                <a:defRPr/>
              </a:pPr>
              <a:t>78</a:t>
            </a:fld>
            <a:endParaRPr lang="en-US"/>
          </a:p>
        </p:txBody>
      </p:sp>
      <p:sp>
        <p:nvSpPr>
          <p:cNvPr id="71682" name="Rectangle 2"/>
          <p:cNvSpPr>
            <a:spLocks noGrp="1" noChangeArrowheads="1"/>
          </p:cNvSpPr>
          <p:nvPr>
            <p:ph type="title"/>
          </p:nvPr>
        </p:nvSpPr>
        <p:spPr/>
        <p:txBody>
          <a:bodyPr/>
          <a:lstStyle/>
          <a:p>
            <a:pPr eaLnBrk="1" hangingPunct="1"/>
            <a:r>
              <a:rPr lang="fa-IR" smtClean="0"/>
              <a:t>تقسيم‌بندي صورتحساب تراز پرداخت‌ها</a:t>
            </a:r>
            <a:endParaRPr lang="en-US" smtClean="0"/>
          </a:p>
        </p:txBody>
      </p:sp>
      <p:sp>
        <p:nvSpPr>
          <p:cNvPr id="71683"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mtClean="0"/>
              <a:t>حساب جاري</a:t>
            </a:r>
          </a:p>
          <a:p>
            <a:pPr marL="785813" indent="-609600" eaLnBrk="1" hangingPunct="1">
              <a:lnSpc>
                <a:spcPct val="200000"/>
              </a:lnSpc>
              <a:buFontTx/>
              <a:buAutoNum type="arabicPeriod"/>
            </a:pPr>
            <a:r>
              <a:rPr lang="fa-IR" smtClean="0"/>
              <a:t>حساب سرمايه</a:t>
            </a:r>
          </a:p>
          <a:p>
            <a:pPr marL="785813" indent="-609600" eaLnBrk="1" hangingPunct="1">
              <a:lnSpc>
                <a:spcPct val="200000"/>
              </a:lnSpc>
              <a:buFontTx/>
              <a:buAutoNum type="arabicPeriod"/>
            </a:pPr>
            <a:r>
              <a:rPr lang="fa-IR" smtClean="0"/>
              <a:t>حساب رسمي خزانه</a:t>
            </a:r>
            <a:endParaRPr lang="en-US"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500" fill="hold"/>
                                        <p:tgtEl>
                                          <p:spTgt spid="7168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168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168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1682"/>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71683">
                                            <p:txEl>
                                              <p:pRg st="0" end="0"/>
                                            </p:txEl>
                                          </p:spTgt>
                                        </p:tgtEl>
                                        <p:attrNameLst>
                                          <p:attrName>style.visibility</p:attrName>
                                        </p:attrNameLst>
                                      </p:cBhvr>
                                      <p:to>
                                        <p:strVal val="visible"/>
                                      </p:to>
                                    </p:set>
                                    <p:anim calcmode="lin" valueType="num">
                                      <p:cBhvr>
                                        <p:cTn id="15" dur="500" fill="hold"/>
                                        <p:tgtEl>
                                          <p:spTgt spid="7168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7168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7168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716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71683">
                                            <p:txEl>
                                              <p:pRg st="1" end="1"/>
                                            </p:txEl>
                                          </p:spTgt>
                                        </p:tgtEl>
                                        <p:attrNameLst>
                                          <p:attrName>style.visibility</p:attrName>
                                        </p:attrNameLst>
                                      </p:cBhvr>
                                      <p:to>
                                        <p:strVal val="visible"/>
                                      </p:to>
                                    </p:set>
                                    <p:anim calcmode="lin" valueType="num">
                                      <p:cBhvr>
                                        <p:cTn id="23" dur="500" fill="hold"/>
                                        <p:tgtEl>
                                          <p:spTgt spid="7168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168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168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16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71683">
                                            <p:txEl>
                                              <p:pRg st="2" end="2"/>
                                            </p:txEl>
                                          </p:spTgt>
                                        </p:tgtEl>
                                        <p:attrNameLst>
                                          <p:attrName>style.visibility</p:attrName>
                                        </p:attrNameLst>
                                      </p:cBhvr>
                                      <p:to>
                                        <p:strVal val="visible"/>
                                      </p:to>
                                    </p:set>
                                    <p:anim calcmode="lin" valueType="num">
                                      <p:cBhvr>
                                        <p:cTn id="31" dur="500" fill="hold"/>
                                        <p:tgtEl>
                                          <p:spTgt spid="7168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7168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7168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716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683" grpId="0" build="p"/>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457F53B-C735-46C8-A393-EFFCC2D4329C}" type="slidenum">
              <a:rPr lang="en-US"/>
              <a:pPr>
                <a:defRPr/>
              </a:pPr>
              <a:t>79</a:t>
            </a:fld>
            <a:endParaRPr lang="en-US"/>
          </a:p>
        </p:txBody>
      </p:sp>
      <p:sp>
        <p:nvSpPr>
          <p:cNvPr id="78851" name="Rectangle 2"/>
          <p:cNvSpPr>
            <a:spLocks noGrp="1" noChangeArrowheads="1"/>
          </p:cNvSpPr>
          <p:nvPr>
            <p:ph type="title"/>
          </p:nvPr>
        </p:nvSpPr>
        <p:spPr/>
        <p:txBody>
          <a:bodyPr/>
          <a:lstStyle/>
          <a:p>
            <a:pPr eaLnBrk="1" hangingPunct="1"/>
            <a:r>
              <a:rPr lang="fa-IR" smtClean="0"/>
              <a:t>تراز پرداخت‌ها و تصميم‌گيري بازاريابي</a:t>
            </a:r>
            <a:endParaRPr lang="en-US" smtClean="0"/>
          </a:p>
        </p:txBody>
      </p:sp>
      <p:sp>
        <p:nvSpPr>
          <p:cNvPr id="72707" name="Rectangle 3"/>
          <p:cNvSpPr>
            <a:spLocks noGrp="1" noChangeArrowheads="1"/>
          </p:cNvSpPr>
          <p:nvPr>
            <p:ph type="body" idx="1"/>
          </p:nvPr>
        </p:nvSpPr>
        <p:spPr/>
        <p:txBody>
          <a:bodyPr/>
          <a:lstStyle/>
          <a:p>
            <a:pPr indent="465138" eaLnBrk="1" hangingPunct="1">
              <a:buFontTx/>
              <a:buNone/>
            </a:pPr>
            <a:r>
              <a:rPr lang="fa-IR" smtClean="0">
                <a:solidFill>
                  <a:srgbClr val="0033CC"/>
                </a:solidFill>
              </a:rPr>
              <a:t>دو تصميم مهم در مورد بازاريابي بين‌المللي عبارتند از:</a:t>
            </a:r>
            <a:endParaRPr lang="en-US" smtClean="0">
              <a:solidFill>
                <a:srgbClr val="0033CC"/>
              </a:solidFill>
            </a:endParaRPr>
          </a:p>
          <a:p>
            <a:pPr indent="465138" eaLnBrk="1" hangingPunct="1">
              <a:buFontTx/>
              <a:buNone/>
            </a:pPr>
            <a:endParaRPr lang="fa-IR" sz="1800" smtClean="0">
              <a:solidFill>
                <a:srgbClr val="0033CC"/>
              </a:solidFill>
            </a:endParaRPr>
          </a:p>
          <a:p>
            <a:pPr indent="465138" eaLnBrk="1" hangingPunct="1">
              <a:lnSpc>
                <a:spcPct val="200000"/>
              </a:lnSpc>
            </a:pPr>
            <a:r>
              <a:rPr lang="fa-IR" smtClean="0"/>
              <a:t>انتخاب محل عرضه براي بازارهاي خارجي</a:t>
            </a:r>
          </a:p>
          <a:p>
            <a:pPr indent="465138" eaLnBrk="1" hangingPunct="1">
              <a:lnSpc>
                <a:spcPct val="200000"/>
              </a:lnSpc>
            </a:pPr>
            <a:r>
              <a:rPr lang="fa-IR" smtClean="0"/>
              <a:t>انتخاب بازارهايي براي فروش</a:t>
            </a:r>
            <a:endParaRPr lang="en-US" smtClean="0"/>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fade">
                                      <p:cBhvr>
                                        <p:cTn id="7" dur="1000">
                                          <p:stCondLst>
                                            <p:cond delay="0"/>
                                          </p:stCondLst>
                                        </p:cTn>
                                        <p:tgtEl>
                                          <p:spTgt spid="72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707">
                                            <p:txEl>
                                              <p:pRg st="2" end="2"/>
                                            </p:txEl>
                                          </p:spTgt>
                                        </p:tgtEl>
                                        <p:attrNameLst>
                                          <p:attrName>style.visibility</p:attrName>
                                        </p:attrNameLst>
                                      </p:cBhvr>
                                      <p:to>
                                        <p:strVal val="visible"/>
                                      </p:to>
                                    </p:set>
                                    <p:animEffect transition="in" filter="fade">
                                      <p:cBhvr>
                                        <p:cTn id="12" dur="1000">
                                          <p:stCondLst>
                                            <p:cond delay="0"/>
                                          </p:stCondLst>
                                        </p:cTn>
                                        <p:tgtEl>
                                          <p:spTgt spid="727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2707">
                                            <p:txEl>
                                              <p:pRg st="3" end="3"/>
                                            </p:txEl>
                                          </p:spTgt>
                                        </p:tgtEl>
                                        <p:attrNameLst>
                                          <p:attrName>style.visibility</p:attrName>
                                        </p:attrNameLst>
                                      </p:cBhvr>
                                      <p:to>
                                        <p:strVal val="visible"/>
                                      </p:to>
                                    </p:set>
                                    <p:animEffect transition="in" filter="fade">
                                      <p:cBhvr>
                                        <p:cTn id="17" dur="1000">
                                          <p:stCondLst>
                                            <p:cond delay="0"/>
                                          </p:stCondLst>
                                        </p:cTn>
                                        <p:tgtEl>
                                          <p:spTgt spid="72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6EBFB48-1688-44CB-AC1C-26266763B497}" type="slidenum">
              <a:rPr lang="en-US"/>
              <a:pPr>
                <a:defRPr/>
              </a:pPr>
              <a:t>80</a:t>
            </a:fld>
            <a:endParaRPr lang="en-US"/>
          </a:p>
        </p:txBody>
      </p:sp>
      <p:sp>
        <p:nvSpPr>
          <p:cNvPr id="79875" name="Rectangle 2"/>
          <p:cNvSpPr>
            <a:spLocks noGrp="1" noChangeArrowheads="1"/>
          </p:cNvSpPr>
          <p:nvPr>
            <p:ph type="title"/>
          </p:nvPr>
        </p:nvSpPr>
        <p:spPr/>
        <p:txBody>
          <a:bodyPr/>
          <a:lstStyle/>
          <a:p>
            <a:pPr eaLnBrk="1" hangingPunct="1"/>
            <a:r>
              <a:rPr lang="fa-IR" smtClean="0"/>
              <a:t>خط‌مشي بازرگاني</a:t>
            </a:r>
            <a:endParaRPr lang="en-US" smtClean="0"/>
          </a:p>
        </p:txBody>
      </p:sp>
      <p:sp>
        <p:nvSpPr>
          <p:cNvPr id="73731" name="Rectangle 3"/>
          <p:cNvSpPr>
            <a:spLocks noGrp="1" noChangeArrowheads="1"/>
          </p:cNvSpPr>
          <p:nvPr>
            <p:ph type="body" idx="1"/>
          </p:nvPr>
        </p:nvSpPr>
        <p:spPr/>
        <p:txBody>
          <a:bodyPr/>
          <a:lstStyle/>
          <a:p>
            <a:pPr indent="22225" eaLnBrk="1" hangingPunct="1">
              <a:buFontTx/>
              <a:buNone/>
            </a:pPr>
            <a:r>
              <a:rPr lang="fa-IR" smtClean="0"/>
              <a:t>خط‌مشي بازرگاني به اقدامات و قوانين دولتي در خصوص تجارت خارجي اشاره دارد. نظريه‌پردازان و طرفداران حمايت‌گرايي، دلايل مختلفي را براي رويكرد حمايت گرايي يا خط‌مشي بازرگاني ارائه نموده‌اند؛‌ اين دلايل و استدلال‌ها را كه در همه آن‌ها ديدگاه ملي و ديدگاه سياسي در رده نخست بحث قرار دارد،‌ مي‌توان تحت عنوان دو گروه «دلايل اقتصادي» و «دلايل غير اقتصادي» طبقه‌بندي نمود.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strips(downLeft)">
                                      <p:cBhvr>
                                        <p:cTn id="7" dur="500"/>
                                        <p:tgtEl>
                                          <p:spTgt spid="73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623825E-E61F-4528-8847-DC77241E28DD}" type="slidenum">
              <a:rPr lang="en-US"/>
              <a:pPr>
                <a:defRPr/>
              </a:pPr>
              <a:t>81</a:t>
            </a:fld>
            <a:endParaRPr lang="en-US"/>
          </a:p>
        </p:txBody>
      </p:sp>
      <p:sp>
        <p:nvSpPr>
          <p:cNvPr id="74754" name="Rectangle 2"/>
          <p:cNvSpPr>
            <a:spLocks noGrp="1" noChangeArrowheads="1"/>
          </p:cNvSpPr>
          <p:nvPr>
            <p:ph type="title"/>
          </p:nvPr>
        </p:nvSpPr>
        <p:spPr/>
        <p:txBody>
          <a:bodyPr/>
          <a:lstStyle/>
          <a:p>
            <a:pPr eaLnBrk="1" hangingPunct="1"/>
            <a:r>
              <a:rPr lang="fa-IR" smtClean="0"/>
              <a:t>دلايل اقتصادي</a:t>
            </a:r>
            <a:endParaRPr lang="en-US" smtClean="0"/>
          </a:p>
        </p:txBody>
      </p:sp>
      <p:sp>
        <p:nvSpPr>
          <p:cNvPr id="74755" name="Rectangle 3"/>
          <p:cNvSpPr>
            <a:spLocks noGrp="1" noChangeArrowheads="1"/>
          </p:cNvSpPr>
          <p:nvPr>
            <p:ph type="body" idx="1"/>
          </p:nvPr>
        </p:nvSpPr>
        <p:spPr/>
        <p:txBody>
          <a:bodyPr/>
          <a:lstStyle/>
          <a:p>
            <a:pPr marL="274638" indent="0" eaLnBrk="1" hangingPunct="1">
              <a:buFontTx/>
              <a:buNone/>
            </a:pPr>
            <a:r>
              <a:rPr lang="fa-IR" smtClean="0">
                <a:solidFill>
                  <a:srgbClr val="0033CC"/>
                </a:solidFill>
              </a:rPr>
              <a:t>دلايل و استدلال‌هاي اقتصادي گوناگوني در اثبات آن دسته از سياست‌هاي تجاري كه اتخاذ سياست‌اي حمايتي را مدنظر دارند:</a:t>
            </a:r>
          </a:p>
          <a:p>
            <a:pPr marL="274638" indent="0" eaLnBrk="1" hangingPunct="1">
              <a:buFontTx/>
              <a:buAutoNum type="arabicPeriod"/>
            </a:pPr>
            <a:r>
              <a:rPr lang="fa-IR" smtClean="0"/>
              <a:t>حمايت از صنايع نوپا</a:t>
            </a:r>
          </a:p>
          <a:p>
            <a:pPr marL="274638" indent="0" eaLnBrk="1" hangingPunct="1">
              <a:buFontTx/>
              <a:buAutoNum type="arabicPeriod"/>
            </a:pPr>
            <a:r>
              <a:rPr lang="fa-IR" smtClean="0"/>
              <a:t>بهبود روابط مبادله</a:t>
            </a:r>
          </a:p>
          <a:p>
            <a:pPr marL="274638" indent="0" eaLnBrk="1" hangingPunct="1">
              <a:buFontTx/>
              <a:buAutoNum type="arabicPeriod"/>
            </a:pPr>
            <a:r>
              <a:rPr lang="fa-IR" smtClean="0"/>
              <a:t>تامين ثبات اقتصادي ملي و داشتن اقتصاد متعادل</a:t>
            </a:r>
          </a:p>
          <a:p>
            <a:pPr marL="274638" indent="0" eaLnBrk="1" hangingPunct="1">
              <a:buFontTx/>
              <a:buAutoNum type="arabicPeriod"/>
            </a:pPr>
            <a:r>
              <a:rPr lang="fa-IR" smtClean="0"/>
              <a:t>بالا بردن سطح توليد و اشتغال</a:t>
            </a:r>
          </a:p>
          <a:p>
            <a:pPr marL="274638" indent="0" eaLnBrk="1" hangingPunct="1">
              <a:buFontTx/>
              <a:buAutoNum type="arabicPeriod"/>
            </a:pPr>
            <a:r>
              <a:rPr lang="fa-IR" smtClean="0"/>
              <a:t>بهبود موازنه پرداخت‌ها</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p:cTn id="7" dur="500" fill="hold"/>
                                        <p:tgtEl>
                                          <p:spTgt spid="74754"/>
                                        </p:tgtEl>
                                        <p:attrNameLst>
                                          <p:attrName>ppt_w</p:attrName>
                                        </p:attrNameLst>
                                      </p:cBhvr>
                                      <p:tavLst>
                                        <p:tav tm="0">
                                          <p:val>
                                            <p:fltVal val="0"/>
                                          </p:val>
                                        </p:tav>
                                        <p:tav tm="100000">
                                          <p:val>
                                            <p:strVal val="#ppt_w"/>
                                          </p:val>
                                        </p:tav>
                                      </p:tavLst>
                                    </p:anim>
                                    <p:anim calcmode="lin" valueType="num">
                                      <p:cBhvr>
                                        <p:cTn id="8" dur="500" fill="hold"/>
                                        <p:tgtEl>
                                          <p:spTgt spid="74754"/>
                                        </p:tgtEl>
                                        <p:attrNameLst>
                                          <p:attrName>ppt_h</p:attrName>
                                        </p:attrNameLst>
                                      </p:cBhvr>
                                      <p:tavLst>
                                        <p:tav tm="0">
                                          <p:val>
                                            <p:fltVal val="0"/>
                                          </p:val>
                                        </p:tav>
                                        <p:tav tm="100000">
                                          <p:val>
                                            <p:strVal val="#ppt_h"/>
                                          </p:val>
                                        </p:tav>
                                      </p:tavLst>
                                    </p:anim>
                                    <p:animEffect transition="in" filter="fade">
                                      <p:cBhvr>
                                        <p:cTn id="9" dur="500"/>
                                        <p:tgtEl>
                                          <p:spTgt spid="747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4755">
                                            <p:txEl>
                                              <p:pRg st="0" end="0"/>
                                            </p:txEl>
                                          </p:spTgt>
                                        </p:tgtEl>
                                        <p:attrNameLst>
                                          <p:attrName>style.visibility</p:attrName>
                                        </p:attrNameLst>
                                      </p:cBhvr>
                                      <p:to>
                                        <p:strVal val="visible"/>
                                      </p:to>
                                    </p:set>
                                    <p:animEffect transition="in" filter="fade">
                                      <p:cBhvr>
                                        <p:cTn id="14" dur="1000">
                                          <p:stCondLst>
                                            <p:cond delay="0"/>
                                          </p:stCondLst>
                                        </p:cTn>
                                        <p:tgtEl>
                                          <p:spTgt spid="7475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4755">
                                            <p:txEl>
                                              <p:pRg st="1" end="1"/>
                                            </p:txEl>
                                          </p:spTgt>
                                        </p:tgtEl>
                                        <p:attrNameLst>
                                          <p:attrName>style.visibility</p:attrName>
                                        </p:attrNameLst>
                                      </p:cBhvr>
                                      <p:to>
                                        <p:strVal val="visible"/>
                                      </p:to>
                                    </p:set>
                                    <p:animEffect transition="in" filter="fade">
                                      <p:cBhvr>
                                        <p:cTn id="19" dur="1000">
                                          <p:stCondLst>
                                            <p:cond delay="0"/>
                                          </p:stCondLst>
                                        </p:cTn>
                                        <p:tgtEl>
                                          <p:spTgt spid="74755">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4755">
                                            <p:txEl>
                                              <p:pRg st="2" end="2"/>
                                            </p:txEl>
                                          </p:spTgt>
                                        </p:tgtEl>
                                        <p:attrNameLst>
                                          <p:attrName>style.visibility</p:attrName>
                                        </p:attrNameLst>
                                      </p:cBhvr>
                                      <p:to>
                                        <p:strVal val="visible"/>
                                      </p:to>
                                    </p:set>
                                    <p:animEffect transition="in" filter="fade">
                                      <p:cBhvr>
                                        <p:cTn id="24" dur="1000">
                                          <p:stCondLst>
                                            <p:cond delay="0"/>
                                          </p:stCondLst>
                                        </p:cTn>
                                        <p:tgtEl>
                                          <p:spTgt spid="74755">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4755">
                                            <p:txEl>
                                              <p:pRg st="3" end="3"/>
                                            </p:txEl>
                                          </p:spTgt>
                                        </p:tgtEl>
                                        <p:attrNameLst>
                                          <p:attrName>style.visibility</p:attrName>
                                        </p:attrNameLst>
                                      </p:cBhvr>
                                      <p:to>
                                        <p:strVal val="visible"/>
                                      </p:to>
                                    </p:set>
                                    <p:animEffect transition="in" filter="fade">
                                      <p:cBhvr>
                                        <p:cTn id="29" dur="1000">
                                          <p:stCondLst>
                                            <p:cond delay="0"/>
                                          </p:stCondLst>
                                        </p:cTn>
                                        <p:tgtEl>
                                          <p:spTgt spid="74755">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4755">
                                            <p:txEl>
                                              <p:pRg st="4" end="4"/>
                                            </p:txEl>
                                          </p:spTgt>
                                        </p:tgtEl>
                                        <p:attrNameLst>
                                          <p:attrName>style.visibility</p:attrName>
                                        </p:attrNameLst>
                                      </p:cBhvr>
                                      <p:to>
                                        <p:strVal val="visible"/>
                                      </p:to>
                                    </p:set>
                                    <p:animEffect transition="in" filter="fade">
                                      <p:cBhvr>
                                        <p:cTn id="34" dur="1000">
                                          <p:stCondLst>
                                            <p:cond delay="0"/>
                                          </p:stCondLst>
                                        </p:cTn>
                                        <p:tgtEl>
                                          <p:spTgt spid="74755">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4755">
                                            <p:txEl>
                                              <p:pRg st="5" end="5"/>
                                            </p:txEl>
                                          </p:spTgt>
                                        </p:tgtEl>
                                        <p:attrNameLst>
                                          <p:attrName>style.visibility</p:attrName>
                                        </p:attrNameLst>
                                      </p:cBhvr>
                                      <p:to>
                                        <p:strVal val="visible"/>
                                      </p:to>
                                    </p:set>
                                    <p:animEffect transition="in" filter="fade">
                                      <p:cBhvr>
                                        <p:cTn id="39" dur="1000">
                                          <p:stCondLst>
                                            <p:cond delay="0"/>
                                          </p:stCondLst>
                                        </p:cTn>
                                        <p:tgtEl>
                                          <p:spTgt spid="747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build="p"/>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C8FFDC7-9420-4EFC-9753-5D0D44FC0FA3}" type="slidenum">
              <a:rPr lang="en-US"/>
              <a:pPr>
                <a:defRPr/>
              </a:pPr>
              <a:t>82</a:t>
            </a:fld>
            <a:endParaRPr lang="en-US"/>
          </a:p>
        </p:txBody>
      </p:sp>
      <p:sp>
        <p:nvSpPr>
          <p:cNvPr id="75778" name="Rectangle 2"/>
          <p:cNvSpPr>
            <a:spLocks noGrp="1" noChangeArrowheads="1"/>
          </p:cNvSpPr>
          <p:nvPr>
            <p:ph type="title"/>
          </p:nvPr>
        </p:nvSpPr>
        <p:spPr/>
        <p:txBody>
          <a:bodyPr/>
          <a:lstStyle/>
          <a:p>
            <a:pPr eaLnBrk="1" hangingPunct="1"/>
            <a:r>
              <a:rPr lang="fa-IR" smtClean="0"/>
              <a:t>دلايل غيراقتصادي</a:t>
            </a:r>
            <a:endParaRPr lang="en-US" smtClean="0"/>
          </a:p>
        </p:txBody>
      </p:sp>
      <p:sp>
        <p:nvSpPr>
          <p:cNvPr id="75779" name="Rectangle 3"/>
          <p:cNvSpPr>
            <a:spLocks noGrp="1" noChangeArrowheads="1"/>
          </p:cNvSpPr>
          <p:nvPr>
            <p:ph type="body" idx="1"/>
          </p:nvPr>
        </p:nvSpPr>
        <p:spPr/>
        <p:txBody>
          <a:bodyPr/>
          <a:lstStyle/>
          <a:p>
            <a:pPr marL="274638" indent="0" eaLnBrk="1" hangingPunct="1">
              <a:lnSpc>
                <a:spcPct val="90000"/>
              </a:lnSpc>
              <a:buFontTx/>
              <a:buNone/>
            </a:pPr>
            <a:r>
              <a:rPr lang="fa-IR" sz="2800" smtClean="0">
                <a:solidFill>
                  <a:srgbClr val="0033CC"/>
                </a:solidFill>
              </a:rPr>
              <a:t>برخي از دلايل غير‌اقتصادي حمايت‌گرايي كه داراي مباني منطقي‌تري هستند عبارتند از:</a:t>
            </a:r>
            <a:endParaRPr lang="en-US" sz="2800" smtClean="0">
              <a:solidFill>
                <a:srgbClr val="0033CC"/>
              </a:solidFill>
            </a:endParaRPr>
          </a:p>
          <a:p>
            <a:pPr marL="274638" indent="0" eaLnBrk="1" hangingPunct="1">
              <a:lnSpc>
                <a:spcPct val="90000"/>
              </a:lnSpc>
              <a:buFontTx/>
              <a:buNone/>
            </a:pPr>
            <a:endParaRPr lang="fa-IR" sz="1000" smtClean="0">
              <a:solidFill>
                <a:srgbClr val="0033CC"/>
              </a:solidFill>
            </a:endParaRPr>
          </a:p>
          <a:p>
            <a:pPr marL="274638" indent="0" eaLnBrk="1" hangingPunct="1">
              <a:lnSpc>
                <a:spcPct val="90000"/>
              </a:lnSpc>
              <a:buFontTx/>
              <a:buAutoNum type="arabicPeriod"/>
            </a:pPr>
            <a:r>
              <a:rPr lang="fa-IR" sz="2800" smtClean="0"/>
              <a:t>دفاع ملي شامل فراهم آوردن زمينه‌هاي امنيت، استقلال و خودكفايي ملي در زمينه صنايع و بخش‌هاي استراتژيك و اساسي نظير محصولات كشاورزي،‌صنايع آهن و فولاد، ‌سوخت،‌ صنايع نظامي</a:t>
            </a:r>
            <a:endParaRPr lang="en-US" sz="2800" smtClean="0"/>
          </a:p>
          <a:p>
            <a:pPr marL="274638" indent="0" eaLnBrk="1" hangingPunct="1">
              <a:lnSpc>
                <a:spcPct val="90000"/>
              </a:lnSpc>
              <a:buFontTx/>
              <a:buAutoNum type="arabicPeriod"/>
            </a:pPr>
            <a:endParaRPr lang="fa-IR" sz="2800" smtClean="0"/>
          </a:p>
          <a:p>
            <a:pPr marL="274638" indent="0" eaLnBrk="1" hangingPunct="1">
              <a:lnSpc>
                <a:spcPct val="90000"/>
              </a:lnSpc>
              <a:buFontTx/>
              <a:buAutoNum type="arabicPeriod"/>
            </a:pPr>
            <a:r>
              <a:rPr lang="fa-IR" sz="2800" smtClean="0"/>
              <a:t>ملاحظات سياسي و اجتماعي نظير حفظ حقوق طبقات خاص جامعه كه در شرايط آزاد تجاري با مشكل مواجه مي‌شوند.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dissolve">
                                      <p:cBhvr>
                                        <p:cTn id="7" dur="500"/>
                                        <p:tgtEl>
                                          <p:spTgt spid="757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779">
                                            <p:txEl>
                                              <p:pRg st="0" end="0"/>
                                            </p:txEl>
                                          </p:spTgt>
                                        </p:tgtEl>
                                        <p:attrNameLst>
                                          <p:attrName>style.visibility</p:attrName>
                                        </p:attrNameLst>
                                      </p:cBhvr>
                                      <p:to>
                                        <p:strVal val="visible"/>
                                      </p:to>
                                    </p:set>
                                    <p:animEffect transition="in" filter="dissolve">
                                      <p:cBhvr>
                                        <p:cTn id="12" dur="500"/>
                                        <p:tgtEl>
                                          <p:spTgt spid="757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5779">
                                            <p:txEl>
                                              <p:pRg st="2" end="2"/>
                                            </p:txEl>
                                          </p:spTgt>
                                        </p:tgtEl>
                                        <p:attrNameLst>
                                          <p:attrName>style.visibility</p:attrName>
                                        </p:attrNameLst>
                                      </p:cBhvr>
                                      <p:to>
                                        <p:strVal val="visible"/>
                                      </p:to>
                                    </p:set>
                                    <p:animEffect transition="in" filter="dissolve">
                                      <p:cBhvr>
                                        <p:cTn id="17" dur="500"/>
                                        <p:tgtEl>
                                          <p:spTgt spid="757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5779">
                                            <p:txEl>
                                              <p:pRg st="4" end="4"/>
                                            </p:txEl>
                                          </p:spTgt>
                                        </p:tgtEl>
                                        <p:attrNameLst>
                                          <p:attrName>style.visibility</p:attrName>
                                        </p:attrNameLst>
                                      </p:cBhvr>
                                      <p:to>
                                        <p:strVal val="visible"/>
                                      </p:to>
                                    </p:set>
                                    <p:animEffect transition="in" filter="dissolve">
                                      <p:cBhvr>
                                        <p:cTn id="22" dur="500"/>
                                        <p:tgtEl>
                                          <p:spTgt spid="757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75779"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F4F6530-BBDE-4E33-BA7B-8255DE33AD3A}" type="slidenum">
              <a:rPr lang="en-US"/>
              <a:pPr>
                <a:defRPr/>
              </a:pPr>
              <a:t>83</a:t>
            </a:fld>
            <a:endParaRPr lang="en-US"/>
          </a:p>
        </p:txBody>
      </p:sp>
      <p:sp>
        <p:nvSpPr>
          <p:cNvPr id="82947" name="Rectangle 2"/>
          <p:cNvSpPr>
            <a:spLocks noGrp="1" noChangeArrowheads="1"/>
          </p:cNvSpPr>
          <p:nvPr>
            <p:ph type="title"/>
          </p:nvPr>
        </p:nvSpPr>
        <p:spPr/>
        <p:txBody>
          <a:bodyPr/>
          <a:lstStyle/>
          <a:p>
            <a:pPr eaLnBrk="1" hangingPunct="1"/>
            <a:r>
              <a:rPr lang="fa-IR" smtClean="0"/>
              <a:t>تعرفه‌هاي گمركي</a:t>
            </a:r>
            <a:endParaRPr lang="en-US" smtClean="0"/>
          </a:p>
        </p:txBody>
      </p:sp>
      <p:sp>
        <p:nvSpPr>
          <p:cNvPr id="76803" name="Rectangle 3"/>
          <p:cNvSpPr>
            <a:spLocks noGrp="1" noChangeArrowheads="1"/>
          </p:cNvSpPr>
          <p:nvPr>
            <p:ph type="body" idx="1"/>
          </p:nvPr>
        </p:nvSpPr>
        <p:spPr/>
        <p:txBody>
          <a:bodyPr/>
          <a:lstStyle/>
          <a:p>
            <a:pPr indent="22225" eaLnBrk="1" hangingPunct="1">
              <a:lnSpc>
                <a:spcPct val="150000"/>
              </a:lnSpc>
              <a:buFontTx/>
              <a:buNone/>
            </a:pPr>
            <a:r>
              <a:rPr lang="fa-IR" sz="2800" smtClean="0"/>
              <a:t>متداولترين محدويت وارادتي براي كالاهاي خارجي در سيستم بازرگاني بين‌المللي تعرفه گمركي مي‌باشد. در اين نوع محدوديت،‌ دولت خارجي مقرراتي را براي دريافت ماليات تحت نام‌هاي حقوق گمركي، ‌سود بازرگاني، و يا كلمات مشابه آن براي كالاهاي وارداتي وضع مي‌نمايد.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 calcmode="lin" valueType="num">
                                      <p:cBhvr>
                                        <p:cTn id="7" dur="1000" fill="hold"/>
                                        <p:tgtEl>
                                          <p:spTgt spid="7680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680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68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2A32D9B-4C3F-4824-BA85-404077686A22}" type="slidenum">
              <a:rPr lang="en-US"/>
              <a:pPr>
                <a:defRPr/>
              </a:pPr>
              <a:t>84</a:t>
            </a:fld>
            <a:endParaRPr lang="en-US"/>
          </a:p>
        </p:txBody>
      </p:sp>
      <p:sp>
        <p:nvSpPr>
          <p:cNvPr id="83971" name="Rectangle 2"/>
          <p:cNvSpPr>
            <a:spLocks noGrp="1" noChangeArrowheads="1"/>
          </p:cNvSpPr>
          <p:nvPr>
            <p:ph type="title"/>
          </p:nvPr>
        </p:nvSpPr>
        <p:spPr/>
        <p:txBody>
          <a:bodyPr/>
          <a:lstStyle/>
          <a:p>
            <a:pPr eaLnBrk="1" hangingPunct="1"/>
            <a:r>
              <a:rPr lang="fa-IR" smtClean="0"/>
              <a:t>حقوق گمركي</a:t>
            </a:r>
            <a:endParaRPr lang="en-US" smtClean="0"/>
          </a:p>
        </p:txBody>
      </p:sp>
      <p:sp>
        <p:nvSpPr>
          <p:cNvPr id="77827" name="Rectangle 3"/>
          <p:cNvSpPr>
            <a:spLocks noGrp="1" noChangeArrowheads="1"/>
          </p:cNvSpPr>
          <p:nvPr>
            <p:ph type="body" idx="1"/>
          </p:nvPr>
        </p:nvSpPr>
        <p:spPr/>
        <p:txBody>
          <a:bodyPr/>
          <a:lstStyle/>
          <a:p>
            <a:pPr eaLnBrk="1" hangingPunct="1">
              <a:lnSpc>
                <a:spcPct val="200000"/>
              </a:lnSpc>
              <a:buFontTx/>
              <a:buNone/>
            </a:pPr>
            <a:r>
              <a:rPr lang="fa-IR" smtClean="0"/>
              <a:t>عبارت است از ماليت و عوارضي كه دولت به من منظورهاي  مالي و حمايتي و يا جزء آن،‌ هنگام عبور كالاي خارجي از مرزهاي كشور،‌ اخذ مي‌نمايد.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wheel(4)">
                                      <p:cBhvr>
                                        <p:cTn id="7" dur="1000"/>
                                        <p:tgtEl>
                                          <p:spTgt spid="778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1B15379-9BC9-4C25-AC20-38CB0030D354}" type="slidenum">
              <a:rPr lang="en-US"/>
              <a:pPr>
                <a:defRPr/>
              </a:pPr>
              <a:t>85</a:t>
            </a:fld>
            <a:endParaRPr lang="en-US"/>
          </a:p>
        </p:txBody>
      </p:sp>
      <p:sp>
        <p:nvSpPr>
          <p:cNvPr id="84995" name="Rectangle 2"/>
          <p:cNvSpPr>
            <a:spLocks noGrp="1" noChangeArrowheads="1"/>
          </p:cNvSpPr>
          <p:nvPr>
            <p:ph type="title"/>
          </p:nvPr>
        </p:nvSpPr>
        <p:spPr/>
        <p:txBody>
          <a:bodyPr/>
          <a:lstStyle/>
          <a:p>
            <a:pPr eaLnBrk="1" hangingPunct="1"/>
            <a:r>
              <a:rPr lang="fa-IR" smtClean="0"/>
              <a:t>تعرفه گمركي</a:t>
            </a:r>
            <a:endParaRPr lang="en-US" smtClean="0"/>
          </a:p>
        </p:txBody>
      </p:sp>
      <p:sp>
        <p:nvSpPr>
          <p:cNvPr id="78851" name="Rectangle 3"/>
          <p:cNvSpPr>
            <a:spLocks noGrp="1" noChangeArrowheads="1"/>
          </p:cNvSpPr>
          <p:nvPr>
            <p:ph type="body" idx="1"/>
          </p:nvPr>
        </p:nvSpPr>
        <p:spPr/>
        <p:txBody>
          <a:bodyPr/>
          <a:lstStyle/>
          <a:p>
            <a:pPr indent="22225" eaLnBrk="1" hangingPunct="1">
              <a:lnSpc>
                <a:spcPct val="200000"/>
              </a:lnSpc>
              <a:buFontTx/>
              <a:buNone/>
            </a:pPr>
            <a:r>
              <a:rPr lang="fa-IR" smtClean="0"/>
              <a:t>عبارت است از فهرست مرتب و منظم كليه اقسام عوارض گمركي كه بنا به تصميم مراجع قانوني به كالاهاي وارداتي كشور در يك زمان معين تعلق مي‌گيرد.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fade">
                                      <p:cBhvr>
                                        <p:cTn id="7" dur="2000"/>
                                        <p:tgtEl>
                                          <p:spTgt spid="788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2DCE818-6B23-4D85-AD17-8798E133B66D}" type="slidenum">
              <a:rPr lang="en-US"/>
              <a:pPr>
                <a:defRPr/>
              </a:pPr>
              <a:t>86</a:t>
            </a:fld>
            <a:endParaRPr lang="en-US"/>
          </a:p>
        </p:txBody>
      </p:sp>
      <p:sp>
        <p:nvSpPr>
          <p:cNvPr id="86019" name="Rectangle 2"/>
          <p:cNvSpPr>
            <a:spLocks noGrp="1" noChangeArrowheads="1"/>
          </p:cNvSpPr>
          <p:nvPr>
            <p:ph type="title"/>
          </p:nvPr>
        </p:nvSpPr>
        <p:spPr/>
        <p:txBody>
          <a:bodyPr/>
          <a:lstStyle/>
          <a:p>
            <a:pPr eaLnBrk="1" hangingPunct="1"/>
            <a:r>
              <a:rPr lang="fa-IR" smtClean="0"/>
              <a:t>سود بازرگاني</a:t>
            </a:r>
            <a:endParaRPr lang="en-US" smtClean="0"/>
          </a:p>
        </p:txBody>
      </p:sp>
      <p:sp>
        <p:nvSpPr>
          <p:cNvPr id="79875" name="Rectangle 3"/>
          <p:cNvSpPr>
            <a:spLocks noGrp="1" noChangeArrowheads="1"/>
          </p:cNvSpPr>
          <p:nvPr>
            <p:ph type="body" idx="1"/>
          </p:nvPr>
        </p:nvSpPr>
        <p:spPr/>
        <p:txBody>
          <a:bodyPr/>
          <a:lstStyle/>
          <a:p>
            <a:pPr eaLnBrk="1" hangingPunct="1">
              <a:lnSpc>
                <a:spcPct val="200000"/>
              </a:lnSpc>
              <a:buFontTx/>
              <a:buNone/>
            </a:pPr>
            <a:r>
              <a:rPr lang="fa-IR" smtClean="0"/>
              <a:t>همانند حقوق گمركي،‌ نوعي ماليات غير مستقيم است كه بر واردات قطعي كالا در يك زمان مشخص تعلق مي‌گيرد.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Effect transition="in" filter="wipe(down)">
                                      <p:cBhvr>
                                        <p:cTn id="7" dur="500"/>
                                        <p:tgtEl>
                                          <p:spTgt spid="798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A7F74E6-F3A7-4501-AE73-149CB8AFB442}" type="slidenum">
              <a:rPr lang="en-US"/>
              <a:pPr>
                <a:defRPr/>
              </a:pPr>
              <a:t>87</a:t>
            </a:fld>
            <a:endParaRPr lang="en-US"/>
          </a:p>
        </p:txBody>
      </p:sp>
      <p:sp>
        <p:nvSpPr>
          <p:cNvPr id="87043" name="Rectangle 2"/>
          <p:cNvSpPr>
            <a:spLocks noGrp="1" noChangeArrowheads="1"/>
          </p:cNvSpPr>
          <p:nvPr>
            <p:ph type="title"/>
          </p:nvPr>
        </p:nvSpPr>
        <p:spPr/>
        <p:txBody>
          <a:bodyPr/>
          <a:lstStyle/>
          <a:p>
            <a:pPr eaLnBrk="1" hangingPunct="1"/>
            <a:r>
              <a:rPr lang="fa-IR" smtClean="0"/>
              <a:t>تفاوت حقوق گمركي و سود بازرگاني</a:t>
            </a:r>
            <a:endParaRPr lang="en-US" smtClean="0"/>
          </a:p>
        </p:txBody>
      </p:sp>
      <p:sp>
        <p:nvSpPr>
          <p:cNvPr id="80899" name="Rectangle 3"/>
          <p:cNvSpPr>
            <a:spLocks noGrp="1" noChangeArrowheads="1"/>
          </p:cNvSpPr>
          <p:nvPr>
            <p:ph type="body" idx="1"/>
          </p:nvPr>
        </p:nvSpPr>
        <p:spPr/>
        <p:txBody>
          <a:bodyPr/>
          <a:lstStyle/>
          <a:p>
            <a:pPr algn="ctr" eaLnBrk="1" hangingPunct="1">
              <a:lnSpc>
                <a:spcPct val="250000"/>
              </a:lnSpc>
              <a:buFontTx/>
              <a:buNone/>
            </a:pPr>
            <a:r>
              <a:rPr lang="fa-IR" smtClean="0"/>
              <a:t>حقوق گمركي مصوبه مجلس شوراي اسلامي مي‌باشد ولي سود بازرگاني مصوبه هيئت وزيران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 calcmode="lin" valueType="num">
                                      <p:cBhvr>
                                        <p:cTn id="7" dur="500" fill="hold"/>
                                        <p:tgtEl>
                                          <p:spTgt spid="808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089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08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12EF71C-0048-4CFE-A231-2A45ECE37D31}" type="slidenum">
              <a:rPr lang="en-US"/>
              <a:pPr>
                <a:defRPr/>
              </a:pPr>
              <a:t>88</a:t>
            </a:fld>
            <a:endParaRPr lang="en-US"/>
          </a:p>
        </p:txBody>
      </p:sp>
      <p:sp>
        <p:nvSpPr>
          <p:cNvPr id="88067" name="Rectangle 2"/>
          <p:cNvSpPr>
            <a:spLocks noGrp="1" noChangeArrowheads="1"/>
          </p:cNvSpPr>
          <p:nvPr>
            <p:ph type="title"/>
          </p:nvPr>
        </p:nvSpPr>
        <p:spPr/>
        <p:txBody>
          <a:bodyPr/>
          <a:lstStyle/>
          <a:p>
            <a:pPr eaLnBrk="1" hangingPunct="1"/>
            <a:endParaRPr lang="fa-IR" smtClean="0"/>
          </a:p>
        </p:txBody>
      </p:sp>
      <p:sp>
        <p:nvSpPr>
          <p:cNvPr id="88068" name="Rectangle 3"/>
          <p:cNvSpPr>
            <a:spLocks noGrp="1" noChangeArrowheads="1"/>
          </p:cNvSpPr>
          <p:nvPr>
            <p:ph type="body" idx="1"/>
          </p:nvPr>
        </p:nvSpPr>
        <p:spPr/>
        <p:txBody>
          <a:bodyPr/>
          <a:lstStyle/>
          <a:p>
            <a:pPr eaLnBrk="1" hangingPunct="1">
              <a:buFontTx/>
              <a:buNone/>
            </a:pPr>
            <a:r>
              <a:rPr lang="fa-IR" smtClean="0"/>
              <a:t>با توجه به مبناي اخذ عوارض گمركي، سه نوع «عوارض گمركي مقداري»، «عوارض گمركي ارزشي»، عوارض گمركي مختلط» از يكديگر قابل تفكيك هستند:</a:t>
            </a:r>
          </a:p>
          <a:p>
            <a:pPr eaLnBrk="1" hangingPunct="1">
              <a:buFontTx/>
              <a:buNone/>
            </a:pPr>
            <a:r>
              <a:rPr lang="fa-IR" smtClean="0"/>
              <a:t>عوارض گمركي مقداري،‌به ازاي هر واحد كالاي وارداتي،‌مبلغي معين به عنوان عوارض اخذ مي‌شود. در نوع گمركي ارزشي،‌قيمت كالا مبناي اخذ مي‌باشد و از تركيب عوارض گمركي مقداري و ارزشي،‌عوارض گمركي مختلط به وجود مي‌آيد.</a:t>
            </a:r>
            <a:endParaRPr lang="en-US"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448A4B5C-FDA5-4B9A-BFE0-BB5B7AE7D3C8}" type="slidenum">
              <a:rPr lang="en-US"/>
              <a:pPr>
                <a:defRPr/>
              </a:pPr>
              <a:t>89</a:t>
            </a:fld>
            <a:endParaRPr lang="en-US"/>
          </a:p>
        </p:txBody>
      </p:sp>
      <p:sp>
        <p:nvSpPr>
          <p:cNvPr id="89091" name="Rectangle 2"/>
          <p:cNvSpPr>
            <a:spLocks noGrp="1" noChangeArrowheads="1"/>
          </p:cNvSpPr>
          <p:nvPr>
            <p:ph type="title"/>
          </p:nvPr>
        </p:nvSpPr>
        <p:spPr/>
        <p:txBody>
          <a:bodyPr/>
          <a:lstStyle/>
          <a:p>
            <a:pPr eaLnBrk="1" hangingPunct="1"/>
            <a:endParaRPr lang="fa-IR" smtClean="0"/>
          </a:p>
        </p:txBody>
      </p:sp>
      <p:sp>
        <p:nvSpPr>
          <p:cNvPr id="82947" name="Rectangle 3"/>
          <p:cNvSpPr>
            <a:spLocks noGrp="1" noChangeArrowheads="1"/>
          </p:cNvSpPr>
          <p:nvPr>
            <p:ph type="body" idx="1"/>
          </p:nvPr>
        </p:nvSpPr>
        <p:spPr/>
        <p:txBody>
          <a:bodyPr/>
          <a:lstStyle/>
          <a:p>
            <a:pPr eaLnBrk="1" hangingPunct="1">
              <a:lnSpc>
                <a:spcPct val="200000"/>
              </a:lnSpc>
              <a:buFontTx/>
              <a:buNone/>
            </a:pPr>
            <a:r>
              <a:rPr lang="fa-IR" smtClean="0"/>
              <a:t>عوارض گمركي مقداري، براي كالاهاي اوليه و مواد خام مورد استفاده قرار مي‌گيرد و عوارض گمركي ارزشي در مورد توليدات صنعتي به‌كار گرفته مي‌شود.</a:t>
            </a:r>
            <a:endParaRPr lang="en-US" smtClean="0"/>
          </a:p>
        </p:txBody>
      </p:sp>
      <p:pic>
        <p:nvPicPr>
          <p:cNvPr id="89093" name="Picture 4" descr="images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4300" y="620713"/>
            <a:ext cx="11430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iterate type="lt">
                                    <p:tmPct val="0"/>
                                  </p:iterate>
                                  <p:childTnLst>
                                    <p:set>
                                      <p:cBhvr>
                                        <p:cTn id="6" dur="1" fill="hold">
                                          <p:stCondLst>
                                            <p:cond delay="0"/>
                                          </p:stCondLst>
                                        </p:cTn>
                                        <p:tgtEl>
                                          <p:spTgt spid="82947">
                                            <p:txEl>
                                              <p:pRg st="0" end="0"/>
                                            </p:txEl>
                                          </p:spTgt>
                                        </p:tgtEl>
                                        <p:attrNameLst>
                                          <p:attrName>style.visibility</p:attrName>
                                        </p:attrNameLst>
                                      </p:cBhvr>
                                      <p:to>
                                        <p:strVal val="visible"/>
                                      </p:to>
                                    </p:set>
                                    <p:animEffect transition="in" filter="wipe(down)">
                                      <p:cBhvr>
                                        <p:cTn id="7" dur="500"/>
                                        <p:tgtEl>
                                          <p:spTgt spid="829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8CEA0C3-41B1-4240-953D-1BF8E77A9A3B}" type="slidenum">
              <a:rPr lang="en-US"/>
              <a:pPr>
                <a:defRPr/>
              </a:pPr>
              <a:t>90</a:t>
            </a:fld>
            <a:endParaRPr lang="en-US"/>
          </a:p>
        </p:txBody>
      </p:sp>
      <p:sp>
        <p:nvSpPr>
          <p:cNvPr id="90115" name="Rectangle 2"/>
          <p:cNvSpPr>
            <a:spLocks noGrp="1" noChangeArrowheads="1"/>
          </p:cNvSpPr>
          <p:nvPr>
            <p:ph type="title"/>
          </p:nvPr>
        </p:nvSpPr>
        <p:spPr/>
        <p:txBody>
          <a:bodyPr/>
          <a:lstStyle/>
          <a:p>
            <a:pPr eaLnBrk="1" hangingPunct="1"/>
            <a:r>
              <a:rPr lang="fa-IR" smtClean="0"/>
              <a:t>آثار وضع تعرفه بر واردات</a:t>
            </a:r>
            <a:endParaRPr lang="en-US" smtClean="0"/>
          </a:p>
        </p:txBody>
      </p:sp>
      <p:sp>
        <p:nvSpPr>
          <p:cNvPr id="83971" name="Rectangle 3"/>
          <p:cNvSpPr>
            <a:spLocks noGrp="1" noChangeArrowheads="1"/>
          </p:cNvSpPr>
          <p:nvPr>
            <p:ph type="body" idx="1"/>
          </p:nvPr>
        </p:nvSpPr>
        <p:spPr/>
        <p:txBody>
          <a:bodyPr/>
          <a:lstStyle/>
          <a:p>
            <a:pPr marL="785813" indent="-609600" eaLnBrk="1" hangingPunct="1">
              <a:buFontTx/>
              <a:buAutoNum type="arabicPeriod"/>
            </a:pPr>
            <a:r>
              <a:rPr lang="fa-IR" smtClean="0"/>
              <a:t>برقراري موانع تعرفه‌اي باعث كاهش حجم تجارت خارجي يك كشور مي‌شود.</a:t>
            </a:r>
          </a:p>
          <a:p>
            <a:pPr marL="785813" indent="-609600" eaLnBrk="1" hangingPunct="1">
              <a:buFontTx/>
              <a:buAutoNum type="arabicPeriod"/>
            </a:pPr>
            <a:r>
              <a:rPr lang="fa-IR" smtClean="0"/>
              <a:t>برقراري موانع تعرفه‌اي در مقايسه با حالت تجارت آزاد، به كاهش مازاد مصرف‌كننده مي‌انجامد.</a:t>
            </a:r>
          </a:p>
          <a:p>
            <a:pPr marL="785813" indent="-609600" eaLnBrk="1" hangingPunct="1">
              <a:buFontTx/>
              <a:buAutoNum type="arabicPeriod"/>
            </a:pPr>
            <a:r>
              <a:rPr lang="fa-IR" smtClean="0"/>
              <a:t>برقراري موانع تعرفه‌اي در مقايسه با تجارت آزاد،‌باعث افزايش درآمد دولت مي‌شود.</a:t>
            </a:r>
          </a:p>
          <a:p>
            <a:pPr marL="785813" indent="-609600" eaLnBrk="1" hangingPunct="1">
              <a:buFontTx/>
              <a:buAutoNum type="arabicPeriod"/>
            </a:pPr>
            <a:r>
              <a:rPr lang="fa-IR" smtClean="0"/>
              <a:t>خالص آثار وضع تعرفه وارداتي در مورد يك اقتصاد بزرگ متفاوت مي‌باشد.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fade">
                                      <p:cBhvr>
                                        <p:cTn id="7" dur="1000"/>
                                        <p:tgtEl>
                                          <p:spTgt spid="83971">
                                            <p:txEl>
                                              <p:pRg st="0" end="0"/>
                                            </p:txEl>
                                          </p:spTgt>
                                        </p:tgtEl>
                                      </p:cBhvr>
                                    </p:animEffect>
                                    <p:anim calcmode="lin" valueType="num">
                                      <p:cBhvr>
                                        <p:cTn id="8" dur="1000" fill="hold"/>
                                        <p:tgtEl>
                                          <p:spTgt spid="839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39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3971">
                                            <p:txEl>
                                              <p:pRg st="1" end="1"/>
                                            </p:txEl>
                                          </p:spTgt>
                                        </p:tgtEl>
                                        <p:attrNameLst>
                                          <p:attrName>style.visibility</p:attrName>
                                        </p:attrNameLst>
                                      </p:cBhvr>
                                      <p:to>
                                        <p:strVal val="visible"/>
                                      </p:to>
                                    </p:set>
                                    <p:animEffect transition="in" filter="fade">
                                      <p:cBhvr>
                                        <p:cTn id="14" dur="1000"/>
                                        <p:tgtEl>
                                          <p:spTgt spid="83971">
                                            <p:txEl>
                                              <p:pRg st="1" end="1"/>
                                            </p:txEl>
                                          </p:spTgt>
                                        </p:tgtEl>
                                      </p:cBhvr>
                                    </p:animEffect>
                                    <p:anim calcmode="lin" valueType="num">
                                      <p:cBhvr>
                                        <p:cTn id="15" dur="1000" fill="hold"/>
                                        <p:tgtEl>
                                          <p:spTgt spid="839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39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3971">
                                            <p:txEl>
                                              <p:pRg st="2" end="2"/>
                                            </p:txEl>
                                          </p:spTgt>
                                        </p:tgtEl>
                                        <p:attrNameLst>
                                          <p:attrName>style.visibility</p:attrName>
                                        </p:attrNameLst>
                                      </p:cBhvr>
                                      <p:to>
                                        <p:strVal val="visible"/>
                                      </p:to>
                                    </p:set>
                                    <p:animEffect transition="in" filter="fade">
                                      <p:cBhvr>
                                        <p:cTn id="21" dur="1000"/>
                                        <p:tgtEl>
                                          <p:spTgt spid="83971">
                                            <p:txEl>
                                              <p:pRg st="2" end="2"/>
                                            </p:txEl>
                                          </p:spTgt>
                                        </p:tgtEl>
                                      </p:cBhvr>
                                    </p:animEffect>
                                    <p:anim calcmode="lin" valueType="num">
                                      <p:cBhvr>
                                        <p:cTn id="22" dur="1000" fill="hold"/>
                                        <p:tgtEl>
                                          <p:spTgt spid="839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39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3971">
                                            <p:txEl>
                                              <p:pRg st="3" end="3"/>
                                            </p:txEl>
                                          </p:spTgt>
                                        </p:tgtEl>
                                        <p:attrNameLst>
                                          <p:attrName>style.visibility</p:attrName>
                                        </p:attrNameLst>
                                      </p:cBhvr>
                                      <p:to>
                                        <p:strVal val="visible"/>
                                      </p:to>
                                    </p:set>
                                    <p:animEffect transition="in" filter="fade">
                                      <p:cBhvr>
                                        <p:cTn id="28" dur="1000"/>
                                        <p:tgtEl>
                                          <p:spTgt spid="83971">
                                            <p:txEl>
                                              <p:pRg st="3" end="3"/>
                                            </p:txEl>
                                          </p:spTgt>
                                        </p:tgtEl>
                                      </p:cBhvr>
                                    </p:animEffect>
                                    <p:anim calcmode="lin" valueType="num">
                                      <p:cBhvr>
                                        <p:cTn id="29" dur="1000" fill="hold"/>
                                        <p:tgtEl>
                                          <p:spTgt spid="839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39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126CB52-200E-4647-A30E-7A7C9711EAA1}" type="slidenum">
              <a:rPr lang="en-US"/>
              <a:pPr>
                <a:defRPr/>
              </a:pPr>
              <a:t>91</a:t>
            </a:fld>
            <a:endParaRPr lang="en-US"/>
          </a:p>
        </p:txBody>
      </p:sp>
      <p:sp>
        <p:nvSpPr>
          <p:cNvPr id="91139" name="Rectangle 2"/>
          <p:cNvSpPr>
            <a:spLocks noGrp="1" noChangeArrowheads="1"/>
          </p:cNvSpPr>
          <p:nvPr>
            <p:ph type="title"/>
          </p:nvPr>
        </p:nvSpPr>
        <p:spPr/>
        <p:txBody>
          <a:bodyPr/>
          <a:lstStyle/>
          <a:p>
            <a:pPr eaLnBrk="1" hangingPunct="1"/>
            <a:r>
              <a:rPr lang="fa-IR" smtClean="0"/>
              <a:t>سهميه‌ها</a:t>
            </a:r>
            <a:endParaRPr lang="en-US" smtClean="0"/>
          </a:p>
        </p:txBody>
      </p:sp>
      <p:sp>
        <p:nvSpPr>
          <p:cNvPr id="84995" name="Rectangle 3"/>
          <p:cNvSpPr>
            <a:spLocks noGrp="1" noChangeArrowheads="1"/>
          </p:cNvSpPr>
          <p:nvPr>
            <p:ph type="body" idx="1"/>
          </p:nvPr>
        </p:nvSpPr>
        <p:spPr/>
        <p:txBody>
          <a:bodyPr/>
          <a:lstStyle/>
          <a:p>
            <a:pPr eaLnBrk="1" hangingPunct="1">
              <a:buFontTx/>
              <a:buNone/>
            </a:pPr>
            <a:r>
              <a:rPr lang="fa-IR" smtClean="0"/>
              <a:t>محدوديت‌هاي كمي تحت عنوان سهميه‌ها مانع واردات مي‌شوند. بدين ترتيب كه حد مشخص و مطلقي را براي مقدار كالا و در گروه‌هاي مشخصي كه مي‌توانند وارد كشور شوند،‌ تعيين مي‌كنند. سهميه وارداتي مي‌تواند به مراتب محدوديت جدي‌تري براي كارخانه باشد چرا كه انعطاف لازم را براي روبرو شدن با آن را نخواهد داشت.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 calcmode="lin" valueType="num">
                                      <p:cBhvr>
                                        <p:cTn id="7" dur="1000" fill="hold"/>
                                        <p:tgtEl>
                                          <p:spTgt spid="849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499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499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499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A7FAC7DF-D251-4A4D-9494-B3CF6E847409}" type="slidenum">
              <a:rPr lang="en-US"/>
              <a:pPr>
                <a:defRPr/>
              </a:pPr>
              <a:t>92</a:t>
            </a:fld>
            <a:endParaRPr lang="en-US"/>
          </a:p>
        </p:txBody>
      </p:sp>
      <p:sp>
        <p:nvSpPr>
          <p:cNvPr id="92163" name="Rectangle 2"/>
          <p:cNvSpPr>
            <a:spLocks noGrp="1" noChangeArrowheads="1"/>
          </p:cNvSpPr>
          <p:nvPr>
            <p:ph type="title"/>
          </p:nvPr>
        </p:nvSpPr>
        <p:spPr/>
        <p:txBody>
          <a:bodyPr/>
          <a:lstStyle/>
          <a:p>
            <a:pPr eaLnBrk="1" hangingPunct="1"/>
            <a:endParaRPr lang="fa-IR" smtClean="0"/>
          </a:p>
        </p:txBody>
      </p:sp>
      <p:sp>
        <p:nvSpPr>
          <p:cNvPr id="86019" name="Rectangle 3"/>
          <p:cNvSpPr>
            <a:spLocks noGrp="1" noChangeArrowheads="1"/>
          </p:cNvSpPr>
          <p:nvPr>
            <p:ph type="body" idx="1"/>
          </p:nvPr>
        </p:nvSpPr>
        <p:spPr/>
        <p:txBody>
          <a:bodyPr/>
          <a:lstStyle/>
          <a:p>
            <a:pPr eaLnBrk="1" hangingPunct="1">
              <a:buFontTx/>
              <a:buNone/>
            </a:pPr>
            <a:r>
              <a:rPr lang="fa-IR" smtClean="0"/>
              <a:t>هدف دولت از تعيين سهميه منحصراً كسب درآمد نيست. درآمدي دركار نخواهد بود مگر اينكه جواز واردات را به فروش رساند كه كشورهاي دوست در محدوده سهميه تعيين شده جنس وارد كنند. هدف در اينجا فقط حفاظت از توليد ملي و مشاغل در زمينه توليد كالاي مربوط و مورد نظر مي‌باشد.</a:t>
            </a:r>
            <a:endParaRPr lang="en-US" smtClean="0"/>
          </a:p>
        </p:txBody>
      </p:sp>
      <p:pic>
        <p:nvPicPr>
          <p:cNvPr id="92165" name="Picture 5" descr="l2012-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08400" y="476250"/>
            <a:ext cx="1482725" cy="1133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p:cTn id="7" dur="1000" fill="hold"/>
                                        <p:tgtEl>
                                          <p:spTgt spid="86019">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86019">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86019">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860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15FFB5C-8A16-4FF5-92D5-0C4C9E5FF8EE}" type="slidenum">
              <a:rPr lang="en-US"/>
              <a:pPr>
                <a:defRPr/>
              </a:pPr>
              <a:t>93</a:t>
            </a:fld>
            <a:endParaRPr lang="en-US"/>
          </a:p>
        </p:txBody>
      </p:sp>
      <p:sp>
        <p:nvSpPr>
          <p:cNvPr id="93187" name="Rectangle 2"/>
          <p:cNvSpPr>
            <a:spLocks noGrp="1" noChangeArrowheads="1"/>
          </p:cNvSpPr>
          <p:nvPr>
            <p:ph type="title"/>
          </p:nvPr>
        </p:nvSpPr>
        <p:spPr/>
        <p:txBody>
          <a:bodyPr/>
          <a:lstStyle/>
          <a:p>
            <a:pPr eaLnBrk="1" hangingPunct="1"/>
            <a:r>
              <a:rPr lang="fa-IR" smtClean="0"/>
              <a:t>كنترل ارز</a:t>
            </a:r>
            <a:endParaRPr lang="en-US" smtClean="0"/>
          </a:p>
        </p:txBody>
      </p:sp>
      <p:sp>
        <p:nvSpPr>
          <p:cNvPr id="87043" name="Rectangle 3"/>
          <p:cNvSpPr>
            <a:spLocks noGrp="1" noChangeArrowheads="1"/>
          </p:cNvSpPr>
          <p:nvPr>
            <p:ph type="body" idx="1"/>
          </p:nvPr>
        </p:nvSpPr>
        <p:spPr/>
        <p:txBody>
          <a:bodyPr/>
          <a:lstStyle/>
          <a:p>
            <a:pPr eaLnBrk="1" hangingPunct="1">
              <a:buFontTx/>
              <a:buNone/>
            </a:pPr>
            <a:r>
              <a:rPr lang="fa-IR" smtClean="0"/>
              <a:t>كنترل ارز از كاملترين وسيله نظارت بر تجارت خارجي است،‌البته به استثناي مورد تجارت همه جانبه دولتي كه در كشورهاي كمونيستي رخ مي‌دهد. كنترل ارز،‌ مانور پولي دولت بر كل معاملات ارزي است. كمپاني ملي بايد درآمد ارزي خود را به سازمان كنترل‌كننده كه اصولاً بانك مركزي است به فروش رساند.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iterate type="lt">
                                    <p:tmPct val="0"/>
                                  </p:iterate>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770" decel="100000"/>
                                        <p:tgtEl>
                                          <p:spTgt spid="87043">
                                            <p:txEl>
                                              <p:pRg st="0" end="0"/>
                                            </p:txEl>
                                          </p:spTgt>
                                        </p:tgtEl>
                                      </p:cBhvr>
                                    </p:animEffect>
                                    <p:animScale>
                                      <p:cBhvr>
                                        <p:cTn id="8" dur="770" decel="100000"/>
                                        <p:tgtEl>
                                          <p:spTgt spid="87043">
                                            <p:txEl>
                                              <p:pRg st="0" end="0"/>
                                            </p:txEl>
                                          </p:spTgt>
                                        </p:tgtEl>
                                      </p:cBhvr>
                                      <p:from x="10000" y="10000"/>
                                      <p:to x="200000" y="450000"/>
                                    </p:animScale>
                                    <p:animScale>
                                      <p:cBhvr>
                                        <p:cTn id="9" dur="1230" accel="100000" fill="hold">
                                          <p:stCondLst>
                                            <p:cond delay="770"/>
                                          </p:stCondLst>
                                        </p:cTn>
                                        <p:tgtEl>
                                          <p:spTgt spid="87043">
                                            <p:txEl>
                                              <p:pRg st="0" end="0"/>
                                            </p:txEl>
                                          </p:spTgt>
                                        </p:tgtEl>
                                      </p:cBhvr>
                                      <p:from x="200000" y="450000"/>
                                      <p:to x="100000" y="100000"/>
                                    </p:animScale>
                                    <p:set>
                                      <p:cBhvr>
                                        <p:cTn id="10" dur="770" fill="hold"/>
                                        <p:tgtEl>
                                          <p:spTgt spid="87043">
                                            <p:txEl>
                                              <p:pRg st="0" end="0"/>
                                            </p:txEl>
                                          </p:spTgt>
                                        </p:tgtEl>
                                        <p:attrNameLst>
                                          <p:attrName>ppt_x</p:attrName>
                                        </p:attrNameLst>
                                      </p:cBhvr>
                                      <p:to>
                                        <p:strVal val="(0.5)"/>
                                      </p:to>
                                    </p:set>
                                    <p:anim from="(0.5)" to="(#ppt_x)" calcmode="lin" valueType="num">
                                      <p:cBhvr>
                                        <p:cTn id="11" dur="1230" accel="100000" fill="hold">
                                          <p:stCondLst>
                                            <p:cond delay="770"/>
                                          </p:stCondLst>
                                        </p:cTn>
                                        <p:tgtEl>
                                          <p:spTgt spid="87043">
                                            <p:txEl>
                                              <p:pRg st="0" end="0"/>
                                            </p:txEl>
                                          </p:spTgt>
                                        </p:tgtEl>
                                        <p:attrNameLst>
                                          <p:attrName>ppt_x</p:attrName>
                                        </p:attrNameLst>
                                      </p:cBhvr>
                                    </p:anim>
                                    <p:set>
                                      <p:cBhvr>
                                        <p:cTn id="12" dur="770" fill="hold"/>
                                        <p:tgtEl>
                                          <p:spTgt spid="8704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87043">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CF5E7AB-8286-410B-9F85-3BC770A910DB}" type="slidenum">
              <a:rPr lang="en-US"/>
              <a:pPr>
                <a:defRPr/>
              </a:pPr>
              <a:t>94</a:t>
            </a:fld>
            <a:endParaRPr lang="en-US"/>
          </a:p>
        </p:txBody>
      </p:sp>
      <p:sp>
        <p:nvSpPr>
          <p:cNvPr id="94211" name="Rectangle 2"/>
          <p:cNvSpPr>
            <a:spLocks noGrp="1" noChangeArrowheads="1"/>
          </p:cNvSpPr>
          <p:nvPr>
            <p:ph type="title"/>
          </p:nvPr>
        </p:nvSpPr>
        <p:spPr/>
        <p:txBody>
          <a:bodyPr/>
          <a:lstStyle/>
          <a:p>
            <a:pPr eaLnBrk="1" hangingPunct="1">
              <a:lnSpc>
                <a:spcPct val="125000"/>
              </a:lnSpc>
            </a:pPr>
            <a:r>
              <a:rPr lang="fa-IR" sz="2800" smtClean="0"/>
              <a:t>عواقب محدوديت ارزي براي كارخانجات و شركت‌ها</a:t>
            </a:r>
            <a:endParaRPr lang="en-US" sz="2800" smtClean="0"/>
          </a:p>
        </p:txBody>
      </p:sp>
      <p:sp>
        <p:nvSpPr>
          <p:cNvPr id="88067" name="Rectangle 3"/>
          <p:cNvSpPr>
            <a:spLocks noGrp="1" noChangeArrowheads="1"/>
          </p:cNvSpPr>
          <p:nvPr>
            <p:ph type="body" idx="1"/>
          </p:nvPr>
        </p:nvSpPr>
        <p:spPr/>
        <p:txBody>
          <a:bodyPr/>
          <a:lstStyle/>
          <a:p>
            <a:pPr eaLnBrk="1" hangingPunct="1">
              <a:buFontTx/>
              <a:buNone/>
            </a:pPr>
            <a:r>
              <a:rPr lang="fa-IR" smtClean="0"/>
              <a:t>يكي از عواقب محدوديت ارزي براي كارخانجات و شركت‌ها اين است كه احتمالاً دولت به پرداخت سود اوليت نداده و در ارز كمياب كشور صرفه‌جويي مي‌كند. در اين وضعيت،‌كارخانه از مكانيزم قيمت‌گذاري انتقالي استفاده مي كند تا برخي از درآمدها را خارج كند يا حداقل سعي كند درآمدهايش در داخل كشور انباشته نشود.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 calcmode="lin" valueType="num">
                                      <p:cBhvr>
                                        <p:cTn id="7" dur="1000" fill="hold"/>
                                        <p:tgtEl>
                                          <p:spTgt spid="8806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806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806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06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bldLvl="2"/>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F693D20-2A1F-457D-85C0-146D2DC288D0}" type="slidenum">
              <a:rPr lang="en-US"/>
              <a:pPr>
                <a:defRPr/>
              </a:pPr>
              <a:t>95</a:t>
            </a:fld>
            <a:endParaRPr lang="en-US"/>
          </a:p>
        </p:txBody>
      </p:sp>
      <p:sp>
        <p:nvSpPr>
          <p:cNvPr id="95235" name="Rectangle 2"/>
          <p:cNvSpPr>
            <a:spLocks noGrp="1" noChangeArrowheads="1"/>
          </p:cNvSpPr>
          <p:nvPr>
            <p:ph type="title"/>
          </p:nvPr>
        </p:nvSpPr>
        <p:spPr/>
        <p:txBody>
          <a:bodyPr/>
          <a:lstStyle/>
          <a:p>
            <a:pPr eaLnBrk="1" hangingPunct="1"/>
            <a:r>
              <a:rPr lang="fa-IR" smtClean="0"/>
              <a:t>تعرفه‌هاي گمركي نامرئي</a:t>
            </a:r>
            <a:endParaRPr lang="en-US" smtClean="0"/>
          </a:p>
        </p:txBody>
      </p:sp>
      <p:sp>
        <p:nvSpPr>
          <p:cNvPr id="89091" name="Rectangle 3"/>
          <p:cNvSpPr>
            <a:spLocks noGrp="1" noChangeArrowheads="1"/>
          </p:cNvSpPr>
          <p:nvPr>
            <p:ph type="body" idx="1"/>
          </p:nvPr>
        </p:nvSpPr>
        <p:spPr/>
        <p:txBody>
          <a:bodyPr/>
          <a:lstStyle/>
          <a:p>
            <a:pPr eaLnBrk="1" hangingPunct="1">
              <a:lnSpc>
                <a:spcPct val="200000"/>
              </a:lnSpc>
              <a:buFontTx/>
              <a:buNone/>
            </a:pPr>
            <a:r>
              <a:rPr lang="fa-IR" smtClean="0"/>
              <a:t>محدوديت‌هاي دولتي ديگري در مورد تجارت بين‌الملل اعمال مي‌شود ولي آن‌ها به سختي قابل تقسيم مي‌باشند و تحت عناوين مختلفي مثل،‌ حمايت‌هاي اداري، گمرك نامرئي و يا محدوديت‌هاي غيرگمركي مطرح مي‌شوند.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Effect transition="in" filter="fade">
                                      <p:cBhvr>
                                        <p:cTn id="7" dur="1000"/>
                                        <p:tgtEl>
                                          <p:spTgt spid="89091">
                                            <p:txEl>
                                              <p:pRg st="0" end="0"/>
                                            </p:txEl>
                                          </p:spTgt>
                                        </p:tgtEl>
                                      </p:cBhvr>
                                    </p:animEffect>
                                    <p:anim calcmode="lin" valueType="num">
                                      <p:cBhvr>
                                        <p:cTn id="8" dur="1000" fill="hold"/>
                                        <p:tgtEl>
                                          <p:spTgt spid="890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909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68A9AB1-AD0A-449F-8479-3F977AF5B240}" type="slidenum">
              <a:rPr lang="en-US"/>
              <a:pPr>
                <a:defRPr/>
              </a:pPr>
              <a:t>96</a:t>
            </a:fld>
            <a:endParaRPr lang="en-US"/>
          </a:p>
        </p:txBody>
      </p:sp>
      <p:sp>
        <p:nvSpPr>
          <p:cNvPr id="90114" name="Rectangle 2"/>
          <p:cNvSpPr>
            <a:spLocks noGrp="1" noChangeArrowheads="1"/>
          </p:cNvSpPr>
          <p:nvPr>
            <p:ph type="title"/>
          </p:nvPr>
        </p:nvSpPr>
        <p:spPr/>
        <p:txBody>
          <a:bodyPr/>
          <a:lstStyle/>
          <a:p>
            <a:pPr eaLnBrk="1" hangingPunct="1"/>
            <a:r>
              <a:rPr lang="fa-IR" smtClean="0"/>
              <a:t>سازمان‌هاي تسهيل كننده تجارت جهاني</a:t>
            </a:r>
            <a:endParaRPr lang="en-US" smtClean="0"/>
          </a:p>
        </p:txBody>
      </p:sp>
      <p:sp>
        <p:nvSpPr>
          <p:cNvPr id="90115" name="Rectangle 3"/>
          <p:cNvSpPr>
            <a:spLocks noGrp="1" noChangeArrowheads="1"/>
          </p:cNvSpPr>
          <p:nvPr>
            <p:ph type="body" idx="1"/>
          </p:nvPr>
        </p:nvSpPr>
        <p:spPr/>
        <p:txBody>
          <a:bodyPr/>
          <a:lstStyle/>
          <a:p>
            <a:pPr indent="815975" eaLnBrk="1" hangingPunct="1">
              <a:lnSpc>
                <a:spcPct val="250000"/>
              </a:lnSpc>
              <a:buFont typeface="B Titr" pitchFamily="2" charset="-78"/>
              <a:buBlip>
                <a:blip r:embed="rId2"/>
              </a:buBlip>
            </a:pPr>
            <a:r>
              <a:rPr lang="fa-IR" sz="4800" smtClean="0"/>
              <a:t>سازمان تجارت جهاني</a:t>
            </a:r>
          </a:p>
          <a:p>
            <a:pPr indent="815975" eaLnBrk="1" hangingPunct="1">
              <a:lnSpc>
                <a:spcPct val="250000"/>
              </a:lnSpc>
              <a:buFont typeface="B Titr" pitchFamily="2" charset="-78"/>
              <a:buBlip>
                <a:blip r:embed="rId2"/>
              </a:buBlip>
            </a:pPr>
            <a:r>
              <a:rPr lang="fa-IR" sz="4800" smtClean="0"/>
              <a:t>آنكتاد</a:t>
            </a:r>
            <a:endParaRPr lang="en-US" sz="4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p:cTn id="7" dur="500" fill="hold"/>
                                        <p:tgtEl>
                                          <p:spTgt spid="90114"/>
                                        </p:tgtEl>
                                        <p:attrNameLst>
                                          <p:attrName>ppt_w</p:attrName>
                                        </p:attrNameLst>
                                      </p:cBhvr>
                                      <p:tavLst>
                                        <p:tav tm="0">
                                          <p:val>
                                            <p:fltVal val="0"/>
                                          </p:val>
                                        </p:tav>
                                        <p:tav tm="100000">
                                          <p:val>
                                            <p:strVal val="#ppt_w"/>
                                          </p:val>
                                        </p:tav>
                                      </p:tavLst>
                                    </p:anim>
                                    <p:anim calcmode="lin" valueType="num">
                                      <p:cBhvr>
                                        <p:cTn id="8" dur="500" fill="hold"/>
                                        <p:tgtEl>
                                          <p:spTgt spid="90114"/>
                                        </p:tgtEl>
                                        <p:attrNameLst>
                                          <p:attrName>ppt_h</p:attrName>
                                        </p:attrNameLst>
                                      </p:cBhvr>
                                      <p:tavLst>
                                        <p:tav tm="0">
                                          <p:val>
                                            <p:fltVal val="0"/>
                                          </p:val>
                                        </p:tav>
                                        <p:tav tm="100000">
                                          <p:val>
                                            <p:strVal val="#ppt_h"/>
                                          </p:val>
                                        </p:tav>
                                      </p:tavLst>
                                    </p:anim>
                                    <p:animEffect transition="in" filter="fade">
                                      <p:cBhvr>
                                        <p:cTn id="9" dur="500"/>
                                        <p:tgtEl>
                                          <p:spTgt spid="901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0115">
                                            <p:txEl>
                                              <p:pRg st="0" end="0"/>
                                            </p:txEl>
                                          </p:spTgt>
                                        </p:tgtEl>
                                        <p:attrNameLst>
                                          <p:attrName>style.visibility</p:attrName>
                                        </p:attrNameLst>
                                      </p:cBhvr>
                                      <p:to>
                                        <p:strVal val="visible"/>
                                      </p:to>
                                    </p:set>
                                    <p:animEffect transition="in" filter="fade">
                                      <p:cBhvr>
                                        <p:cTn id="14" dur="1000">
                                          <p:stCondLst>
                                            <p:cond delay="0"/>
                                          </p:stCondLst>
                                        </p:cTn>
                                        <p:tgtEl>
                                          <p:spTgt spid="9011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0115">
                                            <p:txEl>
                                              <p:pRg st="1" end="1"/>
                                            </p:txEl>
                                          </p:spTgt>
                                        </p:tgtEl>
                                        <p:attrNameLst>
                                          <p:attrName>style.visibility</p:attrName>
                                        </p:attrNameLst>
                                      </p:cBhvr>
                                      <p:to>
                                        <p:strVal val="visible"/>
                                      </p:to>
                                    </p:set>
                                    <p:animEffect transition="in" filter="fade">
                                      <p:cBhvr>
                                        <p:cTn id="19" dur="1000">
                                          <p:stCondLst>
                                            <p:cond delay="0"/>
                                          </p:stCondLst>
                                        </p:cTn>
                                        <p:tgtEl>
                                          <p:spTgt spid="901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p:bldP spid="90115" grpId="0" build="p"/>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B5ECE7D-2208-4BA0-AF24-44A4306FAB03}" type="slidenum">
              <a:rPr lang="en-US"/>
              <a:pPr>
                <a:defRPr/>
              </a:pPr>
              <a:t>97</a:t>
            </a:fld>
            <a:endParaRPr lang="en-US"/>
          </a:p>
        </p:txBody>
      </p:sp>
      <p:sp>
        <p:nvSpPr>
          <p:cNvPr id="97283" name="Rectangle 2"/>
          <p:cNvSpPr>
            <a:spLocks noGrp="1" noChangeArrowheads="1"/>
          </p:cNvSpPr>
          <p:nvPr>
            <p:ph type="title"/>
          </p:nvPr>
        </p:nvSpPr>
        <p:spPr/>
        <p:txBody>
          <a:bodyPr/>
          <a:lstStyle/>
          <a:p>
            <a:pPr eaLnBrk="1" hangingPunct="1"/>
            <a:r>
              <a:rPr lang="fa-IR" smtClean="0"/>
              <a:t>انواع گروه‌بندي ‌هاي بازار بين‌المللي</a:t>
            </a:r>
            <a:endParaRPr lang="en-US" smtClean="0"/>
          </a:p>
        </p:txBody>
      </p:sp>
      <p:sp>
        <p:nvSpPr>
          <p:cNvPr id="91139" name="Rectangle 3"/>
          <p:cNvSpPr>
            <a:spLocks noGrp="1" noChangeArrowheads="1"/>
          </p:cNvSpPr>
          <p:nvPr>
            <p:ph type="body" idx="1"/>
          </p:nvPr>
        </p:nvSpPr>
        <p:spPr/>
        <p:txBody>
          <a:bodyPr/>
          <a:lstStyle/>
          <a:p>
            <a:pPr marL="785813" indent="-609600" eaLnBrk="1" hangingPunct="1">
              <a:lnSpc>
                <a:spcPct val="150000"/>
              </a:lnSpc>
              <a:buFontTx/>
              <a:buAutoNum type="arabicPeriod"/>
            </a:pPr>
            <a:r>
              <a:rPr lang="fa-IR" smtClean="0"/>
              <a:t>مناطق آزاد تجاري</a:t>
            </a:r>
          </a:p>
          <a:p>
            <a:pPr marL="785813" indent="-609600" eaLnBrk="1" hangingPunct="1">
              <a:lnSpc>
                <a:spcPct val="150000"/>
              </a:lnSpc>
              <a:buFontTx/>
              <a:buAutoNum type="arabicPeriod"/>
            </a:pPr>
            <a:r>
              <a:rPr lang="fa-IR" smtClean="0"/>
              <a:t>اتحاديه حقوق گمركي</a:t>
            </a:r>
          </a:p>
          <a:p>
            <a:pPr marL="785813" indent="-609600" eaLnBrk="1" hangingPunct="1">
              <a:lnSpc>
                <a:spcPct val="150000"/>
              </a:lnSpc>
              <a:buFontTx/>
              <a:buAutoNum type="arabicPeriod"/>
            </a:pPr>
            <a:r>
              <a:rPr lang="fa-IR" smtClean="0"/>
              <a:t>بازار مشترك</a:t>
            </a:r>
          </a:p>
          <a:p>
            <a:pPr marL="785813" indent="-609600" eaLnBrk="1" hangingPunct="1">
              <a:lnSpc>
                <a:spcPct val="150000"/>
              </a:lnSpc>
              <a:buFontTx/>
              <a:buAutoNum type="arabicPeriod"/>
            </a:pPr>
            <a:r>
              <a:rPr lang="fa-IR" smtClean="0"/>
              <a:t>اتحاديه اقتصادي </a:t>
            </a:r>
          </a:p>
          <a:p>
            <a:pPr marL="785813" indent="-609600" eaLnBrk="1" hangingPunct="1">
              <a:lnSpc>
                <a:spcPct val="150000"/>
              </a:lnSpc>
              <a:buFontTx/>
              <a:buAutoNum type="arabicPeriod"/>
            </a:pPr>
            <a:r>
              <a:rPr lang="fa-IR" smtClean="0"/>
              <a:t>اتحاديه سياسي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fade">
                                      <p:cBhvr>
                                        <p:cTn id="7" dur="1000"/>
                                        <p:tgtEl>
                                          <p:spTgt spid="91139">
                                            <p:txEl>
                                              <p:pRg st="0" end="0"/>
                                            </p:txEl>
                                          </p:spTgt>
                                        </p:tgtEl>
                                      </p:cBhvr>
                                    </p:animEffect>
                                    <p:anim calcmode="lin" valueType="num">
                                      <p:cBhvr>
                                        <p:cTn id="8" dur="1000" fill="hold"/>
                                        <p:tgtEl>
                                          <p:spTgt spid="911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11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1139">
                                            <p:txEl>
                                              <p:pRg st="1" end="1"/>
                                            </p:txEl>
                                          </p:spTgt>
                                        </p:tgtEl>
                                        <p:attrNameLst>
                                          <p:attrName>style.visibility</p:attrName>
                                        </p:attrNameLst>
                                      </p:cBhvr>
                                      <p:to>
                                        <p:strVal val="visible"/>
                                      </p:to>
                                    </p:set>
                                    <p:animEffect transition="in" filter="fade">
                                      <p:cBhvr>
                                        <p:cTn id="14" dur="1000"/>
                                        <p:tgtEl>
                                          <p:spTgt spid="91139">
                                            <p:txEl>
                                              <p:pRg st="1" end="1"/>
                                            </p:txEl>
                                          </p:spTgt>
                                        </p:tgtEl>
                                      </p:cBhvr>
                                    </p:animEffect>
                                    <p:anim calcmode="lin" valueType="num">
                                      <p:cBhvr>
                                        <p:cTn id="15" dur="1000" fill="hold"/>
                                        <p:tgtEl>
                                          <p:spTgt spid="911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11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1139">
                                            <p:txEl>
                                              <p:pRg st="2" end="2"/>
                                            </p:txEl>
                                          </p:spTgt>
                                        </p:tgtEl>
                                        <p:attrNameLst>
                                          <p:attrName>style.visibility</p:attrName>
                                        </p:attrNameLst>
                                      </p:cBhvr>
                                      <p:to>
                                        <p:strVal val="visible"/>
                                      </p:to>
                                    </p:set>
                                    <p:animEffect transition="in" filter="fade">
                                      <p:cBhvr>
                                        <p:cTn id="21" dur="1000"/>
                                        <p:tgtEl>
                                          <p:spTgt spid="91139">
                                            <p:txEl>
                                              <p:pRg st="2" end="2"/>
                                            </p:txEl>
                                          </p:spTgt>
                                        </p:tgtEl>
                                      </p:cBhvr>
                                    </p:animEffect>
                                    <p:anim calcmode="lin" valueType="num">
                                      <p:cBhvr>
                                        <p:cTn id="22" dur="1000" fill="hold"/>
                                        <p:tgtEl>
                                          <p:spTgt spid="911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11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1139">
                                            <p:txEl>
                                              <p:pRg st="3" end="3"/>
                                            </p:txEl>
                                          </p:spTgt>
                                        </p:tgtEl>
                                        <p:attrNameLst>
                                          <p:attrName>style.visibility</p:attrName>
                                        </p:attrNameLst>
                                      </p:cBhvr>
                                      <p:to>
                                        <p:strVal val="visible"/>
                                      </p:to>
                                    </p:set>
                                    <p:animEffect transition="in" filter="fade">
                                      <p:cBhvr>
                                        <p:cTn id="28" dur="1000"/>
                                        <p:tgtEl>
                                          <p:spTgt spid="91139">
                                            <p:txEl>
                                              <p:pRg st="3" end="3"/>
                                            </p:txEl>
                                          </p:spTgt>
                                        </p:tgtEl>
                                      </p:cBhvr>
                                    </p:animEffect>
                                    <p:anim calcmode="lin" valueType="num">
                                      <p:cBhvr>
                                        <p:cTn id="29" dur="1000" fill="hold"/>
                                        <p:tgtEl>
                                          <p:spTgt spid="9113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11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1139">
                                            <p:txEl>
                                              <p:pRg st="4" end="4"/>
                                            </p:txEl>
                                          </p:spTgt>
                                        </p:tgtEl>
                                        <p:attrNameLst>
                                          <p:attrName>style.visibility</p:attrName>
                                        </p:attrNameLst>
                                      </p:cBhvr>
                                      <p:to>
                                        <p:strVal val="visible"/>
                                      </p:to>
                                    </p:set>
                                    <p:animEffect transition="in" filter="fade">
                                      <p:cBhvr>
                                        <p:cTn id="35" dur="1000"/>
                                        <p:tgtEl>
                                          <p:spTgt spid="91139">
                                            <p:txEl>
                                              <p:pRg st="4" end="4"/>
                                            </p:txEl>
                                          </p:spTgt>
                                        </p:tgtEl>
                                      </p:cBhvr>
                                    </p:animEffect>
                                    <p:anim calcmode="lin" valueType="num">
                                      <p:cBhvr>
                                        <p:cTn id="36" dur="1000" fill="hold"/>
                                        <p:tgtEl>
                                          <p:spTgt spid="9113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11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2D42BD9-BC89-4F6B-9E16-40124638A36E}" type="slidenum">
              <a:rPr lang="en-US"/>
              <a:pPr>
                <a:defRPr/>
              </a:pPr>
              <a:t>98</a:t>
            </a:fld>
            <a:endParaRPr lang="en-US"/>
          </a:p>
        </p:txBody>
      </p:sp>
      <p:sp>
        <p:nvSpPr>
          <p:cNvPr id="92162" name="Rectangle 2"/>
          <p:cNvSpPr>
            <a:spLocks noGrp="1" noChangeArrowheads="1"/>
          </p:cNvSpPr>
          <p:nvPr>
            <p:ph type="title"/>
          </p:nvPr>
        </p:nvSpPr>
        <p:spPr/>
        <p:txBody>
          <a:bodyPr/>
          <a:lstStyle/>
          <a:p>
            <a:pPr eaLnBrk="1" hangingPunct="1"/>
            <a:r>
              <a:rPr lang="fa-IR" smtClean="0"/>
              <a:t>اهداف ايجاد مناطق آزاد تجاري</a:t>
            </a:r>
            <a:endParaRPr lang="en-US" smtClean="0"/>
          </a:p>
        </p:txBody>
      </p:sp>
      <p:sp>
        <p:nvSpPr>
          <p:cNvPr id="92163" name="Rectangle 3"/>
          <p:cNvSpPr>
            <a:spLocks noGrp="1" noChangeArrowheads="1"/>
          </p:cNvSpPr>
          <p:nvPr>
            <p:ph type="body" idx="1"/>
          </p:nvPr>
        </p:nvSpPr>
        <p:spPr/>
        <p:txBody>
          <a:bodyPr/>
          <a:lstStyle/>
          <a:p>
            <a:pPr marL="785813" indent="-609600" eaLnBrk="1" hangingPunct="1">
              <a:buFontTx/>
              <a:buAutoNum type="arabicPeriod"/>
            </a:pPr>
            <a:r>
              <a:rPr lang="fa-IR" smtClean="0"/>
              <a:t>جلب سرمايه‌هاي خارجي</a:t>
            </a:r>
          </a:p>
          <a:p>
            <a:pPr marL="785813" indent="-609600" eaLnBrk="1" hangingPunct="1">
              <a:buFontTx/>
              <a:buAutoNum type="arabicPeriod"/>
            </a:pPr>
            <a:r>
              <a:rPr lang="fa-IR" smtClean="0"/>
              <a:t>ايجاد فرصت‌هاي شغلي</a:t>
            </a:r>
          </a:p>
          <a:p>
            <a:pPr marL="785813" indent="-609600" eaLnBrk="1" hangingPunct="1">
              <a:buFontTx/>
              <a:buAutoNum type="arabicPeriod"/>
            </a:pPr>
            <a:r>
              <a:rPr lang="fa-IR" smtClean="0"/>
              <a:t>كسب درآمدهاي ارزي و افزايش صادرات</a:t>
            </a:r>
          </a:p>
          <a:p>
            <a:pPr marL="785813" indent="-609600" eaLnBrk="1" hangingPunct="1">
              <a:buFontTx/>
              <a:buAutoNum type="arabicPeriod"/>
            </a:pPr>
            <a:r>
              <a:rPr lang="fa-IR" smtClean="0"/>
              <a:t>دستيابي به تكنولوژي پيشرفته</a:t>
            </a:r>
          </a:p>
          <a:p>
            <a:pPr marL="785813" indent="-609600" eaLnBrk="1" hangingPunct="1">
              <a:buFontTx/>
              <a:buAutoNum type="arabicPeriod"/>
            </a:pPr>
            <a:r>
              <a:rPr lang="fa-IR" smtClean="0"/>
              <a:t>جذب نقدينگي سرگردان داخلي و مهار تورم</a:t>
            </a:r>
          </a:p>
          <a:p>
            <a:pPr marL="785813" indent="-609600" eaLnBrk="1" hangingPunct="1">
              <a:buFontTx/>
              <a:buAutoNum type="arabicPeriod"/>
            </a:pPr>
            <a:r>
              <a:rPr lang="fa-IR" smtClean="0"/>
              <a:t>محروميت زدايي در مناطقي كه امكان رشد و توسعه بالقوه دارند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2162"/>
                                        </p:tgtEl>
                                        <p:attrNameLst>
                                          <p:attrName>style.visibility</p:attrName>
                                        </p:attrNameLst>
                                      </p:cBhvr>
                                      <p:to>
                                        <p:strVal val="visible"/>
                                      </p:to>
                                    </p:set>
                                    <p:anim calcmode="lin" valueType="num">
                                      <p:cBhvr>
                                        <p:cTn id="7" dur="500" fill="hold"/>
                                        <p:tgtEl>
                                          <p:spTgt spid="92162"/>
                                        </p:tgtEl>
                                        <p:attrNameLst>
                                          <p:attrName>ppt_w</p:attrName>
                                        </p:attrNameLst>
                                      </p:cBhvr>
                                      <p:tavLst>
                                        <p:tav tm="0">
                                          <p:val>
                                            <p:fltVal val="0"/>
                                          </p:val>
                                        </p:tav>
                                        <p:tav tm="100000">
                                          <p:val>
                                            <p:strVal val="#ppt_w"/>
                                          </p:val>
                                        </p:tav>
                                      </p:tavLst>
                                    </p:anim>
                                    <p:anim calcmode="lin" valueType="num">
                                      <p:cBhvr>
                                        <p:cTn id="8" dur="500" fill="hold"/>
                                        <p:tgtEl>
                                          <p:spTgt spid="9216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2163">
                                            <p:txEl>
                                              <p:pRg st="0" end="0"/>
                                            </p:txEl>
                                          </p:spTgt>
                                        </p:tgtEl>
                                        <p:attrNameLst>
                                          <p:attrName>style.visibility</p:attrName>
                                        </p:attrNameLst>
                                      </p:cBhvr>
                                      <p:to>
                                        <p:strVal val="visible"/>
                                      </p:to>
                                    </p:set>
                                    <p:anim calcmode="lin" valueType="num">
                                      <p:cBhvr>
                                        <p:cTn id="13" dur="500" fill="hold"/>
                                        <p:tgtEl>
                                          <p:spTgt spid="9216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216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92163">
                                            <p:txEl>
                                              <p:pRg st="1" end="1"/>
                                            </p:txEl>
                                          </p:spTgt>
                                        </p:tgtEl>
                                        <p:attrNameLst>
                                          <p:attrName>style.visibility</p:attrName>
                                        </p:attrNameLst>
                                      </p:cBhvr>
                                      <p:to>
                                        <p:strVal val="visible"/>
                                      </p:to>
                                    </p:set>
                                    <p:anim calcmode="lin" valueType="num">
                                      <p:cBhvr>
                                        <p:cTn id="19" dur="500" fill="hold"/>
                                        <p:tgtEl>
                                          <p:spTgt spid="9216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9216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92163">
                                            <p:txEl>
                                              <p:pRg st="2" end="2"/>
                                            </p:txEl>
                                          </p:spTgt>
                                        </p:tgtEl>
                                        <p:attrNameLst>
                                          <p:attrName>style.visibility</p:attrName>
                                        </p:attrNameLst>
                                      </p:cBhvr>
                                      <p:to>
                                        <p:strVal val="visible"/>
                                      </p:to>
                                    </p:set>
                                    <p:anim calcmode="lin" valueType="num">
                                      <p:cBhvr>
                                        <p:cTn id="25" dur="500" fill="hold"/>
                                        <p:tgtEl>
                                          <p:spTgt spid="9216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9216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92163">
                                            <p:txEl>
                                              <p:pRg st="3" end="3"/>
                                            </p:txEl>
                                          </p:spTgt>
                                        </p:tgtEl>
                                        <p:attrNameLst>
                                          <p:attrName>style.visibility</p:attrName>
                                        </p:attrNameLst>
                                      </p:cBhvr>
                                      <p:to>
                                        <p:strVal val="visible"/>
                                      </p:to>
                                    </p:set>
                                    <p:anim calcmode="lin" valueType="num">
                                      <p:cBhvr>
                                        <p:cTn id="31" dur="500" fill="hold"/>
                                        <p:tgtEl>
                                          <p:spTgt spid="9216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9216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92163">
                                            <p:txEl>
                                              <p:pRg st="4" end="4"/>
                                            </p:txEl>
                                          </p:spTgt>
                                        </p:tgtEl>
                                        <p:attrNameLst>
                                          <p:attrName>style.visibility</p:attrName>
                                        </p:attrNameLst>
                                      </p:cBhvr>
                                      <p:to>
                                        <p:strVal val="visible"/>
                                      </p:to>
                                    </p:set>
                                    <p:anim calcmode="lin" valueType="num">
                                      <p:cBhvr>
                                        <p:cTn id="37" dur="500" fill="hold"/>
                                        <p:tgtEl>
                                          <p:spTgt spid="92163">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9216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92163">
                                            <p:txEl>
                                              <p:pRg st="5" end="5"/>
                                            </p:txEl>
                                          </p:spTgt>
                                        </p:tgtEl>
                                        <p:attrNameLst>
                                          <p:attrName>style.visibility</p:attrName>
                                        </p:attrNameLst>
                                      </p:cBhvr>
                                      <p:to>
                                        <p:strVal val="visible"/>
                                      </p:to>
                                    </p:set>
                                    <p:anim calcmode="lin" valueType="num">
                                      <p:cBhvr>
                                        <p:cTn id="43" dur="500" fill="hold"/>
                                        <p:tgtEl>
                                          <p:spTgt spid="92163">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92163">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A144F73-A501-4E6E-B301-6381FFC8678D}" type="slidenum">
              <a:rPr lang="en-US"/>
              <a:pPr>
                <a:defRPr/>
              </a:pPr>
              <a:t>99</a:t>
            </a:fld>
            <a:endParaRPr lang="en-US"/>
          </a:p>
        </p:txBody>
      </p:sp>
      <p:sp>
        <p:nvSpPr>
          <p:cNvPr id="93186" name="Rectangle 2"/>
          <p:cNvSpPr>
            <a:spLocks noGrp="1" noChangeArrowheads="1"/>
          </p:cNvSpPr>
          <p:nvPr>
            <p:ph type="title"/>
          </p:nvPr>
        </p:nvSpPr>
        <p:spPr/>
        <p:txBody>
          <a:bodyPr/>
          <a:lstStyle/>
          <a:p>
            <a:pPr eaLnBrk="1" hangingPunct="1"/>
            <a:r>
              <a:rPr lang="fa-IR" sz="2800" smtClean="0"/>
              <a:t>عوامل توفيق مناطق آزاد تجاري  در برخي كشورها</a:t>
            </a:r>
            <a:endParaRPr lang="en-US" sz="2800" smtClean="0"/>
          </a:p>
        </p:txBody>
      </p:sp>
      <p:sp>
        <p:nvSpPr>
          <p:cNvPr id="93187" name="Rectangle 3"/>
          <p:cNvSpPr>
            <a:spLocks noGrp="1" noChangeArrowheads="1"/>
          </p:cNvSpPr>
          <p:nvPr>
            <p:ph type="body" idx="1"/>
          </p:nvPr>
        </p:nvSpPr>
        <p:spPr/>
        <p:txBody>
          <a:bodyPr/>
          <a:lstStyle/>
          <a:p>
            <a:pPr marL="785813" indent="-609600" eaLnBrk="1" hangingPunct="1">
              <a:buFontTx/>
              <a:buAutoNum type="arabicPeriod"/>
            </a:pPr>
            <a:r>
              <a:rPr lang="fa-IR" smtClean="0"/>
              <a:t>برخورداري از ثبات داخلي و تمركز سياسي در كشور صاحب منطقه آزاد</a:t>
            </a:r>
          </a:p>
          <a:p>
            <a:pPr marL="785813" indent="-609600" eaLnBrk="1" hangingPunct="1">
              <a:buFontTx/>
              <a:buAutoNum type="arabicPeriod"/>
            </a:pPr>
            <a:r>
              <a:rPr lang="fa-IR" smtClean="0"/>
              <a:t>برخورداري از قوانين و مقررات ساده و با ثبات و فاقد جنبه‌هاي دست و پا گير</a:t>
            </a:r>
          </a:p>
          <a:p>
            <a:pPr marL="785813" indent="-609600" eaLnBrk="1" hangingPunct="1">
              <a:buFontTx/>
              <a:buAutoNum type="arabicPeriod"/>
            </a:pPr>
            <a:r>
              <a:rPr lang="fa-IR" smtClean="0"/>
              <a:t>برخورداري از تاسيسات زيربنايي مناسب در منطقه آزاد</a:t>
            </a:r>
          </a:p>
          <a:p>
            <a:pPr marL="785813" indent="-609600" eaLnBrk="1" hangingPunct="1">
              <a:buFontTx/>
              <a:buAutoNum type="arabicPeriod"/>
            </a:pPr>
            <a:r>
              <a:rPr lang="fa-IR" smtClean="0"/>
              <a:t>برخورداري از صلح و آرامش و روابط بين‌المللي كم‌تشنج</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93186"/>
                                        </p:tgtEl>
                                        <p:attrNameLst>
                                          <p:attrName>style.visibility</p:attrName>
                                        </p:attrNameLst>
                                      </p:cBhvr>
                                      <p:to>
                                        <p:strVal val="visible"/>
                                      </p:to>
                                    </p:set>
                                    <p:anim calcmode="lin" valueType="num">
                                      <p:cBhvr>
                                        <p:cTn id="7" dur="1000" fill="hold"/>
                                        <p:tgtEl>
                                          <p:spTgt spid="93186"/>
                                        </p:tgtEl>
                                        <p:attrNameLst>
                                          <p:attrName>ppt_w</p:attrName>
                                        </p:attrNameLst>
                                      </p:cBhvr>
                                      <p:tavLst>
                                        <p:tav tm="0">
                                          <p:val>
                                            <p:strVal val="#ppt_w+.3"/>
                                          </p:val>
                                        </p:tav>
                                        <p:tav tm="100000">
                                          <p:val>
                                            <p:strVal val="#ppt_w"/>
                                          </p:val>
                                        </p:tav>
                                      </p:tavLst>
                                    </p:anim>
                                    <p:anim calcmode="lin" valueType="num">
                                      <p:cBhvr>
                                        <p:cTn id="8" dur="1000" fill="hold"/>
                                        <p:tgtEl>
                                          <p:spTgt spid="93186"/>
                                        </p:tgtEl>
                                        <p:attrNameLst>
                                          <p:attrName>ppt_h</p:attrName>
                                        </p:attrNameLst>
                                      </p:cBhvr>
                                      <p:tavLst>
                                        <p:tav tm="0">
                                          <p:val>
                                            <p:strVal val="#ppt_h"/>
                                          </p:val>
                                        </p:tav>
                                        <p:tav tm="100000">
                                          <p:val>
                                            <p:strVal val="#ppt_h"/>
                                          </p:val>
                                        </p:tav>
                                      </p:tavLst>
                                    </p:anim>
                                    <p:animEffect transition="in" filter="fade">
                                      <p:cBhvr>
                                        <p:cTn id="9" dur="1000"/>
                                        <p:tgtEl>
                                          <p:spTgt spid="9318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93187">
                                            <p:txEl>
                                              <p:pRg st="0" end="0"/>
                                            </p:txEl>
                                          </p:spTgt>
                                        </p:tgtEl>
                                        <p:attrNameLst>
                                          <p:attrName>style.visibility</p:attrName>
                                        </p:attrNameLst>
                                      </p:cBhvr>
                                      <p:to>
                                        <p:strVal val="visible"/>
                                      </p:to>
                                    </p:set>
                                    <p:anim calcmode="lin" valueType="num">
                                      <p:cBhvr>
                                        <p:cTn id="14" dur="1000" fill="hold"/>
                                        <p:tgtEl>
                                          <p:spTgt spid="9318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9318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318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93187">
                                            <p:txEl>
                                              <p:pRg st="1" end="1"/>
                                            </p:txEl>
                                          </p:spTgt>
                                        </p:tgtEl>
                                        <p:attrNameLst>
                                          <p:attrName>style.visibility</p:attrName>
                                        </p:attrNameLst>
                                      </p:cBhvr>
                                      <p:to>
                                        <p:strVal val="visible"/>
                                      </p:to>
                                    </p:set>
                                    <p:anim calcmode="lin" valueType="num">
                                      <p:cBhvr>
                                        <p:cTn id="21" dur="1000" fill="hold"/>
                                        <p:tgtEl>
                                          <p:spTgt spid="93187">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93187">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9318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93187">
                                            <p:txEl>
                                              <p:pRg st="2" end="2"/>
                                            </p:txEl>
                                          </p:spTgt>
                                        </p:tgtEl>
                                        <p:attrNameLst>
                                          <p:attrName>style.visibility</p:attrName>
                                        </p:attrNameLst>
                                      </p:cBhvr>
                                      <p:to>
                                        <p:strVal val="visible"/>
                                      </p:to>
                                    </p:set>
                                    <p:anim calcmode="lin" valueType="num">
                                      <p:cBhvr>
                                        <p:cTn id="28" dur="1000" fill="hold"/>
                                        <p:tgtEl>
                                          <p:spTgt spid="93187">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93187">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93187">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93187">
                                            <p:txEl>
                                              <p:pRg st="3" end="3"/>
                                            </p:txEl>
                                          </p:spTgt>
                                        </p:tgtEl>
                                        <p:attrNameLst>
                                          <p:attrName>style.visibility</p:attrName>
                                        </p:attrNameLst>
                                      </p:cBhvr>
                                      <p:to>
                                        <p:strVal val="visible"/>
                                      </p:to>
                                    </p:set>
                                    <p:anim calcmode="lin" valueType="num">
                                      <p:cBhvr>
                                        <p:cTn id="35" dur="1000" fill="hold"/>
                                        <p:tgtEl>
                                          <p:spTgt spid="93187">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93187">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931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P spid="93187" grpId="0" build="p"/>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07C52BD-B40E-4634-9E74-4CD6983CFA73}" type="slidenum">
              <a:rPr lang="en-US"/>
              <a:pPr>
                <a:defRPr/>
              </a:pPr>
              <a:t>100</a:t>
            </a:fld>
            <a:endParaRPr lang="en-US"/>
          </a:p>
        </p:txBody>
      </p:sp>
      <p:sp>
        <p:nvSpPr>
          <p:cNvPr id="94210" name="Rectangle 2"/>
          <p:cNvSpPr>
            <a:spLocks noGrp="1" noChangeArrowheads="1"/>
          </p:cNvSpPr>
          <p:nvPr>
            <p:ph type="title"/>
          </p:nvPr>
        </p:nvSpPr>
        <p:spPr/>
        <p:txBody>
          <a:bodyPr/>
          <a:lstStyle/>
          <a:p>
            <a:pPr eaLnBrk="1" hangingPunct="1">
              <a:lnSpc>
                <a:spcPct val="150000"/>
              </a:lnSpc>
            </a:pPr>
            <a:r>
              <a:rPr lang="fa-IR" sz="2800" smtClean="0"/>
              <a:t>دلايل عدم توفيق مناطق آزاد تجاري  در برخي كشورها</a:t>
            </a:r>
            <a:endParaRPr lang="en-US" sz="2800" smtClean="0"/>
          </a:p>
        </p:txBody>
      </p:sp>
      <p:sp>
        <p:nvSpPr>
          <p:cNvPr id="94211" name="Rectangle 3"/>
          <p:cNvSpPr>
            <a:spLocks noGrp="1" noChangeArrowheads="1"/>
          </p:cNvSpPr>
          <p:nvPr>
            <p:ph type="body" idx="1"/>
          </p:nvPr>
        </p:nvSpPr>
        <p:spPr/>
        <p:txBody>
          <a:bodyPr/>
          <a:lstStyle/>
          <a:p>
            <a:pPr marL="785813" indent="-609600" eaLnBrk="1" hangingPunct="1">
              <a:buFontTx/>
              <a:buAutoNum type="arabicPeriod"/>
            </a:pPr>
            <a:r>
              <a:rPr lang="fa-IR" smtClean="0"/>
              <a:t>بي‌ثباتي سياسي و ضعف قدرت مركزي كشور داراي مناطق آزاد</a:t>
            </a:r>
          </a:p>
          <a:p>
            <a:pPr marL="785813" indent="-609600" eaLnBrk="1" hangingPunct="1">
              <a:buFontTx/>
              <a:buAutoNum type="arabicPeriod"/>
            </a:pPr>
            <a:r>
              <a:rPr lang="fa-IR" smtClean="0"/>
              <a:t>فضاي نامساعد فرهنگي، اجتماعي،‌ حقوقي درون اقتصاد ملي</a:t>
            </a:r>
          </a:p>
          <a:p>
            <a:pPr marL="785813" indent="-609600" eaLnBrk="1" hangingPunct="1">
              <a:buFontTx/>
              <a:buAutoNum type="arabicPeriod"/>
            </a:pPr>
            <a:r>
              <a:rPr lang="fa-IR" smtClean="0"/>
              <a:t>مكان‌يابي نادرست مناطق</a:t>
            </a:r>
          </a:p>
          <a:p>
            <a:pPr marL="785813" indent="-609600" eaLnBrk="1" hangingPunct="1">
              <a:buFontTx/>
              <a:buAutoNum type="arabicPeriod"/>
            </a:pPr>
            <a:r>
              <a:rPr lang="fa-IR" smtClean="0"/>
              <a:t>ضعف مديريت مناطق آزاد</a:t>
            </a:r>
          </a:p>
          <a:p>
            <a:pPr marL="785813" indent="-609600" eaLnBrk="1" hangingPunct="1">
              <a:buFontTx/>
              <a:buAutoNum type="arabicPeriod"/>
            </a:pPr>
            <a:r>
              <a:rPr lang="fa-IR" smtClean="0"/>
              <a:t>كمبود نيروي كار ماهر و بازده اندك نيروي انساني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94210"/>
                                        </p:tgtEl>
                                        <p:attrNameLst>
                                          <p:attrName>style.visibility</p:attrName>
                                        </p:attrNameLst>
                                      </p:cBhvr>
                                      <p:to>
                                        <p:strVal val="visible"/>
                                      </p:to>
                                    </p:set>
                                    <p:anim calcmode="lin" valueType="num">
                                      <p:cBhvr>
                                        <p:cTn id="7" dur="500" fill="hold"/>
                                        <p:tgtEl>
                                          <p:spTgt spid="94210"/>
                                        </p:tgtEl>
                                        <p:attrNameLst>
                                          <p:attrName>ppt_w</p:attrName>
                                        </p:attrNameLst>
                                      </p:cBhvr>
                                      <p:tavLst>
                                        <p:tav tm="0">
                                          <p:val>
                                            <p:fltVal val="0"/>
                                          </p:val>
                                        </p:tav>
                                        <p:tav tm="100000">
                                          <p:val>
                                            <p:strVal val="#ppt_w"/>
                                          </p:val>
                                        </p:tav>
                                      </p:tavLst>
                                    </p:anim>
                                    <p:anim calcmode="lin" valueType="num">
                                      <p:cBhvr>
                                        <p:cTn id="8" dur="500" fill="hold"/>
                                        <p:tgtEl>
                                          <p:spTgt spid="94210"/>
                                        </p:tgtEl>
                                        <p:attrNameLst>
                                          <p:attrName>ppt_h</p:attrName>
                                        </p:attrNameLst>
                                      </p:cBhvr>
                                      <p:tavLst>
                                        <p:tav tm="0">
                                          <p:val>
                                            <p:fltVal val="0"/>
                                          </p:val>
                                        </p:tav>
                                        <p:tav tm="100000">
                                          <p:val>
                                            <p:strVal val="#ppt_h"/>
                                          </p:val>
                                        </p:tav>
                                      </p:tavLst>
                                    </p:anim>
                                    <p:anim calcmode="lin" valueType="num">
                                      <p:cBhvr>
                                        <p:cTn id="9" dur="500" fill="hold"/>
                                        <p:tgtEl>
                                          <p:spTgt spid="94210"/>
                                        </p:tgtEl>
                                        <p:attrNameLst>
                                          <p:attrName>style.rotation</p:attrName>
                                        </p:attrNameLst>
                                      </p:cBhvr>
                                      <p:tavLst>
                                        <p:tav tm="0">
                                          <p:val>
                                            <p:fltVal val="360"/>
                                          </p:val>
                                        </p:tav>
                                        <p:tav tm="100000">
                                          <p:val>
                                            <p:fltVal val="0"/>
                                          </p:val>
                                        </p:tav>
                                      </p:tavLst>
                                    </p:anim>
                                    <p:animEffect transition="in" filter="fade">
                                      <p:cBhvr>
                                        <p:cTn id="10" dur="500"/>
                                        <p:tgtEl>
                                          <p:spTgt spid="942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94211">
                                            <p:txEl>
                                              <p:pRg st="0" end="0"/>
                                            </p:txEl>
                                          </p:spTgt>
                                        </p:tgtEl>
                                        <p:attrNameLst>
                                          <p:attrName>style.visibility</p:attrName>
                                        </p:attrNameLst>
                                      </p:cBhvr>
                                      <p:to>
                                        <p:strVal val="visible"/>
                                      </p:to>
                                    </p:set>
                                    <p:anim calcmode="lin" valueType="num">
                                      <p:cBhvr>
                                        <p:cTn id="15" dur="500" fill="hold"/>
                                        <p:tgtEl>
                                          <p:spTgt spid="94211">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94211">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94211">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94211">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94211">
                                            <p:txEl>
                                              <p:pRg st="1" end="1"/>
                                            </p:txEl>
                                          </p:spTgt>
                                        </p:tgtEl>
                                        <p:attrNameLst>
                                          <p:attrName>style.visibility</p:attrName>
                                        </p:attrNameLst>
                                      </p:cBhvr>
                                      <p:to>
                                        <p:strVal val="visible"/>
                                      </p:to>
                                    </p:set>
                                    <p:anim calcmode="lin" valueType="num">
                                      <p:cBhvr>
                                        <p:cTn id="23" dur="500" fill="hold"/>
                                        <p:tgtEl>
                                          <p:spTgt spid="94211">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94211">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94211">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94211">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94211">
                                            <p:txEl>
                                              <p:pRg st="2" end="2"/>
                                            </p:txEl>
                                          </p:spTgt>
                                        </p:tgtEl>
                                        <p:attrNameLst>
                                          <p:attrName>style.visibility</p:attrName>
                                        </p:attrNameLst>
                                      </p:cBhvr>
                                      <p:to>
                                        <p:strVal val="visible"/>
                                      </p:to>
                                    </p:set>
                                    <p:anim calcmode="lin" valueType="num">
                                      <p:cBhvr>
                                        <p:cTn id="31" dur="500" fill="hold"/>
                                        <p:tgtEl>
                                          <p:spTgt spid="94211">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94211">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94211">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94211">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94211">
                                            <p:txEl>
                                              <p:pRg st="3" end="3"/>
                                            </p:txEl>
                                          </p:spTgt>
                                        </p:tgtEl>
                                        <p:attrNameLst>
                                          <p:attrName>style.visibility</p:attrName>
                                        </p:attrNameLst>
                                      </p:cBhvr>
                                      <p:to>
                                        <p:strVal val="visible"/>
                                      </p:to>
                                    </p:set>
                                    <p:anim calcmode="lin" valueType="num">
                                      <p:cBhvr>
                                        <p:cTn id="39" dur="500" fill="hold"/>
                                        <p:tgtEl>
                                          <p:spTgt spid="94211">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94211">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94211">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94211">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9" presetClass="entr" presetSubtype="0" decel="100000" fill="hold" grpId="0" nodeType="clickEffect">
                                  <p:stCondLst>
                                    <p:cond delay="0"/>
                                  </p:stCondLst>
                                  <p:iterate type="lt">
                                    <p:tmPct val="10000"/>
                                  </p:iterate>
                                  <p:childTnLst>
                                    <p:set>
                                      <p:cBhvr>
                                        <p:cTn id="46" dur="1" fill="hold">
                                          <p:stCondLst>
                                            <p:cond delay="0"/>
                                          </p:stCondLst>
                                        </p:cTn>
                                        <p:tgtEl>
                                          <p:spTgt spid="94211">
                                            <p:txEl>
                                              <p:pRg st="4" end="4"/>
                                            </p:txEl>
                                          </p:spTgt>
                                        </p:tgtEl>
                                        <p:attrNameLst>
                                          <p:attrName>style.visibility</p:attrName>
                                        </p:attrNameLst>
                                      </p:cBhvr>
                                      <p:to>
                                        <p:strVal val="visible"/>
                                      </p:to>
                                    </p:set>
                                    <p:anim calcmode="lin" valueType="num">
                                      <p:cBhvr>
                                        <p:cTn id="47" dur="500" fill="hold"/>
                                        <p:tgtEl>
                                          <p:spTgt spid="94211">
                                            <p:txEl>
                                              <p:pRg st="4" end="4"/>
                                            </p:txEl>
                                          </p:spTgt>
                                        </p:tgtEl>
                                        <p:attrNameLst>
                                          <p:attrName>ppt_w</p:attrName>
                                        </p:attrNameLst>
                                      </p:cBhvr>
                                      <p:tavLst>
                                        <p:tav tm="0">
                                          <p:val>
                                            <p:fltVal val="0"/>
                                          </p:val>
                                        </p:tav>
                                        <p:tav tm="100000">
                                          <p:val>
                                            <p:strVal val="#ppt_w"/>
                                          </p:val>
                                        </p:tav>
                                      </p:tavLst>
                                    </p:anim>
                                    <p:anim calcmode="lin" valueType="num">
                                      <p:cBhvr>
                                        <p:cTn id="48" dur="500" fill="hold"/>
                                        <p:tgtEl>
                                          <p:spTgt spid="94211">
                                            <p:txEl>
                                              <p:pRg st="4" end="4"/>
                                            </p:txEl>
                                          </p:spTgt>
                                        </p:tgtEl>
                                        <p:attrNameLst>
                                          <p:attrName>ppt_h</p:attrName>
                                        </p:attrNameLst>
                                      </p:cBhvr>
                                      <p:tavLst>
                                        <p:tav tm="0">
                                          <p:val>
                                            <p:fltVal val="0"/>
                                          </p:val>
                                        </p:tav>
                                        <p:tav tm="100000">
                                          <p:val>
                                            <p:strVal val="#ppt_h"/>
                                          </p:val>
                                        </p:tav>
                                      </p:tavLst>
                                    </p:anim>
                                    <p:anim calcmode="lin" valueType="num">
                                      <p:cBhvr>
                                        <p:cTn id="49" dur="500" fill="hold"/>
                                        <p:tgtEl>
                                          <p:spTgt spid="94211">
                                            <p:txEl>
                                              <p:pRg st="4" end="4"/>
                                            </p:txEl>
                                          </p:spTgt>
                                        </p:tgtEl>
                                        <p:attrNameLst>
                                          <p:attrName>style.rotation</p:attrName>
                                        </p:attrNameLst>
                                      </p:cBhvr>
                                      <p:tavLst>
                                        <p:tav tm="0">
                                          <p:val>
                                            <p:fltVal val="360"/>
                                          </p:val>
                                        </p:tav>
                                        <p:tav tm="100000">
                                          <p:val>
                                            <p:fltVal val="0"/>
                                          </p:val>
                                        </p:tav>
                                      </p:tavLst>
                                    </p:anim>
                                    <p:animEffect transition="in" filter="fade">
                                      <p:cBhvr>
                                        <p:cTn id="50" dur="500"/>
                                        <p:tgtEl>
                                          <p:spTgt spid="94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P spid="94211"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4D75F93-62C0-4C42-B966-D5AECD122927}" type="slidenum">
              <a:rPr lang="en-US"/>
              <a:pPr>
                <a:defRPr/>
              </a:pPr>
              <a:t>101</a:t>
            </a:fld>
            <a:endParaRPr lang="en-US"/>
          </a:p>
        </p:txBody>
      </p:sp>
      <p:sp>
        <p:nvSpPr>
          <p:cNvPr id="101379" name="Rectangle 2"/>
          <p:cNvSpPr>
            <a:spLocks noGrp="1" noChangeArrowheads="1"/>
          </p:cNvSpPr>
          <p:nvPr>
            <p:ph type="title"/>
          </p:nvPr>
        </p:nvSpPr>
        <p:spPr/>
        <p:txBody>
          <a:bodyPr/>
          <a:lstStyle/>
          <a:p>
            <a:pPr eaLnBrk="1" hangingPunct="1"/>
            <a:r>
              <a:rPr lang="fa-IR" smtClean="0"/>
              <a:t>عملكرد مناطق آزاد ايران در حال و آينده</a:t>
            </a:r>
            <a:endParaRPr lang="en-US" smtClean="0"/>
          </a:p>
        </p:txBody>
      </p:sp>
      <p:sp>
        <p:nvSpPr>
          <p:cNvPr id="95235" name="Rectangle 3"/>
          <p:cNvSpPr>
            <a:spLocks noGrp="1" noChangeArrowheads="1"/>
          </p:cNvSpPr>
          <p:nvPr>
            <p:ph type="body" idx="1"/>
          </p:nvPr>
        </p:nvSpPr>
        <p:spPr/>
        <p:txBody>
          <a:bodyPr/>
          <a:lstStyle/>
          <a:p>
            <a:pPr eaLnBrk="1" hangingPunct="1">
              <a:buFontTx/>
              <a:buNone/>
            </a:pPr>
            <a:r>
              <a:rPr lang="fa-IR" smtClean="0"/>
              <a:t>برخي از مسئولين معتقدند كه در حال حاضر محور اساسي فعاليت‌ها در مناطق آزاد با استفاده از فعاليت كالاي همراه مسافر است؛‌ كه با فراهم نمودن شرايط عزيمت مردم به اين نقاط و متعاقب آن اقامت در آن و اقدام به خريد برخي كالاها و انتقال اين كالاها به داخل كشور تسهيل گرديده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 calcmode="lin" valueType="num">
                                      <p:cBhvr>
                                        <p:cTn id="7" dur="1000" fill="hold"/>
                                        <p:tgtEl>
                                          <p:spTgt spid="9523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9523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9523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523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2DE0AD9-31D3-4EB6-B92F-07B95DD0C150}" type="slidenum">
              <a:rPr lang="en-US"/>
              <a:pPr>
                <a:defRPr/>
              </a:pPr>
              <a:t>102</a:t>
            </a:fld>
            <a:endParaRPr lang="en-US"/>
          </a:p>
        </p:txBody>
      </p:sp>
      <p:sp>
        <p:nvSpPr>
          <p:cNvPr id="102403" name="Rectangle 2"/>
          <p:cNvSpPr>
            <a:spLocks noGrp="1" noChangeArrowheads="1"/>
          </p:cNvSpPr>
          <p:nvPr>
            <p:ph type="title"/>
          </p:nvPr>
        </p:nvSpPr>
        <p:spPr/>
        <p:txBody>
          <a:bodyPr/>
          <a:lstStyle/>
          <a:p>
            <a:pPr eaLnBrk="1" hangingPunct="1"/>
            <a:r>
              <a:rPr lang="fa-IR" smtClean="0"/>
              <a:t>اتحاديه حقوق گمركي</a:t>
            </a:r>
            <a:endParaRPr lang="en-US" smtClean="0"/>
          </a:p>
        </p:txBody>
      </p:sp>
      <p:sp>
        <p:nvSpPr>
          <p:cNvPr id="96259" name="Rectangle 3"/>
          <p:cNvSpPr>
            <a:spLocks noGrp="1" noChangeArrowheads="1"/>
          </p:cNvSpPr>
          <p:nvPr>
            <p:ph type="body" idx="1"/>
          </p:nvPr>
        </p:nvSpPr>
        <p:spPr/>
        <p:txBody>
          <a:bodyPr/>
          <a:lstStyle/>
          <a:p>
            <a:pPr eaLnBrk="1" hangingPunct="1">
              <a:lnSpc>
                <a:spcPct val="200000"/>
              </a:lnSpc>
              <a:buFontTx/>
              <a:buNone/>
            </a:pPr>
            <a:r>
              <a:rPr lang="fa-IR" sz="2800" smtClean="0"/>
              <a:t>وسعت عمل يك اتحاديه حقوقي گمركي فراتر از يك ناحيه آزاد تجاري است در واقع نه تنها هيچ تعرفه‌اي بر تجارت بين اعضاء وجود ندارد،‌بلكه اعضاء يك تعرفه متحدالشكل در مقابل كشورهاي غير عضو در زمينه تجارت دارند.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p:cTn id="7" dur="500" fill="hold"/>
                                        <p:tgtEl>
                                          <p:spTgt spid="9625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625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96259">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962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3CA5113-88E8-4961-AA6B-CBDD0730BDA4}" type="slidenum">
              <a:rPr lang="en-US"/>
              <a:pPr>
                <a:defRPr/>
              </a:pPr>
              <a:t>103</a:t>
            </a:fld>
            <a:endParaRPr lang="en-US"/>
          </a:p>
        </p:txBody>
      </p:sp>
      <p:sp>
        <p:nvSpPr>
          <p:cNvPr id="103427" name="Rectangle 2"/>
          <p:cNvSpPr>
            <a:spLocks noGrp="1" noChangeArrowheads="1"/>
          </p:cNvSpPr>
          <p:nvPr>
            <p:ph type="title"/>
          </p:nvPr>
        </p:nvSpPr>
        <p:spPr/>
        <p:txBody>
          <a:bodyPr/>
          <a:lstStyle/>
          <a:p>
            <a:pPr eaLnBrk="1" hangingPunct="1"/>
            <a:r>
              <a:rPr lang="fa-IR" smtClean="0"/>
              <a:t>بازار مشترك</a:t>
            </a:r>
            <a:endParaRPr lang="en-US" smtClean="0"/>
          </a:p>
        </p:txBody>
      </p:sp>
      <p:sp>
        <p:nvSpPr>
          <p:cNvPr id="97283" name="Rectangle 3"/>
          <p:cNvSpPr>
            <a:spLocks noGrp="1" noChangeArrowheads="1"/>
          </p:cNvSpPr>
          <p:nvPr>
            <p:ph type="body" idx="1"/>
          </p:nvPr>
        </p:nvSpPr>
        <p:spPr/>
        <p:txBody>
          <a:bodyPr/>
          <a:lstStyle/>
          <a:p>
            <a:pPr eaLnBrk="1" hangingPunct="1">
              <a:lnSpc>
                <a:spcPct val="125000"/>
              </a:lnSpc>
              <a:buFontTx/>
              <a:buNone/>
            </a:pPr>
            <a:r>
              <a:rPr lang="fa-IR" smtClean="0"/>
              <a:t>بازار مشترك در واقع،‌ شامل اتحاديه حقوق گمركي مي‌شود امابسيار فراتر از آن؛‌ به اين دليل كه هدف استاندارد سازي يا هماهنگ‌كردن كليه آئين‌نامه‌هاي دولتي موثر بر تجارت را دنبال مي‌كند. به طور خلاصه بازار مشترك، اتحاديه حقوق گمركي است كه نيروي كار و سرمايه به آساني قابل مبادله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 calcmode="lin" valueType="num">
                                      <p:cBhvr>
                                        <p:cTn id="7" dur="500" fill="hold"/>
                                        <p:tgtEl>
                                          <p:spTgt spid="972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728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7E45AEC-3FA8-4D3F-A39B-93466E2B0547}" type="slidenum">
              <a:rPr lang="en-US"/>
              <a:pPr>
                <a:defRPr/>
              </a:pPr>
              <a:t>104</a:t>
            </a:fld>
            <a:endParaRPr lang="en-US"/>
          </a:p>
        </p:txBody>
      </p:sp>
      <p:sp>
        <p:nvSpPr>
          <p:cNvPr id="104451" name="Rectangle 2"/>
          <p:cNvSpPr>
            <a:spLocks noGrp="1" noChangeArrowheads="1"/>
          </p:cNvSpPr>
          <p:nvPr>
            <p:ph type="title"/>
          </p:nvPr>
        </p:nvSpPr>
        <p:spPr/>
        <p:txBody>
          <a:bodyPr/>
          <a:lstStyle/>
          <a:p>
            <a:pPr eaLnBrk="1" hangingPunct="1"/>
            <a:r>
              <a:rPr lang="fa-IR" smtClean="0"/>
              <a:t>اتحاديه اقتصادي</a:t>
            </a:r>
            <a:endParaRPr lang="en-US" smtClean="0"/>
          </a:p>
        </p:txBody>
      </p:sp>
      <p:sp>
        <p:nvSpPr>
          <p:cNvPr id="98307" name="Rectangle 3"/>
          <p:cNvSpPr>
            <a:spLocks noGrp="1" noChangeArrowheads="1"/>
          </p:cNvSpPr>
          <p:nvPr>
            <p:ph type="body" idx="1"/>
          </p:nvPr>
        </p:nvSpPr>
        <p:spPr/>
        <p:txBody>
          <a:bodyPr/>
          <a:lstStyle/>
          <a:p>
            <a:pPr eaLnBrk="1" hangingPunct="1">
              <a:lnSpc>
                <a:spcPct val="125000"/>
              </a:lnSpc>
              <a:buFontTx/>
              <a:buNone/>
            </a:pPr>
            <a:r>
              <a:rPr lang="fa-IR" smtClean="0"/>
              <a:t>اتحاديه اقتصادي زمينه اي را براي كشورهاي عضو ايجاد مي‌كند به طوري كه از نظر اقتصادي(مالي، پولي)با يكديگر هماهنگي‌هاي لازم را داشته باشند؛ بنابراين اتحاديه اقتصادي سازماني است كه يك منطقه آزاد تجاري، اتحاديه گمركي، بازار مشترك براي كشورهاي ديگر ايجاد مي‌كند.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iterate type="lt">
                                    <p:tmPct val="0"/>
                                  </p:iterate>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p:cTn id="7" dur="500" fill="hold"/>
                                        <p:tgtEl>
                                          <p:spTgt spid="9830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830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6DB27300-A3DA-4709-A4C8-86A23A0035A0}" type="slidenum">
              <a:rPr lang="en-US"/>
              <a:pPr>
                <a:defRPr/>
              </a:pPr>
              <a:t>105</a:t>
            </a:fld>
            <a:endParaRPr lang="en-US"/>
          </a:p>
        </p:txBody>
      </p:sp>
      <p:sp>
        <p:nvSpPr>
          <p:cNvPr id="105475" name="Rectangle 2"/>
          <p:cNvSpPr>
            <a:spLocks noGrp="1" noChangeArrowheads="1"/>
          </p:cNvSpPr>
          <p:nvPr>
            <p:ph type="title"/>
          </p:nvPr>
        </p:nvSpPr>
        <p:spPr/>
        <p:txBody>
          <a:bodyPr/>
          <a:lstStyle/>
          <a:p>
            <a:pPr eaLnBrk="1" hangingPunct="1"/>
            <a:endParaRPr lang="fa-IR" smtClean="0"/>
          </a:p>
        </p:txBody>
      </p:sp>
      <p:sp>
        <p:nvSpPr>
          <p:cNvPr id="99331" name="Rectangle 3"/>
          <p:cNvSpPr>
            <a:spLocks noGrp="1" noChangeArrowheads="1"/>
          </p:cNvSpPr>
          <p:nvPr>
            <p:ph type="body" idx="1"/>
          </p:nvPr>
        </p:nvSpPr>
        <p:spPr/>
        <p:txBody>
          <a:bodyPr/>
          <a:lstStyle/>
          <a:p>
            <a:pPr indent="22225" eaLnBrk="1" hangingPunct="1">
              <a:lnSpc>
                <a:spcPct val="200000"/>
              </a:lnSpc>
              <a:buFontTx/>
              <a:buNone/>
            </a:pPr>
            <a:r>
              <a:rPr lang="fa-IR" smtClean="0"/>
              <a:t>به عنوان نمونه‌اي از اتحاديه اقتصادي مي‌توان به همكاري‌ اقتصادي آسيا پاسفيك </a:t>
            </a:r>
            <a:r>
              <a:rPr lang="en-US" sz="2400" smtClean="0"/>
              <a:t>(OPEC)</a:t>
            </a:r>
            <a:r>
              <a:rPr lang="fa-IR" smtClean="0"/>
              <a:t> و سازمان همكاري‌‌هاي اقتصادي </a:t>
            </a:r>
            <a:r>
              <a:rPr lang="en-US" sz="2400" smtClean="0"/>
              <a:t>(ECO)</a:t>
            </a:r>
            <a:r>
              <a:rPr lang="fa-IR" smtClean="0"/>
              <a:t> اشاره كرد.</a:t>
            </a:r>
            <a:endParaRPr lang="en-US" smtClean="0"/>
          </a:p>
        </p:txBody>
      </p:sp>
      <p:pic>
        <p:nvPicPr>
          <p:cNvPr id="105477" name="Picture 4" descr="l2012-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838" y="476250"/>
            <a:ext cx="1411287"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fade">
                                      <p:cBhvr>
                                        <p:cTn id="7" dur="1000"/>
                                        <p:tgtEl>
                                          <p:spTgt spid="99331">
                                            <p:txEl>
                                              <p:pRg st="0" end="0"/>
                                            </p:txEl>
                                          </p:spTgt>
                                        </p:tgtEl>
                                      </p:cBhvr>
                                    </p:animEffect>
                                    <p:anim calcmode="lin" valueType="num">
                                      <p:cBhvr>
                                        <p:cTn id="8" dur="1000" fill="hold"/>
                                        <p:tgtEl>
                                          <p:spTgt spid="99331">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9331">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9331">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D1FCBB81-EBC8-4D21-9060-26668B50F7CA}" type="slidenum">
              <a:rPr lang="en-US"/>
              <a:pPr>
                <a:defRPr/>
              </a:pPr>
              <a:t>106</a:t>
            </a:fld>
            <a:endParaRPr lang="en-US"/>
          </a:p>
        </p:txBody>
      </p:sp>
      <p:sp>
        <p:nvSpPr>
          <p:cNvPr id="106499" name="Rectangle 2"/>
          <p:cNvSpPr>
            <a:spLocks noGrp="1" noChangeArrowheads="1"/>
          </p:cNvSpPr>
          <p:nvPr>
            <p:ph type="title"/>
          </p:nvPr>
        </p:nvSpPr>
        <p:spPr/>
        <p:txBody>
          <a:bodyPr/>
          <a:lstStyle/>
          <a:p>
            <a:pPr eaLnBrk="1" hangingPunct="1"/>
            <a:r>
              <a:rPr lang="fa-IR" smtClean="0"/>
              <a:t>همكاري هاي عمده بين المللي</a:t>
            </a:r>
            <a:endParaRPr lang="en-US" smtClean="0"/>
          </a:p>
        </p:txBody>
      </p:sp>
      <p:sp>
        <p:nvSpPr>
          <p:cNvPr id="106500" name="Rectangle 3"/>
          <p:cNvSpPr>
            <a:spLocks noGrp="1" noChangeArrowheads="1"/>
          </p:cNvSpPr>
          <p:nvPr>
            <p:ph type="body" idx="1"/>
          </p:nvPr>
        </p:nvSpPr>
        <p:spPr/>
        <p:txBody>
          <a:bodyPr/>
          <a:lstStyle/>
          <a:p>
            <a:pPr eaLnBrk="1" hangingPunct="1">
              <a:buFontTx/>
              <a:buNone/>
            </a:pPr>
            <a:endParaRPr lang="fa-IR" smtClean="0"/>
          </a:p>
        </p:txBody>
      </p:sp>
      <p:sp>
        <p:nvSpPr>
          <p:cNvPr id="106501" name="Rectangle 5"/>
          <p:cNvSpPr>
            <a:spLocks noChangeArrowheads="1"/>
          </p:cNvSpPr>
          <p:nvPr/>
        </p:nvSpPr>
        <p:spPr bwMode="auto">
          <a:xfrm>
            <a:off x="900113" y="1412875"/>
            <a:ext cx="7489825" cy="10080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pic>
        <p:nvPicPr>
          <p:cNvPr id="305156" name="Picture 4" descr="1"/>
          <p:cNvPicPr>
            <a:picLocks noChangeAspect="1" noChangeArrowheads="1"/>
          </p:cNvPicPr>
          <p:nvPr/>
        </p:nvPicPr>
        <p:blipFill>
          <a:blip r:embed="rId2" cstate="print">
            <a:clrChange>
              <a:clrFrom>
                <a:srgbClr val="FBFAF6"/>
              </a:clrFrom>
              <a:clrTo>
                <a:srgbClr val="FBFAF6">
                  <a:alpha val="0"/>
                </a:srgbClr>
              </a:clrTo>
            </a:clrChange>
            <a:lum bright="-30000" contrast="-100000"/>
            <a:extLst>
              <a:ext uri="{28A0092B-C50C-407E-A947-70E740481C1C}">
                <a14:useLocalDpi xmlns:a14="http://schemas.microsoft.com/office/drawing/2010/main" xmlns="" val="0"/>
              </a:ext>
            </a:extLst>
          </a:blip>
          <a:srcRect/>
          <a:stretch>
            <a:fillRect/>
          </a:stretch>
        </p:blipFill>
        <p:spPr bwMode="auto">
          <a:xfrm>
            <a:off x="2447925" y="1268413"/>
            <a:ext cx="4356100" cy="4897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05156"/>
                                        </p:tgtEl>
                                        <p:attrNameLst>
                                          <p:attrName>style.visibility</p:attrName>
                                        </p:attrNameLst>
                                      </p:cBhvr>
                                      <p:to>
                                        <p:strVal val="visible"/>
                                      </p:to>
                                    </p:set>
                                    <p:anim calcmode="lin" valueType="num">
                                      <p:cBhvr>
                                        <p:cTn id="7" dur="1000" fill="hold"/>
                                        <p:tgtEl>
                                          <p:spTgt spid="305156"/>
                                        </p:tgtEl>
                                        <p:attrNameLst>
                                          <p:attrName>ppt_x</p:attrName>
                                        </p:attrNameLst>
                                      </p:cBhvr>
                                      <p:tavLst>
                                        <p:tav tm="0">
                                          <p:val>
                                            <p:strVal val="#ppt_x-.2"/>
                                          </p:val>
                                        </p:tav>
                                        <p:tav tm="100000">
                                          <p:val>
                                            <p:strVal val="#ppt_x"/>
                                          </p:val>
                                        </p:tav>
                                      </p:tavLst>
                                    </p:anim>
                                    <p:anim calcmode="lin" valueType="num">
                                      <p:cBhvr>
                                        <p:cTn id="8" dur="1000" fill="hold"/>
                                        <p:tgtEl>
                                          <p:spTgt spid="305156"/>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5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E473013E-3901-4D0D-9CDA-659EF853DF05}" type="slidenum">
              <a:rPr lang="en-US"/>
              <a:pPr>
                <a:defRPr/>
              </a:pPr>
              <a:t>107</a:t>
            </a:fld>
            <a:endParaRPr lang="en-US"/>
          </a:p>
        </p:txBody>
      </p:sp>
      <p:sp>
        <p:nvSpPr>
          <p:cNvPr id="107523" name="Rectangle 2"/>
          <p:cNvSpPr>
            <a:spLocks noGrp="1" noChangeArrowheads="1"/>
          </p:cNvSpPr>
          <p:nvPr>
            <p:ph type="title"/>
          </p:nvPr>
        </p:nvSpPr>
        <p:spPr/>
        <p:txBody>
          <a:bodyPr/>
          <a:lstStyle/>
          <a:p>
            <a:pPr eaLnBrk="1" hangingPunct="1"/>
            <a:r>
              <a:rPr lang="fa-IR" smtClean="0"/>
              <a:t>همكاري هاي عمده بين المللي</a:t>
            </a:r>
            <a:endParaRPr lang="en-US" smtClean="0"/>
          </a:p>
        </p:txBody>
      </p:sp>
      <p:sp>
        <p:nvSpPr>
          <p:cNvPr id="107524" name="Rectangle 3"/>
          <p:cNvSpPr>
            <a:spLocks noGrp="1" noChangeArrowheads="1"/>
          </p:cNvSpPr>
          <p:nvPr>
            <p:ph type="body" idx="1"/>
          </p:nvPr>
        </p:nvSpPr>
        <p:spPr/>
        <p:txBody>
          <a:bodyPr/>
          <a:lstStyle/>
          <a:p>
            <a:pPr eaLnBrk="1" hangingPunct="1">
              <a:buFontTx/>
              <a:buNone/>
            </a:pPr>
            <a:endParaRPr lang="fa-IR" smtClean="0"/>
          </a:p>
        </p:txBody>
      </p:sp>
      <p:sp>
        <p:nvSpPr>
          <p:cNvPr id="107525" name="Rectangle 4"/>
          <p:cNvSpPr>
            <a:spLocks noChangeArrowheads="1"/>
          </p:cNvSpPr>
          <p:nvPr/>
        </p:nvSpPr>
        <p:spPr bwMode="auto">
          <a:xfrm>
            <a:off x="900113" y="1412875"/>
            <a:ext cx="7489825" cy="10080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pic>
        <p:nvPicPr>
          <p:cNvPr id="306181" name="Picture 5" descr="2 "/>
          <p:cNvPicPr>
            <a:picLocks noChangeAspect="1" noChangeArrowheads="1"/>
          </p:cNvPicPr>
          <p:nvPr/>
        </p:nvPicPr>
        <p:blipFill>
          <a:blip r:embed="rId2" cstate="print">
            <a:clrChange>
              <a:clrFrom>
                <a:srgbClr val="FBFAF8"/>
              </a:clrFrom>
              <a:clrTo>
                <a:srgbClr val="FBFAF8">
                  <a:alpha val="0"/>
                </a:srgbClr>
              </a:clrTo>
            </a:clrChange>
            <a:lum contrast="-72000"/>
            <a:extLst>
              <a:ext uri="{28A0092B-C50C-407E-A947-70E740481C1C}">
                <a14:useLocalDpi xmlns:a14="http://schemas.microsoft.com/office/drawing/2010/main" xmlns="" val="0"/>
              </a:ext>
            </a:extLst>
          </a:blip>
          <a:srcRect/>
          <a:stretch>
            <a:fillRect/>
          </a:stretch>
        </p:blipFill>
        <p:spPr bwMode="auto">
          <a:xfrm>
            <a:off x="2195513" y="1443038"/>
            <a:ext cx="4751387" cy="467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306181"/>
                                        </p:tgtEl>
                                        <p:attrNameLst>
                                          <p:attrName>style.visibility</p:attrName>
                                        </p:attrNameLst>
                                      </p:cBhvr>
                                      <p:to>
                                        <p:strVal val="visible"/>
                                      </p:to>
                                    </p:set>
                                    <p:animEffect transition="in" filter="strips(downLeft)">
                                      <p:cBhvr>
                                        <p:cTn id="7" dur="500"/>
                                        <p:tgtEl>
                                          <p:spTgt spid="306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612AAF8-BFFD-43B7-B42B-886D2AEB08A8}" type="slidenum">
              <a:rPr lang="en-US"/>
              <a:pPr>
                <a:defRPr/>
              </a:pPr>
              <a:t>108</a:t>
            </a:fld>
            <a:endParaRPr lang="en-US"/>
          </a:p>
        </p:txBody>
      </p:sp>
      <p:sp>
        <p:nvSpPr>
          <p:cNvPr id="100354" name="Rectangle 2"/>
          <p:cNvSpPr>
            <a:spLocks noGrp="1" noChangeArrowheads="1"/>
          </p:cNvSpPr>
          <p:nvPr>
            <p:ph type="title"/>
          </p:nvPr>
        </p:nvSpPr>
        <p:spPr/>
        <p:txBody>
          <a:bodyPr/>
          <a:lstStyle/>
          <a:p>
            <a:pPr eaLnBrk="1" hangingPunct="1"/>
            <a:r>
              <a:rPr lang="fa-IR" smtClean="0"/>
              <a:t>اثرات ايجاد يك بلوك تجاري</a:t>
            </a:r>
            <a:endParaRPr lang="en-US" smtClean="0"/>
          </a:p>
        </p:txBody>
      </p:sp>
      <p:sp>
        <p:nvSpPr>
          <p:cNvPr id="100355"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mtClean="0"/>
              <a:t>منافع بلوك تجاري :  عبارت است از خلق تجارت</a:t>
            </a:r>
          </a:p>
          <a:p>
            <a:pPr marL="785813" indent="-609600" eaLnBrk="1" hangingPunct="1">
              <a:lnSpc>
                <a:spcPct val="200000"/>
              </a:lnSpc>
              <a:buFontTx/>
              <a:buAutoNum type="arabicPeriod"/>
            </a:pPr>
            <a:r>
              <a:rPr lang="fa-IR" smtClean="0"/>
              <a:t>هزينه‌هاي بلوك تجاري : عبارت است از انحراف در الگوي تجارت خارجي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 calcmode="lin" valueType="num">
                                      <p:cBhvr>
                                        <p:cTn id="7" dur="500" fill="hold"/>
                                        <p:tgtEl>
                                          <p:spTgt spid="100354"/>
                                        </p:tgtEl>
                                        <p:attrNameLst>
                                          <p:attrName>ppt_w</p:attrName>
                                        </p:attrNameLst>
                                      </p:cBhvr>
                                      <p:tavLst>
                                        <p:tav tm="0">
                                          <p:val>
                                            <p:fltVal val="0"/>
                                          </p:val>
                                        </p:tav>
                                        <p:tav tm="100000">
                                          <p:val>
                                            <p:strVal val="#ppt_w"/>
                                          </p:val>
                                        </p:tav>
                                      </p:tavLst>
                                    </p:anim>
                                    <p:anim calcmode="lin" valueType="num">
                                      <p:cBhvr>
                                        <p:cTn id="8" dur="500" fill="hold"/>
                                        <p:tgtEl>
                                          <p:spTgt spid="100354"/>
                                        </p:tgtEl>
                                        <p:attrNameLst>
                                          <p:attrName>ppt_h</p:attrName>
                                        </p:attrNameLst>
                                      </p:cBhvr>
                                      <p:tavLst>
                                        <p:tav tm="0">
                                          <p:val>
                                            <p:fltVal val="0"/>
                                          </p:val>
                                        </p:tav>
                                        <p:tav tm="100000">
                                          <p:val>
                                            <p:strVal val="#ppt_h"/>
                                          </p:val>
                                        </p:tav>
                                      </p:tavLst>
                                    </p:anim>
                                    <p:anim calcmode="lin" valueType="num">
                                      <p:cBhvr>
                                        <p:cTn id="9" dur="500" fill="hold"/>
                                        <p:tgtEl>
                                          <p:spTgt spid="100354"/>
                                        </p:tgtEl>
                                        <p:attrNameLst>
                                          <p:attrName>style.rotation</p:attrName>
                                        </p:attrNameLst>
                                      </p:cBhvr>
                                      <p:tavLst>
                                        <p:tav tm="0">
                                          <p:val>
                                            <p:fltVal val="360"/>
                                          </p:val>
                                        </p:tav>
                                        <p:tav tm="100000">
                                          <p:val>
                                            <p:fltVal val="0"/>
                                          </p:val>
                                        </p:tav>
                                      </p:tavLst>
                                    </p:anim>
                                    <p:animEffect transition="in" filter="fade">
                                      <p:cBhvr>
                                        <p:cTn id="10" dur="500"/>
                                        <p:tgtEl>
                                          <p:spTgt spid="10035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00355">
                                            <p:txEl>
                                              <p:pRg st="0" end="0"/>
                                            </p:txEl>
                                          </p:spTgt>
                                        </p:tgtEl>
                                        <p:attrNameLst>
                                          <p:attrName>style.visibility</p:attrName>
                                        </p:attrNameLst>
                                      </p:cBhvr>
                                      <p:to>
                                        <p:strVal val="visible"/>
                                      </p:to>
                                    </p:set>
                                    <p:anim calcmode="lin" valueType="num">
                                      <p:cBhvr>
                                        <p:cTn id="15" dur="500" fill="hold"/>
                                        <p:tgtEl>
                                          <p:spTgt spid="10035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00355">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00355">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00355">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100355">
                                            <p:txEl>
                                              <p:pRg st="1" end="1"/>
                                            </p:txEl>
                                          </p:spTgt>
                                        </p:tgtEl>
                                        <p:attrNameLst>
                                          <p:attrName>style.visibility</p:attrName>
                                        </p:attrNameLst>
                                      </p:cBhvr>
                                      <p:to>
                                        <p:strVal val="visible"/>
                                      </p:to>
                                    </p:set>
                                    <p:anim calcmode="lin" valueType="num">
                                      <p:cBhvr>
                                        <p:cTn id="23" dur="500" fill="hold"/>
                                        <p:tgtEl>
                                          <p:spTgt spid="100355">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00355">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100355">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1003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FABFB09-237B-4376-B675-17C33FA75972}" type="slidenum">
              <a:rPr lang="en-US"/>
              <a:pPr>
                <a:defRPr/>
              </a:pPr>
              <a:t>109</a:t>
            </a:fld>
            <a:endParaRPr lang="en-US"/>
          </a:p>
        </p:txBody>
      </p:sp>
      <p:sp>
        <p:nvSpPr>
          <p:cNvPr id="101378" name="Rectangle 2"/>
          <p:cNvSpPr>
            <a:spLocks noGrp="1" noChangeArrowheads="1"/>
          </p:cNvSpPr>
          <p:nvPr>
            <p:ph type="title"/>
          </p:nvPr>
        </p:nvSpPr>
        <p:spPr/>
        <p:txBody>
          <a:bodyPr/>
          <a:lstStyle/>
          <a:p>
            <a:pPr eaLnBrk="1" hangingPunct="1"/>
            <a:r>
              <a:rPr lang="fa-IR" smtClean="0"/>
              <a:t>عوامل اثربخشي يك بلوك تجاري</a:t>
            </a:r>
            <a:endParaRPr lang="en-US" smtClean="0"/>
          </a:p>
        </p:txBody>
      </p:sp>
      <p:sp>
        <p:nvSpPr>
          <p:cNvPr id="101379" name="Rectangle 3"/>
          <p:cNvSpPr>
            <a:spLocks noGrp="1" noChangeArrowheads="1"/>
          </p:cNvSpPr>
          <p:nvPr>
            <p:ph type="body" idx="1"/>
          </p:nvPr>
        </p:nvSpPr>
        <p:spPr/>
        <p:txBody>
          <a:bodyPr/>
          <a:lstStyle/>
          <a:p>
            <a:pPr marL="785813" indent="-609600" eaLnBrk="1" hangingPunct="1">
              <a:buFontTx/>
              <a:buNone/>
            </a:pPr>
            <a:r>
              <a:rPr lang="fa-IR" smtClean="0"/>
              <a:t>بر اساس مباني خرد اقتصادي تجارت بين‌الملل، ميزان اثربخشي يك بلوك تجاري به سه عامل اقتصادي بستگي دارد:</a:t>
            </a:r>
          </a:p>
          <a:p>
            <a:pPr marL="785813" indent="-609600" eaLnBrk="1" hangingPunct="1">
              <a:buFontTx/>
              <a:buAutoNum type="arabicPeriod"/>
            </a:pPr>
            <a:r>
              <a:rPr lang="fa-IR" smtClean="0"/>
              <a:t>اختلاف بين هزينه‌هاي توليد داخلي و هزينه‌هاي توليد كشورهاي عضو بلوك.</a:t>
            </a:r>
          </a:p>
          <a:p>
            <a:pPr marL="785813" indent="-609600" eaLnBrk="1" hangingPunct="1">
              <a:buFontTx/>
              <a:buAutoNum type="arabicPeriod"/>
            </a:pPr>
            <a:r>
              <a:rPr lang="fa-IR" smtClean="0"/>
              <a:t>اختلاف بين هزينه‌هاي توليد كشورهاي عضو با هزينه‌هاي توليد كشورهاي غير عضو.</a:t>
            </a:r>
          </a:p>
          <a:p>
            <a:pPr marL="785813" indent="-609600" eaLnBrk="1" hangingPunct="1">
              <a:buFontTx/>
              <a:buAutoNum type="arabicPeriod"/>
            </a:pPr>
            <a:r>
              <a:rPr lang="fa-IR" smtClean="0"/>
              <a:t>كشش تقاضا</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fade">
                                      <p:cBhvr>
                                        <p:cTn id="7" dur="800" decel="100000"/>
                                        <p:tgtEl>
                                          <p:spTgt spid="101378"/>
                                        </p:tgtEl>
                                      </p:cBhvr>
                                    </p:animEffect>
                                    <p:anim calcmode="lin" valueType="num">
                                      <p:cBhvr>
                                        <p:cTn id="8" dur="800" decel="100000" fill="hold"/>
                                        <p:tgtEl>
                                          <p:spTgt spid="101378"/>
                                        </p:tgtEl>
                                        <p:attrNameLst>
                                          <p:attrName>style.rotation</p:attrName>
                                        </p:attrNameLst>
                                      </p:cBhvr>
                                      <p:tavLst>
                                        <p:tav tm="0">
                                          <p:val>
                                            <p:fltVal val="-90"/>
                                          </p:val>
                                        </p:tav>
                                        <p:tav tm="100000">
                                          <p:val>
                                            <p:fltVal val="0"/>
                                          </p:val>
                                        </p:tav>
                                      </p:tavLst>
                                    </p:anim>
                                    <p:anim calcmode="lin" valueType="num">
                                      <p:cBhvr>
                                        <p:cTn id="9" dur="800" decel="100000" fill="hold"/>
                                        <p:tgtEl>
                                          <p:spTgt spid="101378"/>
                                        </p:tgtEl>
                                        <p:attrNameLst>
                                          <p:attrName>ppt_x</p:attrName>
                                        </p:attrNameLst>
                                      </p:cBhvr>
                                      <p:tavLst>
                                        <p:tav tm="0">
                                          <p:val>
                                            <p:strVal val="#ppt_x+0.4"/>
                                          </p:val>
                                        </p:tav>
                                        <p:tav tm="100000">
                                          <p:val>
                                            <p:strVal val="#ppt_x-0.05"/>
                                          </p:val>
                                        </p:tav>
                                      </p:tavLst>
                                    </p:anim>
                                    <p:anim calcmode="lin" valueType="num">
                                      <p:cBhvr>
                                        <p:cTn id="10" dur="800" decel="100000" fill="hold"/>
                                        <p:tgtEl>
                                          <p:spTgt spid="10137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137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1378"/>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1379">
                                            <p:txEl>
                                              <p:pRg st="0" end="0"/>
                                            </p:txEl>
                                          </p:spTgt>
                                        </p:tgtEl>
                                        <p:attrNameLst>
                                          <p:attrName>style.visibility</p:attrName>
                                        </p:attrNameLst>
                                      </p:cBhvr>
                                      <p:to>
                                        <p:strVal val="visible"/>
                                      </p:to>
                                    </p:set>
                                    <p:animEffect transition="in" filter="fade">
                                      <p:cBhvr>
                                        <p:cTn id="17" dur="1000"/>
                                        <p:tgtEl>
                                          <p:spTgt spid="101379">
                                            <p:txEl>
                                              <p:pRg st="0" end="0"/>
                                            </p:txEl>
                                          </p:spTgt>
                                        </p:tgtEl>
                                      </p:cBhvr>
                                    </p:animEffect>
                                    <p:anim calcmode="lin" valueType="num">
                                      <p:cBhvr>
                                        <p:cTn id="18" dur="1000" fill="hold"/>
                                        <p:tgtEl>
                                          <p:spTgt spid="10137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013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01379">
                                            <p:txEl>
                                              <p:pRg st="1" end="1"/>
                                            </p:txEl>
                                          </p:spTgt>
                                        </p:tgtEl>
                                        <p:attrNameLst>
                                          <p:attrName>style.visibility</p:attrName>
                                        </p:attrNameLst>
                                      </p:cBhvr>
                                      <p:to>
                                        <p:strVal val="visible"/>
                                      </p:to>
                                    </p:set>
                                    <p:animEffect transition="in" filter="fade">
                                      <p:cBhvr>
                                        <p:cTn id="24" dur="1000"/>
                                        <p:tgtEl>
                                          <p:spTgt spid="101379">
                                            <p:txEl>
                                              <p:pRg st="1" end="1"/>
                                            </p:txEl>
                                          </p:spTgt>
                                        </p:tgtEl>
                                      </p:cBhvr>
                                    </p:animEffect>
                                    <p:anim calcmode="lin" valueType="num">
                                      <p:cBhvr>
                                        <p:cTn id="25" dur="1000" fill="hold"/>
                                        <p:tgtEl>
                                          <p:spTgt spid="101379">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013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01379">
                                            <p:txEl>
                                              <p:pRg st="2" end="2"/>
                                            </p:txEl>
                                          </p:spTgt>
                                        </p:tgtEl>
                                        <p:attrNameLst>
                                          <p:attrName>style.visibility</p:attrName>
                                        </p:attrNameLst>
                                      </p:cBhvr>
                                      <p:to>
                                        <p:strVal val="visible"/>
                                      </p:to>
                                    </p:set>
                                    <p:animEffect transition="in" filter="fade">
                                      <p:cBhvr>
                                        <p:cTn id="31" dur="1000"/>
                                        <p:tgtEl>
                                          <p:spTgt spid="101379">
                                            <p:txEl>
                                              <p:pRg st="2" end="2"/>
                                            </p:txEl>
                                          </p:spTgt>
                                        </p:tgtEl>
                                      </p:cBhvr>
                                    </p:animEffect>
                                    <p:anim calcmode="lin" valueType="num">
                                      <p:cBhvr>
                                        <p:cTn id="32" dur="1000" fill="hold"/>
                                        <p:tgtEl>
                                          <p:spTgt spid="101379">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013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01379">
                                            <p:txEl>
                                              <p:pRg st="3" end="3"/>
                                            </p:txEl>
                                          </p:spTgt>
                                        </p:tgtEl>
                                        <p:attrNameLst>
                                          <p:attrName>style.visibility</p:attrName>
                                        </p:attrNameLst>
                                      </p:cBhvr>
                                      <p:to>
                                        <p:strVal val="visible"/>
                                      </p:to>
                                    </p:set>
                                    <p:animEffect transition="in" filter="fade">
                                      <p:cBhvr>
                                        <p:cTn id="38" dur="1000"/>
                                        <p:tgtEl>
                                          <p:spTgt spid="101379">
                                            <p:txEl>
                                              <p:pRg st="3" end="3"/>
                                            </p:txEl>
                                          </p:spTgt>
                                        </p:tgtEl>
                                      </p:cBhvr>
                                    </p:animEffect>
                                    <p:anim calcmode="lin" valueType="num">
                                      <p:cBhvr>
                                        <p:cTn id="39" dur="1000" fill="hold"/>
                                        <p:tgtEl>
                                          <p:spTgt spid="101379">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0137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101379"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D681686-7223-4D02-8545-D3E44F79F8F7}" type="slidenum">
              <a:rPr lang="en-US"/>
              <a:pPr>
                <a:defRPr/>
              </a:pPr>
              <a:t>110</a:t>
            </a:fld>
            <a:endParaRPr lang="en-US"/>
          </a:p>
        </p:txBody>
      </p:sp>
      <p:sp>
        <p:nvSpPr>
          <p:cNvPr id="110595" name="Rectangle 2"/>
          <p:cNvSpPr>
            <a:spLocks noGrp="1" noChangeArrowheads="1"/>
          </p:cNvSpPr>
          <p:nvPr>
            <p:ph type="title"/>
          </p:nvPr>
        </p:nvSpPr>
        <p:spPr/>
        <p:txBody>
          <a:bodyPr/>
          <a:lstStyle/>
          <a:p>
            <a:pPr eaLnBrk="1" hangingPunct="1"/>
            <a:r>
              <a:rPr lang="fa-IR" smtClean="0"/>
              <a:t>ناحيه گرايي و شركت‌هاي چند مليتي</a:t>
            </a:r>
            <a:endParaRPr lang="en-US" smtClean="0"/>
          </a:p>
        </p:txBody>
      </p:sp>
      <p:sp>
        <p:nvSpPr>
          <p:cNvPr id="102403" name="Rectangle 3"/>
          <p:cNvSpPr>
            <a:spLocks noGrp="1" noChangeArrowheads="1"/>
          </p:cNvSpPr>
          <p:nvPr>
            <p:ph type="body" idx="1"/>
          </p:nvPr>
        </p:nvSpPr>
        <p:spPr/>
        <p:txBody>
          <a:bodyPr/>
          <a:lstStyle/>
          <a:p>
            <a:pPr eaLnBrk="1" hangingPunct="1">
              <a:lnSpc>
                <a:spcPct val="150000"/>
              </a:lnSpc>
              <a:buFontTx/>
              <a:buNone/>
            </a:pPr>
            <a:r>
              <a:rPr lang="fa-IR" smtClean="0"/>
              <a:t>شركت‌هاي چند مليتي شركت‌هايي هستند كه تحت نظارت و كنترل شركت «مادر» مبادرت به سرمايه‌گذاري،‌ ايجاد و ثبت شركت‌هاي فرعي در كشورهاي ديگر نموده و بدين ترتيب توليداتشان را به بازار جهاني عرضه مي‌كنند.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 calcmode="lin" valueType="num">
                                      <p:cBhvr>
                                        <p:cTn id="7" dur="500" fill="hold"/>
                                        <p:tgtEl>
                                          <p:spTgt spid="1024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40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0240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1024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8FEBB6B-8CD7-4F39-AE30-F6D414E8E48A}" type="slidenum">
              <a:rPr lang="en-US"/>
              <a:pPr>
                <a:defRPr/>
              </a:pPr>
              <a:t>111</a:t>
            </a:fld>
            <a:endParaRPr lang="en-US"/>
          </a:p>
        </p:txBody>
      </p:sp>
      <p:sp>
        <p:nvSpPr>
          <p:cNvPr id="111619" name="Rectangle 2"/>
          <p:cNvSpPr>
            <a:spLocks noGrp="1" noChangeArrowheads="1"/>
          </p:cNvSpPr>
          <p:nvPr>
            <p:ph type="title"/>
          </p:nvPr>
        </p:nvSpPr>
        <p:spPr/>
        <p:txBody>
          <a:bodyPr/>
          <a:lstStyle/>
          <a:p>
            <a:pPr eaLnBrk="1" hangingPunct="1"/>
            <a:r>
              <a:rPr lang="fa-IR" smtClean="0"/>
              <a:t>سيستم‌هاي مالي بين‌المللي</a:t>
            </a:r>
            <a:endParaRPr lang="en-US" smtClean="0"/>
          </a:p>
        </p:txBody>
      </p:sp>
      <p:sp>
        <p:nvSpPr>
          <p:cNvPr id="103427" name="Rectangle 3"/>
          <p:cNvSpPr>
            <a:spLocks noGrp="1" noChangeArrowheads="1"/>
          </p:cNvSpPr>
          <p:nvPr>
            <p:ph type="body" idx="1"/>
          </p:nvPr>
        </p:nvSpPr>
        <p:spPr/>
        <p:txBody>
          <a:bodyPr/>
          <a:lstStyle/>
          <a:p>
            <a:pPr eaLnBrk="1" hangingPunct="1">
              <a:lnSpc>
                <a:spcPct val="150000"/>
              </a:lnSpc>
              <a:buFontTx/>
              <a:buNone/>
            </a:pPr>
            <a:r>
              <a:rPr lang="fa-IR" smtClean="0"/>
              <a:t>ثبات در اقتصاد بين‌المللي،‌ زمينه‌ساز صلح و پيشرفت است. از اين رو، پس از جنگ جهاني دوم،‌ سازمان‌هايي همچون صندوق بين‌الملي پول </a:t>
            </a:r>
            <a:r>
              <a:rPr lang="en-US" sz="2400" smtClean="0"/>
              <a:t>(IMF)</a:t>
            </a:r>
            <a:r>
              <a:rPr lang="fa-IR" smtClean="0"/>
              <a:t> و بانك جهاني ايجاد شدند.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p:cTn id="7" dur="1000" fill="hold"/>
                                        <p:tgtEl>
                                          <p:spTgt spid="10342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0342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34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CAA7447-1EB2-4E39-B559-1BE4D4B9A683}" type="slidenum">
              <a:rPr lang="en-US"/>
              <a:pPr>
                <a:defRPr/>
              </a:pPr>
              <a:t>112</a:t>
            </a:fld>
            <a:endParaRPr lang="en-US"/>
          </a:p>
        </p:txBody>
      </p:sp>
      <p:sp>
        <p:nvSpPr>
          <p:cNvPr id="104450" name="Rectangle 2"/>
          <p:cNvSpPr>
            <a:spLocks noGrp="1" noChangeArrowheads="1"/>
          </p:cNvSpPr>
          <p:nvPr>
            <p:ph type="title"/>
          </p:nvPr>
        </p:nvSpPr>
        <p:spPr/>
        <p:txBody>
          <a:bodyPr/>
          <a:lstStyle/>
          <a:p>
            <a:pPr eaLnBrk="1" hangingPunct="1"/>
            <a:r>
              <a:rPr lang="fa-IR" smtClean="0"/>
              <a:t>بانك جهاني</a:t>
            </a:r>
            <a:endParaRPr lang="en-US" smtClean="0"/>
          </a:p>
        </p:txBody>
      </p:sp>
      <p:sp>
        <p:nvSpPr>
          <p:cNvPr id="104451" name="Rectangle 3"/>
          <p:cNvSpPr>
            <a:spLocks noGrp="1" noChangeArrowheads="1"/>
          </p:cNvSpPr>
          <p:nvPr>
            <p:ph type="body" idx="1"/>
          </p:nvPr>
        </p:nvSpPr>
        <p:spPr/>
        <p:txBody>
          <a:bodyPr/>
          <a:lstStyle/>
          <a:p>
            <a:pPr marL="182563" indent="533400" eaLnBrk="1" hangingPunct="1">
              <a:buFontTx/>
              <a:buNone/>
            </a:pPr>
            <a:r>
              <a:rPr lang="fa-IR" smtClean="0">
                <a:solidFill>
                  <a:srgbClr val="0033CC"/>
                </a:solidFill>
              </a:rPr>
              <a:t>گروه بانك جهاني از 3 موسسه زير تشكيل گرديده است:</a:t>
            </a:r>
          </a:p>
          <a:p>
            <a:pPr marL="182563" indent="533400" eaLnBrk="1" hangingPunct="1">
              <a:lnSpc>
                <a:spcPct val="150000"/>
              </a:lnSpc>
              <a:buFontTx/>
              <a:buBlip>
                <a:blip r:embed="rId2"/>
              </a:buBlip>
            </a:pPr>
            <a:r>
              <a:rPr lang="fa-IR" smtClean="0"/>
              <a:t>بانك بين‌المللي ترميم و توسعه</a:t>
            </a:r>
          </a:p>
          <a:p>
            <a:pPr marL="182563" indent="533400" eaLnBrk="1" hangingPunct="1">
              <a:lnSpc>
                <a:spcPct val="150000"/>
              </a:lnSpc>
              <a:buFontTx/>
              <a:buBlip>
                <a:blip r:embed="rId2"/>
              </a:buBlip>
            </a:pPr>
            <a:r>
              <a:rPr lang="fa-IR" smtClean="0"/>
              <a:t>شركت مالي بين‌المللي</a:t>
            </a:r>
          </a:p>
          <a:p>
            <a:pPr marL="182563" indent="533400" eaLnBrk="1" hangingPunct="1">
              <a:lnSpc>
                <a:spcPct val="150000"/>
              </a:lnSpc>
              <a:buFontTx/>
              <a:buBlip>
                <a:blip r:embed="rId2"/>
              </a:buBlip>
            </a:pPr>
            <a:r>
              <a:rPr lang="fa-IR" smtClean="0"/>
              <a:t>موسسه توسعه بين‌المللي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04450"/>
                                        </p:tgtEl>
                                        <p:attrNameLst>
                                          <p:attrName>style.visibility</p:attrName>
                                        </p:attrNameLst>
                                      </p:cBhvr>
                                      <p:to>
                                        <p:strVal val="visible"/>
                                      </p:to>
                                    </p:set>
                                    <p:animEffect transition="in" filter="fade">
                                      <p:cBhvr>
                                        <p:cTn id="7" dur="600">
                                          <p:stCondLst>
                                            <p:cond delay="0"/>
                                          </p:stCondLst>
                                        </p:cTn>
                                        <p:tgtEl>
                                          <p:spTgt spid="104450"/>
                                        </p:tgtEl>
                                      </p:cBhvr>
                                    </p:animEffect>
                                    <p:anim calcmode="lin" valueType="num">
                                      <p:cBhvr>
                                        <p:cTn id="8" dur="600" fill="hold">
                                          <p:stCondLst>
                                            <p:cond delay="0"/>
                                          </p:stCondLst>
                                        </p:cTn>
                                        <p:tgtEl>
                                          <p:spTgt spid="104450"/>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104450"/>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104450"/>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04451">
                                            <p:txEl>
                                              <p:pRg st="0" end="0"/>
                                            </p:txEl>
                                          </p:spTgt>
                                        </p:tgtEl>
                                        <p:attrNameLst>
                                          <p:attrName>style.visibility</p:attrName>
                                        </p:attrNameLst>
                                      </p:cBhvr>
                                      <p:to>
                                        <p:strVal val="visible"/>
                                      </p:to>
                                    </p:set>
                                    <p:animEffect transition="in" filter="slide(fromBottom)">
                                      <p:cBhvr>
                                        <p:cTn id="15" dur="500">
                                          <p:stCondLst>
                                            <p:cond delay="0"/>
                                          </p:stCondLst>
                                        </p:cTn>
                                        <p:tgtEl>
                                          <p:spTgt spid="104451">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04451">
                                            <p:txEl>
                                              <p:pRg st="1" end="1"/>
                                            </p:txEl>
                                          </p:spTgt>
                                        </p:tgtEl>
                                        <p:attrNameLst>
                                          <p:attrName>style.visibility</p:attrName>
                                        </p:attrNameLst>
                                      </p:cBhvr>
                                      <p:to>
                                        <p:strVal val="visible"/>
                                      </p:to>
                                    </p:set>
                                    <p:animEffect transition="in" filter="slide(fromBottom)">
                                      <p:cBhvr>
                                        <p:cTn id="20" dur="500">
                                          <p:stCondLst>
                                            <p:cond delay="0"/>
                                          </p:stCondLst>
                                        </p:cTn>
                                        <p:tgtEl>
                                          <p:spTgt spid="104451">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4451">
                                            <p:txEl>
                                              <p:pRg st="2" end="2"/>
                                            </p:txEl>
                                          </p:spTgt>
                                        </p:tgtEl>
                                        <p:attrNameLst>
                                          <p:attrName>style.visibility</p:attrName>
                                        </p:attrNameLst>
                                      </p:cBhvr>
                                      <p:to>
                                        <p:strVal val="visible"/>
                                      </p:to>
                                    </p:set>
                                    <p:animEffect transition="in" filter="slide(fromBottom)">
                                      <p:cBhvr>
                                        <p:cTn id="25" dur="500">
                                          <p:stCondLst>
                                            <p:cond delay="0"/>
                                          </p:stCondLst>
                                        </p:cTn>
                                        <p:tgtEl>
                                          <p:spTgt spid="104451">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104451">
                                            <p:txEl>
                                              <p:pRg st="3" end="3"/>
                                            </p:txEl>
                                          </p:spTgt>
                                        </p:tgtEl>
                                        <p:attrNameLst>
                                          <p:attrName>style.visibility</p:attrName>
                                        </p:attrNameLst>
                                      </p:cBhvr>
                                      <p:to>
                                        <p:strVal val="visible"/>
                                      </p:to>
                                    </p:set>
                                    <p:animEffect transition="in" filter="slide(fromBottom)">
                                      <p:cBhvr>
                                        <p:cTn id="30" dur="500">
                                          <p:stCondLst>
                                            <p:cond delay="0"/>
                                          </p:stCondLst>
                                        </p:cTn>
                                        <p:tgtEl>
                                          <p:spTgt spid="1044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1" grpId="0" build="p"/>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5F24ACC-6433-41AC-AF65-9F50DD592860}" type="slidenum">
              <a:rPr lang="en-US"/>
              <a:pPr>
                <a:defRPr/>
              </a:pPr>
              <a:t>113</a:t>
            </a:fld>
            <a:endParaRPr lang="en-US"/>
          </a:p>
        </p:txBody>
      </p:sp>
      <p:sp>
        <p:nvSpPr>
          <p:cNvPr id="105474" name="Rectangle 2"/>
          <p:cNvSpPr>
            <a:spLocks noGrp="1" noChangeArrowheads="1"/>
          </p:cNvSpPr>
          <p:nvPr>
            <p:ph type="title"/>
          </p:nvPr>
        </p:nvSpPr>
        <p:spPr/>
        <p:txBody>
          <a:bodyPr/>
          <a:lstStyle/>
          <a:p>
            <a:pPr eaLnBrk="1" hangingPunct="1"/>
            <a:r>
              <a:rPr lang="fa-IR" smtClean="0"/>
              <a:t>عوامل تاثيرگذار بازار</a:t>
            </a:r>
            <a:endParaRPr lang="en-US" smtClean="0"/>
          </a:p>
        </p:txBody>
      </p:sp>
      <p:sp>
        <p:nvSpPr>
          <p:cNvPr id="105475" name="Rectangle 3"/>
          <p:cNvSpPr>
            <a:spLocks noGrp="1" noChangeArrowheads="1"/>
          </p:cNvSpPr>
          <p:nvPr>
            <p:ph type="body" idx="1"/>
          </p:nvPr>
        </p:nvSpPr>
        <p:spPr/>
        <p:txBody>
          <a:bodyPr/>
          <a:lstStyle/>
          <a:p>
            <a:pPr marL="785813" indent="-609600" eaLnBrk="1" hangingPunct="1">
              <a:buFontTx/>
              <a:buAutoNum type="arabicPeriod"/>
            </a:pPr>
            <a:r>
              <a:rPr lang="fa-IR" smtClean="0"/>
              <a:t>درآمد</a:t>
            </a:r>
          </a:p>
          <a:p>
            <a:pPr marL="785813" indent="-609600" eaLnBrk="1" hangingPunct="1">
              <a:buFontTx/>
              <a:buAutoNum type="arabicPeriod"/>
            </a:pPr>
            <a:r>
              <a:rPr lang="fa-IR" smtClean="0"/>
              <a:t>درجه توسعه اقتصادي كشور</a:t>
            </a:r>
          </a:p>
          <a:p>
            <a:pPr marL="785813" indent="-609600" eaLnBrk="1" hangingPunct="1">
              <a:buFontTx/>
              <a:buAutoNum type="arabicPeriod"/>
            </a:pPr>
            <a:r>
              <a:rPr lang="fa-IR" smtClean="0"/>
              <a:t>وضع طبيعي كشور</a:t>
            </a:r>
          </a:p>
          <a:p>
            <a:pPr marL="785813" indent="-609600" eaLnBrk="1" hangingPunct="1">
              <a:buFontTx/>
              <a:buAutoNum type="arabicPeriod"/>
            </a:pPr>
            <a:r>
              <a:rPr lang="fa-IR" smtClean="0"/>
              <a:t>عوامل زيربنايي كشور</a:t>
            </a:r>
          </a:p>
          <a:p>
            <a:pPr marL="785813" indent="-609600" eaLnBrk="1" hangingPunct="1">
              <a:buFontTx/>
              <a:buAutoNum type="arabicPeriod"/>
            </a:pPr>
            <a:r>
              <a:rPr lang="fa-IR" smtClean="0"/>
              <a:t>جمعيت</a:t>
            </a:r>
          </a:p>
          <a:p>
            <a:pPr marL="785813" indent="-609600" eaLnBrk="1" hangingPunct="1">
              <a:buFontTx/>
              <a:buAutoNum type="arabicPeriod"/>
            </a:pPr>
            <a:r>
              <a:rPr lang="fa-IR" smtClean="0"/>
              <a:t>ساير عوامل اقتصادي</a:t>
            </a:r>
            <a:endParaRPr lang="en-US" smtClean="0"/>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5474"/>
                                        </p:tgtEl>
                                        <p:attrNameLst>
                                          <p:attrName>style.visibility</p:attrName>
                                        </p:attrNameLst>
                                      </p:cBhvr>
                                      <p:to>
                                        <p:strVal val="visible"/>
                                      </p:to>
                                    </p:set>
                                    <p:anim calcmode="lin" valueType="num">
                                      <p:cBhvr>
                                        <p:cTn id="7" dur="2000" fill="hold"/>
                                        <p:tgtEl>
                                          <p:spTgt spid="105474"/>
                                        </p:tgtEl>
                                        <p:attrNameLst>
                                          <p:attrName>ppt_w</p:attrName>
                                        </p:attrNameLst>
                                      </p:cBhvr>
                                      <p:tavLst>
                                        <p:tav tm="0">
                                          <p:val>
                                            <p:strVal val="#ppt_w"/>
                                          </p:val>
                                        </p:tav>
                                        <p:tav tm="100000">
                                          <p:val>
                                            <p:strVal val="#ppt_w"/>
                                          </p:val>
                                        </p:tav>
                                      </p:tavLst>
                                    </p:anim>
                                    <p:anim calcmode="lin" valueType="num">
                                      <p:cBhvr>
                                        <p:cTn id="8" dur="2000" fill="hold"/>
                                        <p:tgtEl>
                                          <p:spTgt spid="105474"/>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105474"/>
                                        </p:tgtEl>
                                        <p:attrNameLst>
                                          <p:attrName>ppt_x</p:attrName>
                                        </p:attrNameLst>
                                      </p:cBhvr>
                                      <p:tavLst>
                                        <p:tav tm="0">
                                          <p:val>
                                            <p:strVal val="#ppt_x-.4"/>
                                          </p:val>
                                        </p:tav>
                                        <p:tav tm="100000">
                                          <p:val>
                                            <p:strVal val="#ppt_x"/>
                                          </p:val>
                                        </p:tav>
                                      </p:tavLst>
                                    </p:anim>
                                    <p:anim calcmode="lin" valueType="num">
                                      <p:cBhvr>
                                        <p:cTn id="10" dur="2000" fill="hold"/>
                                        <p:tgtEl>
                                          <p:spTgt spid="105474"/>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105475">
                                            <p:txEl>
                                              <p:pRg st="0" end="0"/>
                                            </p:txEl>
                                          </p:spTgt>
                                        </p:tgtEl>
                                        <p:attrNameLst>
                                          <p:attrName>style.visibility</p:attrName>
                                        </p:attrNameLst>
                                      </p:cBhvr>
                                      <p:to>
                                        <p:strVal val="visible"/>
                                      </p:to>
                                    </p:set>
                                    <p:animEffect transition="in" filter="fade">
                                      <p:cBhvr>
                                        <p:cTn id="15" dur="500">
                                          <p:stCondLst>
                                            <p:cond delay="0"/>
                                          </p:stCondLst>
                                        </p:cTn>
                                        <p:tgtEl>
                                          <p:spTgt spid="105475">
                                            <p:txEl>
                                              <p:pRg st="0" end="0"/>
                                            </p:txEl>
                                          </p:spTgt>
                                        </p:tgtEl>
                                      </p:cBhvr>
                                    </p:animEffect>
                                    <p:anim calcmode="lin" valueType="num">
                                      <p:cBhvr>
                                        <p:cTn id="16" dur="500" fill="hold">
                                          <p:stCondLst>
                                            <p:cond delay="0"/>
                                          </p:stCondLst>
                                        </p:cTn>
                                        <p:tgtEl>
                                          <p:spTgt spid="105475">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1054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0" presetClass="entr" presetSubtype="0" fill="hold" grpId="0" nodeType="clickEffect">
                                  <p:stCondLst>
                                    <p:cond delay="0"/>
                                  </p:stCondLst>
                                  <p:iterate type="lt">
                                    <p:tmPct val="10000"/>
                                  </p:iterate>
                                  <p:childTnLst>
                                    <p:set>
                                      <p:cBhvr>
                                        <p:cTn id="21" dur="1" fill="hold">
                                          <p:stCondLst>
                                            <p:cond delay="0"/>
                                          </p:stCondLst>
                                        </p:cTn>
                                        <p:tgtEl>
                                          <p:spTgt spid="105475">
                                            <p:txEl>
                                              <p:pRg st="1" end="1"/>
                                            </p:txEl>
                                          </p:spTgt>
                                        </p:tgtEl>
                                        <p:attrNameLst>
                                          <p:attrName>style.visibility</p:attrName>
                                        </p:attrNameLst>
                                      </p:cBhvr>
                                      <p:to>
                                        <p:strVal val="visible"/>
                                      </p:to>
                                    </p:set>
                                    <p:animEffect transition="in" filter="fade">
                                      <p:cBhvr>
                                        <p:cTn id="22" dur="500">
                                          <p:stCondLst>
                                            <p:cond delay="0"/>
                                          </p:stCondLst>
                                        </p:cTn>
                                        <p:tgtEl>
                                          <p:spTgt spid="105475">
                                            <p:txEl>
                                              <p:pRg st="1" end="1"/>
                                            </p:txEl>
                                          </p:spTgt>
                                        </p:tgtEl>
                                      </p:cBhvr>
                                    </p:animEffect>
                                    <p:anim calcmode="lin" valueType="num">
                                      <p:cBhvr>
                                        <p:cTn id="23" dur="500" fill="hold">
                                          <p:stCondLst>
                                            <p:cond delay="0"/>
                                          </p:stCondLst>
                                        </p:cTn>
                                        <p:tgtEl>
                                          <p:spTgt spid="105475">
                                            <p:txEl>
                                              <p:pRg st="1" end="1"/>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1054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0" presetClass="entr" presetSubtype="0" fill="hold" grpId="0" nodeType="clickEffect">
                                  <p:stCondLst>
                                    <p:cond delay="0"/>
                                  </p:stCondLst>
                                  <p:iterate type="lt">
                                    <p:tmPct val="10000"/>
                                  </p:iterate>
                                  <p:childTnLst>
                                    <p:set>
                                      <p:cBhvr>
                                        <p:cTn id="28" dur="1" fill="hold">
                                          <p:stCondLst>
                                            <p:cond delay="0"/>
                                          </p:stCondLst>
                                        </p:cTn>
                                        <p:tgtEl>
                                          <p:spTgt spid="105475">
                                            <p:txEl>
                                              <p:pRg st="2" end="2"/>
                                            </p:txEl>
                                          </p:spTgt>
                                        </p:tgtEl>
                                        <p:attrNameLst>
                                          <p:attrName>style.visibility</p:attrName>
                                        </p:attrNameLst>
                                      </p:cBhvr>
                                      <p:to>
                                        <p:strVal val="visible"/>
                                      </p:to>
                                    </p:set>
                                    <p:animEffect transition="in" filter="fade">
                                      <p:cBhvr>
                                        <p:cTn id="29" dur="500">
                                          <p:stCondLst>
                                            <p:cond delay="0"/>
                                          </p:stCondLst>
                                        </p:cTn>
                                        <p:tgtEl>
                                          <p:spTgt spid="105475">
                                            <p:txEl>
                                              <p:pRg st="2" end="2"/>
                                            </p:txEl>
                                          </p:spTgt>
                                        </p:tgtEl>
                                      </p:cBhvr>
                                    </p:animEffect>
                                    <p:anim calcmode="lin" valueType="num">
                                      <p:cBhvr>
                                        <p:cTn id="30" dur="500" fill="hold">
                                          <p:stCondLst>
                                            <p:cond delay="0"/>
                                          </p:stCondLst>
                                        </p:cTn>
                                        <p:tgtEl>
                                          <p:spTgt spid="105475">
                                            <p:txEl>
                                              <p:pRg st="2" end="2"/>
                                            </p:txEl>
                                          </p:spTgt>
                                        </p:tgtEl>
                                        <p:attrNameLst>
                                          <p:attrName>ppt_x</p:attrName>
                                        </p:attrNameLst>
                                      </p:cBhvr>
                                      <p:tavLst>
                                        <p:tav tm="0">
                                          <p:val>
                                            <p:strVal val="#ppt_x-.1"/>
                                          </p:val>
                                        </p:tav>
                                        <p:tav tm="100000">
                                          <p:val>
                                            <p:strVal val="#ppt_x"/>
                                          </p:val>
                                        </p:tav>
                                      </p:tavLst>
                                    </p:anim>
                                    <p:anim calcmode="lin" valueType="num">
                                      <p:cBhvr>
                                        <p:cTn id="31" dur="500" fill="hold">
                                          <p:stCondLst>
                                            <p:cond delay="0"/>
                                          </p:stCondLst>
                                        </p:cTn>
                                        <p:tgtEl>
                                          <p:spTgt spid="1054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0" presetClass="entr" presetSubtype="0" fill="hold" grpId="0" nodeType="clickEffect">
                                  <p:stCondLst>
                                    <p:cond delay="0"/>
                                  </p:stCondLst>
                                  <p:iterate type="lt">
                                    <p:tmPct val="10000"/>
                                  </p:iterate>
                                  <p:childTnLst>
                                    <p:set>
                                      <p:cBhvr>
                                        <p:cTn id="35" dur="1" fill="hold">
                                          <p:stCondLst>
                                            <p:cond delay="0"/>
                                          </p:stCondLst>
                                        </p:cTn>
                                        <p:tgtEl>
                                          <p:spTgt spid="105475">
                                            <p:txEl>
                                              <p:pRg st="3" end="3"/>
                                            </p:txEl>
                                          </p:spTgt>
                                        </p:tgtEl>
                                        <p:attrNameLst>
                                          <p:attrName>style.visibility</p:attrName>
                                        </p:attrNameLst>
                                      </p:cBhvr>
                                      <p:to>
                                        <p:strVal val="visible"/>
                                      </p:to>
                                    </p:set>
                                    <p:animEffect transition="in" filter="fade">
                                      <p:cBhvr>
                                        <p:cTn id="36" dur="500">
                                          <p:stCondLst>
                                            <p:cond delay="0"/>
                                          </p:stCondLst>
                                        </p:cTn>
                                        <p:tgtEl>
                                          <p:spTgt spid="105475">
                                            <p:txEl>
                                              <p:pRg st="3" end="3"/>
                                            </p:txEl>
                                          </p:spTgt>
                                        </p:tgtEl>
                                      </p:cBhvr>
                                    </p:animEffect>
                                    <p:anim calcmode="lin" valueType="num">
                                      <p:cBhvr>
                                        <p:cTn id="37" dur="500" fill="hold">
                                          <p:stCondLst>
                                            <p:cond delay="0"/>
                                          </p:stCondLst>
                                        </p:cTn>
                                        <p:tgtEl>
                                          <p:spTgt spid="105475">
                                            <p:txEl>
                                              <p:pRg st="3" end="3"/>
                                            </p:txEl>
                                          </p:spTgt>
                                        </p:tgtEl>
                                        <p:attrNameLst>
                                          <p:attrName>ppt_x</p:attrName>
                                        </p:attrNameLst>
                                      </p:cBhvr>
                                      <p:tavLst>
                                        <p:tav tm="0">
                                          <p:val>
                                            <p:strVal val="#ppt_x-.1"/>
                                          </p:val>
                                        </p:tav>
                                        <p:tav tm="100000">
                                          <p:val>
                                            <p:strVal val="#ppt_x"/>
                                          </p:val>
                                        </p:tav>
                                      </p:tavLst>
                                    </p:anim>
                                    <p:anim calcmode="lin" valueType="num">
                                      <p:cBhvr>
                                        <p:cTn id="38" dur="500" fill="hold">
                                          <p:stCondLst>
                                            <p:cond delay="0"/>
                                          </p:stCondLst>
                                        </p:cTn>
                                        <p:tgtEl>
                                          <p:spTgt spid="1054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0" presetClass="entr" presetSubtype="0" fill="hold" grpId="0" nodeType="clickEffect">
                                  <p:stCondLst>
                                    <p:cond delay="0"/>
                                  </p:stCondLst>
                                  <p:iterate type="lt">
                                    <p:tmPct val="10000"/>
                                  </p:iterate>
                                  <p:childTnLst>
                                    <p:set>
                                      <p:cBhvr>
                                        <p:cTn id="42" dur="1" fill="hold">
                                          <p:stCondLst>
                                            <p:cond delay="0"/>
                                          </p:stCondLst>
                                        </p:cTn>
                                        <p:tgtEl>
                                          <p:spTgt spid="105475">
                                            <p:txEl>
                                              <p:pRg st="4" end="4"/>
                                            </p:txEl>
                                          </p:spTgt>
                                        </p:tgtEl>
                                        <p:attrNameLst>
                                          <p:attrName>style.visibility</p:attrName>
                                        </p:attrNameLst>
                                      </p:cBhvr>
                                      <p:to>
                                        <p:strVal val="visible"/>
                                      </p:to>
                                    </p:set>
                                    <p:animEffect transition="in" filter="fade">
                                      <p:cBhvr>
                                        <p:cTn id="43" dur="500">
                                          <p:stCondLst>
                                            <p:cond delay="0"/>
                                          </p:stCondLst>
                                        </p:cTn>
                                        <p:tgtEl>
                                          <p:spTgt spid="105475">
                                            <p:txEl>
                                              <p:pRg st="4" end="4"/>
                                            </p:txEl>
                                          </p:spTgt>
                                        </p:tgtEl>
                                      </p:cBhvr>
                                    </p:animEffect>
                                    <p:anim calcmode="lin" valueType="num">
                                      <p:cBhvr>
                                        <p:cTn id="44" dur="500" fill="hold">
                                          <p:stCondLst>
                                            <p:cond delay="0"/>
                                          </p:stCondLst>
                                        </p:cTn>
                                        <p:tgtEl>
                                          <p:spTgt spid="105475">
                                            <p:txEl>
                                              <p:pRg st="4" end="4"/>
                                            </p:txEl>
                                          </p:spTgt>
                                        </p:tgtEl>
                                        <p:attrNameLst>
                                          <p:attrName>ppt_x</p:attrName>
                                        </p:attrNameLst>
                                      </p:cBhvr>
                                      <p:tavLst>
                                        <p:tav tm="0">
                                          <p:val>
                                            <p:strVal val="#ppt_x-.1"/>
                                          </p:val>
                                        </p:tav>
                                        <p:tav tm="100000">
                                          <p:val>
                                            <p:strVal val="#ppt_x"/>
                                          </p:val>
                                        </p:tav>
                                      </p:tavLst>
                                    </p:anim>
                                    <p:anim calcmode="lin" valueType="num">
                                      <p:cBhvr>
                                        <p:cTn id="45" dur="500" fill="hold">
                                          <p:stCondLst>
                                            <p:cond delay="0"/>
                                          </p:stCondLst>
                                        </p:cTn>
                                        <p:tgtEl>
                                          <p:spTgt spid="1054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40" presetClass="entr" presetSubtype="0" fill="hold" grpId="0" nodeType="clickEffect">
                                  <p:stCondLst>
                                    <p:cond delay="0"/>
                                  </p:stCondLst>
                                  <p:iterate type="lt">
                                    <p:tmPct val="10000"/>
                                  </p:iterate>
                                  <p:childTnLst>
                                    <p:set>
                                      <p:cBhvr>
                                        <p:cTn id="49" dur="1" fill="hold">
                                          <p:stCondLst>
                                            <p:cond delay="0"/>
                                          </p:stCondLst>
                                        </p:cTn>
                                        <p:tgtEl>
                                          <p:spTgt spid="105475">
                                            <p:txEl>
                                              <p:pRg st="5" end="5"/>
                                            </p:txEl>
                                          </p:spTgt>
                                        </p:tgtEl>
                                        <p:attrNameLst>
                                          <p:attrName>style.visibility</p:attrName>
                                        </p:attrNameLst>
                                      </p:cBhvr>
                                      <p:to>
                                        <p:strVal val="visible"/>
                                      </p:to>
                                    </p:set>
                                    <p:animEffect transition="in" filter="fade">
                                      <p:cBhvr>
                                        <p:cTn id="50" dur="500">
                                          <p:stCondLst>
                                            <p:cond delay="0"/>
                                          </p:stCondLst>
                                        </p:cTn>
                                        <p:tgtEl>
                                          <p:spTgt spid="105475">
                                            <p:txEl>
                                              <p:pRg st="5" end="5"/>
                                            </p:txEl>
                                          </p:spTgt>
                                        </p:tgtEl>
                                      </p:cBhvr>
                                    </p:animEffect>
                                    <p:anim calcmode="lin" valueType="num">
                                      <p:cBhvr>
                                        <p:cTn id="51" dur="500" fill="hold">
                                          <p:stCondLst>
                                            <p:cond delay="0"/>
                                          </p:stCondLst>
                                        </p:cTn>
                                        <p:tgtEl>
                                          <p:spTgt spid="105475">
                                            <p:txEl>
                                              <p:pRg st="5" end="5"/>
                                            </p:txEl>
                                          </p:spTgt>
                                        </p:tgtEl>
                                        <p:attrNameLst>
                                          <p:attrName>ppt_x</p:attrName>
                                        </p:attrNameLst>
                                      </p:cBhvr>
                                      <p:tavLst>
                                        <p:tav tm="0">
                                          <p:val>
                                            <p:strVal val="#ppt_x-.1"/>
                                          </p:val>
                                        </p:tav>
                                        <p:tav tm="100000">
                                          <p:val>
                                            <p:strVal val="#ppt_x"/>
                                          </p:val>
                                        </p:tav>
                                      </p:tavLst>
                                    </p:anim>
                                    <p:anim calcmode="lin" valueType="num">
                                      <p:cBhvr>
                                        <p:cTn id="52" dur="500" fill="hold">
                                          <p:stCondLst>
                                            <p:cond delay="0"/>
                                          </p:stCondLst>
                                        </p:cTn>
                                        <p:tgtEl>
                                          <p:spTgt spid="10547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5" grpId="0" build="p"/>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51FF72C-79B8-4475-AC8E-C0045D1F2568}" type="slidenum">
              <a:rPr lang="en-US"/>
              <a:pPr>
                <a:defRPr/>
              </a:pPr>
              <a:t>114</a:t>
            </a:fld>
            <a:endParaRPr lang="en-US"/>
          </a:p>
        </p:txBody>
      </p:sp>
      <p:sp>
        <p:nvSpPr>
          <p:cNvPr id="106498" name="Rectangle 2"/>
          <p:cNvSpPr>
            <a:spLocks noGrp="1" noChangeArrowheads="1"/>
          </p:cNvSpPr>
          <p:nvPr>
            <p:ph type="title"/>
          </p:nvPr>
        </p:nvSpPr>
        <p:spPr/>
        <p:txBody>
          <a:bodyPr/>
          <a:lstStyle/>
          <a:p>
            <a:pPr eaLnBrk="1" hangingPunct="1">
              <a:lnSpc>
                <a:spcPct val="135000"/>
              </a:lnSpc>
            </a:pPr>
            <a:r>
              <a:rPr lang="fa-IR" sz="2400" smtClean="0"/>
              <a:t>استفاده از درآمد سرآنه دقيق نبوده و مشكلاتي به شرح زير بوجود مي‌آورد</a:t>
            </a:r>
            <a:endParaRPr lang="en-US" sz="2400" smtClean="0"/>
          </a:p>
        </p:txBody>
      </p:sp>
      <p:sp>
        <p:nvSpPr>
          <p:cNvPr id="106499" name="Rectangle 3"/>
          <p:cNvSpPr>
            <a:spLocks noGrp="1" noChangeArrowheads="1"/>
          </p:cNvSpPr>
          <p:nvPr>
            <p:ph type="body" idx="1"/>
          </p:nvPr>
        </p:nvSpPr>
        <p:spPr/>
        <p:txBody>
          <a:bodyPr/>
          <a:lstStyle/>
          <a:p>
            <a:pPr marL="709613" indent="-533400" eaLnBrk="1" hangingPunct="1">
              <a:lnSpc>
                <a:spcPct val="90000"/>
              </a:lnSpc>
              <a:buFontTx/>
              <a:buAutoNum type="arabicPeriod"/>
            </a:pPr>
            <a:r>
              <a:rPr lang="fa-IR" sz="2400" smtClean="0"/>
              <a:t>چگونگي توزيع درآمد بين همه افراد جامعه را نشان نمي‌دهد و لذا ممكن است درآمد سرانه بالا فقط متعلق به عده معدودي باشد. بنابراين پراكندگي توزيع درآمد بايد از طريق ديگري تهيه شده و مورد توجه قرار گيرد.</a:t>
            </a:r>
          </a:p>
          <a:p>
            <a:pPr marL="709613" indent="-533400" eaLnBrk="1" hangingPunct="1">
              <a:lnSpc>
                <a:spcPct val="90000"/>
              </a:lnSpc>
              <a:buFontTx/>
              <a:buAutoNum type="arabicPeriod"/>
            </a:pPr>
            <a:r>
              <a:rPr lang="fa-IR" sz="2400" smtClean="0"/>
              <a:t>درآمد سرانه معمولاً منعكس كننده قدرت خريد كالاي خاصي نيست و فقط مي‌تواند در سطح كل،‌قدرت خريد را مشخص كند بنابراين بايد توجه داشت كه درآمد بالا چه اثري روي فروش محصول شركت دارد.</a:t>
            </a:r>
          </a:p>
          <a:p>
            <a:pPr marL="709613" indent="-533400" eaLnBrk="1" hangingPunct="1">
              <a:lnSpc>
                <a:spcPct val="90000"/>
              </a:lnSpc>
              <a:buFontTx/>
              <a:buAutoNum type="arabicPeriod"/>
            </a:pPr>
            <a:r>
              <a:rPr lang="fa-IR" sz="2400" smtClean="0"/>
              <a:t>روش محاسبه درآمد سرانه در كشورهاي مختلف يكسان نبوده و در كشورهاي مختلف از روش‌هاي مختلف محاسبه استفاده نموده و سعي در بزرگتر نشان دادن آن دارند.</a:t>
            </a:r>
            <a:endParaRPr lang="en-US" sz="2400"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06498"/>
                                        </p:tgtEl>
                                        <p:attrNameLst>
                                          <p:attrName>style.visibility</p:attrName>
                                        </p:attrNameLst>
                                      </p:cBhvr>
                                      <p:to>
                                        <p:strVal val="visible"/>
                                      </p:to>
                                    </p:set>
                                    <p:anim calcmode="lin" valueType="num">
                                      <p:cBhvr>
                                        <p:cTn id="7" dur="2000" fill="hold"/>
                                        <p:tgtEl>
                                          <p:spTgt spid="106498"/>
                                        </p:tgtEl>
                                        <p:attrNameLst>
                                          <p:attrName>ppt_w</p:attrName>
                                        </p:attrNameLst>
                                      </p:cBhvr>
                                      <p:tavLst>
                                        <p:tav tm="0">
                                          <p:val>
                                            <p:strVal val="#ppt_w*2.5"/>
                                          </p:val>
                                        </p:tav>
                                        <p:tav tm="100000">
                                          <p:val>
                                            <p:strVal val="#ppt_w"/>
                                          </p:val>
                                        </p:tav>
                                      </p:tavLst>
                                    </p:anim>
                                    <p:anim calcmode="lin" valueType="num">
                                      <p:cBhvr>
                                        <p:cTn id="8" dur="2000" fill="hold"/>
                                        <p:tgtEl>
                                          <p:spTgt spid="106498"/>
                                        </p:tgtEl>
                                        <p:attrNameLst>
                                          <p:attrName>ppt_h</p:attrName>
                                        </p:attrNameLst>
                                      </p:cBhvr>
                                      <p:tavLst>
                                        <p:tav tm="0">
                                          <p:val>
                                            <p:strVal val="#ppt_h"/>
                                          </p:val>
                                        </p:tav>
                                        <p:tav tm="100000">
                                          <p:val>
                                            <p:strVal val="#ppt_h"/>
                                          </p:val>
                                        </p:tav>
                                      </p:tavLst>
                                    </p:anim>
                                    <p:anim calcmode="lin" valueType="num">
                                      <p:cBhvr>
                                        <p:cTn id="9" dur="2000" fill="hold"/>
                                        <p:tgtEl>
                                          <p:spTgt spid="10649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0649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0649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6499">
                                            <p:txEl>
                                              <p:pRg st="0" end="0"/>
                                            </p:txEl>
                                          </p:spTgt>
                                        </p:tgtEl>
                                        <p:attrNameLst>
                                          <p:attrName>style.visibility</p:attrName>
                                        </p:attrNameLst>
                                      </p:cBhvr>
                                      <p:to>
                                        <p:strVal val="visible"/>
                                      </p:to>
                                    </p:set>
                                    <p:animEffect transition="in" filter="wipe(left)">
                                      <p:cBhvr>
                                        <p:cTn id="16" dur="500"/>
                                        <p:tgtEl>
                                          <p:spTgt spid="10649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6499">
                                            <p:txEl>
                                              <p:pRg st="1" end="1"/>
                                            </p:txEl>
                                          </p:spTgt>
                                        </p:tgtEl>
                                        <p:attrNameLst>
                                          <p:attrName>style.visibility</p:attrName>
                                        </p:attrNameLst>
                                      </p:cBhvr>
                                      <p:to>
                                        <p:strVal val="visible"/>
                                      </p:to>
                                    </p:set>
                                    <p:animEffect transition="in" filter="wipe(left)">
                                      <p:cBhvr>
                                        <p:cTn id="21" dur="500"/>
                                        <p:tgtEl>
                                          <p:spTgt spid="10649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6499">
                                            <p:txEl>
                                              <p:pRg st="2" end="2"/>
                                            </p:txEl>
                                          </p:spTgt>
                                        </p:tgtEl>
                                        <p:attrNameLst>
                                          <p:attrName>style.visibility</p:attrName>
                                        </p:attrNameLst>
                                      </p:cBhvr>
                                      <p:to>
                                        <p:strVal val="visible"/>
                                      </p:to>
                                    </p:set>
                                    <p:animEffect transition="in" filter="wipe(left)">
                                      <p:cBhvr>
                                        <p:cTn id="26" dur="5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BF3AD28-A2B4-49A0-9617-6910281491BA}" type="slidenum">
              <a:rPr lang="en-US"/>
              <a:pPr>
                <a:defRPr/>
              </a:pPr>
              <a:t>115</a:t>
            </a:fld>
            <a:endParaRPr lang="en-US"/>
          </a:p>
        </p:txBody>
      </p:sp>
      <p:sp>
        <p:nvSpPr>
          <p:cNvPr id="115715" name="Rectangle 2"/>
          <p:cNvSpPr>
            <a:spLocks noGrp="1" noChangeArrowheads="1"/>
          </p:cNvSpPr>
          <p:nvPr>
            <p:ph type="title"/>
          </p:nvPr>
        </p:nvSpPr>
        <p:spPr/>
        <p:txBody>
          <a:bodyPr/>
          <a:lstStyle/>
          <a:p>
            <a:pPr eaLnBrk="1" hangingPunct="1"/>
            <a:r>
              <a:rPr lang="fa-IR" smtClean="0"/>
              <a:t>درجه توسعه اقتصادي كشور</a:t>
            </a:r>
            <a:endParaRPr lang="en-US" smtClean="0"/>
          </a:p>
        </p:txBody>
      </p:sp>
      <p:sp>
        <p:nvSpPr>
          <p:cNvPr id="107523" name="Rectangle 3"/>
          <p:cNvSpPr>
            <a:spLocks noGrp="1" noChangeArrowheads="1"/>
          </p:cNvSpPr>
          <p:nvPr>
            <p:ph type="body" idx="1"/>
          </p:nvPr>
        </p:nvSpPr>
        <p:spPr/>
        <p:txBody>
          <a:bodyPr/>
          <a:lstStyle/>
          <a:p>
            <a:pPr eaLnBrk="1" hangingPunct="1">
              <a:lnSpc>
                <a:spcPct val="200000"/>
              </a:lnSpc>
              <a:buFontTx/>
              <a:buNone/>
            </a:pPr>
            <a:r>
              <a:rPr lang="fa-IR" smtClean="0"/>
              <a:t>درجه توسعه اقتصادي كشوري كه قرار است در آن كالا عرضه گردد از عوامل مهم اقتصادي محيط است. بايد ديد در چه مرحله‌اي از توسعه اقتصادي قرار دارد.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 calcmode="lin" valueType="num">
                                      <p:cBhvr additive="base">
                                        <p:cTn id="7" dur="500" fill="hold"/>
                                        <p:tgtEl>
                                          <p:spTgt spid="1075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75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94E149B-3C0D-460F-AA24-764FAA6A90C4}" type="slidenum">
              <a:rPr lang="en-US"/>
              <a:pPr>
                <a:defRPr/>
              </a:pPr>
              <a:t>116</a:t>
            </a:fld>
            <a:endParaRPr lang="en-US"/>
          </a:p>
        </p:txBody>
      </p:sp>
      <p:sp>
        <p:nvSpPr>
          <p:cNvPr id="108546" name="Rectangle 2"/>
          <p:cNvSpPr>
            <a:spLocks noGrp="1" noChangeArrowheads="1"/>
          </p:cNvSpPr>
          <p:nvPr>
            <p:ph type="title"/>
          </p:nvPr>
        </p:nvSpPr>
        <p:spPr/>
        <p:txBody>
          <a:bodyPr/>
          <a:lstStyle/>
          <a:p>
            <a:pPr eaLnBrk="1" hangingPunct="1"/>
            <a:r>
              <a:rPr lang="fa-IR" smtClean="0"/>
              <a:t>طبقه‌بندي روسو</a:t>
            </a:r>
            <a:endParaRPr lang="en-US" smtClean="0"/>
          </a:p>
        </p:txBody>
      </p:sp>
      <p:sp>
        <p:nvSpPr>
          <p:cNvPr id="108547"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طبقه‌بندي روسو، مراحل توسعه را به پنج مرحله تقسيم مي‌كند:</a:t>
            </a:r>
          </a:p>
          <a:p>
            <a:pPr marL="785813" indent="-609600" eaLnBrk="1" hangingPunct="1">
              <a:buFontTx/>
              <a:buAutoNum type="arabicPeriod"/>
            </a:pPr>
            <a:r>
              <a:rPr lang="fa-IR" smtClean="0"/>
              <a:t>جامعه سنتي</a:t>
            </a:r>
          </a:p>
          <a:p>
            <a:pPr marL="785813" indent="-609600" eaLnBrk="1" hangingPunct="1">
              <a:buFontTx/>
              <a:buAutoNum type="arabicPeriod"/>
            </a:pPr>
            <a:r>
              <a:rPr lang="fa-IR" smtClean="0"/>
              <a:t>مرحله قبل از جهش</a:t>
            </a:r>
          </a:p>
          <a:p>
            <a:pPr marL="785813" indent="-609600" eaLnBrk="1" hangingPunct="1">
              <a:buFontTx/>
              <a:buAutoNum type="arabicPeriod"/>
            </a:pPr>
            <a:r>
              <a:rPr lang="fa-IR" smtClean="0"/>
              <a:t>مرحله جهش</a:t>
            </a:r>
          </a:p>
          <a:p>
            <a:pPr marL="785813" indent="-609600" eaLnBrk="1" hangingPunct="1">
              <a:buFontTx/>
              <a:buAutoNum type="arabicPeriod"/>
            </a:pPr>
            <a:r>
              <a:rPr lang="fa-IR" smtClean="0"/>
              <a:t>مرحله بلوغ </a:t>
            </a:r>
          </a:p>
          <a:p>
            <a:pPr marL="785813" indent="-609600" eaLnBrk="1" hangingPunct="1">
              <a:buFontTx/>
              <a:buAutoNum type="arabicPeriod"/>
            </a:pPr>
            <a:r>
              <a:rPr lang="fa-IR" smtClean="0"/>
              <a:t>مرحله توليد انبوه</a:t>
            </a:r>
          </a:p>
          <a:p>
            <a:pPr marL="785813" indent="-609600" eaLnBrk="1" hangingPunct="1">
              <a:buFontTx/>
              <a:buNone/>
            </a:pP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8546"/>
                                        </p:tgtEl>
                                        <p:attrNameLst>
                                          <p:attrName>style.visibility</p:attrName>
                                        </p:attrNameLst>
                                      </p:cBhvr>
                                      <p:to>
                                        <p:strVal val="visible"/>
                                      </p:to>
                                    </p:set>
                                    <p:anim calcmode="lin" valueType="num">
                                      <p:cBhvr>
                                        <p:cTn id="7" dur="1000" fill="hold"/>
                                        <p:tgtEl>
                                          <p:spTgt spid="108546"/>
                                        </p:tgtEl>
                                        <p:attrNameLst>
                                          <p:attrName>ppt_x</p:attrName>
                                        </p:attrNameLst>
                                      </p:cBhvr>
                                      <p:tavLst>
                                        <p:tav tm="0">
                                          <p:val>
                                            <p:strVal val="#ppt_x-.2"/>
                                          </p:val>
                                        </p:tav>
                                        <p:tav tm="100000">
                                          <p:val>
                                            <p:strVal val="#ppt_x"/>
                                          </p:val>
                                        </p:tav>
                                      </p:tavLst>
                                    </p:anim>
                                    <p:anim calcmode="lin" valueType="num">
                                      <p:cBhvr>
                                        <p:cTn id="8" dur="1000" fill="hold"/>
                                        <p:tgtEl>
                                          <p:spTgt spid="1085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85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8547">
                                            <p:txEl>
                                              <p:pRg st="0" end="0"/>
                                            </p:txEl>
                                          </p:spTgt>
                                        </p:tgtEl>
                                        <p:attrNameLst>
                                          <p:attrName>style.visibility</p:attrName>
                                        </p:attrNameLst>
                                      </p:cBhvr>
                                      <p:to>
                                        <p:strVal val="visible"/>
                                      </p:to>
                                    </p:set>
                                    <p:animEffect transition="in" filter="fade">
                                      <p:cBhvr>
                                        <p:cTn id="14" dur="500"/>
                                        <p:tgtEl>
                                          <p:spTgt spid="108547">
                                            <p:txEl>
                                              <p:pRg st="0" end="0"/>
                                            </p:txEl>
                                          </p:spTgt>
                                        </p:tgtEl>
                                      </p:cBhvr>
                                    </p:animEffect>
                                    <p:anim calcmode="lin" valueType="num">
                                      <p:cBhvr>
                                        <p:cTn id="15" dur="500" fill="hold"/>
                                        <p:tgtEl>
                                          <p:spTgt spid="10854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854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08547">
                                            <p:txEl>
                                              <p:pRg st="1" end="1"/>
                                            </p:txEl>
                                          </p:spTgt>
                                        </p:tgtEl>
                                        <p:attrNameLst>
                                          <p:attrName>style.visibility</p:attrName>
                                        </p:attrNameLst>
                                      </p:cBhvr>
                                      <p:to>
                                        <p:strVal val="visible"/>
                                      </p:to>
                                    </p:set>
                                    <p:animEffect transition="in" filter="fade">
                                      <p:cBhvr>
                                        <p:cTn id="21" dur="500"/>
                                        <p:tgtEl>
                                          <p:spTgt spid="108547">
                                            <p:txEl>
                                              <p:pRg st="1" end="1"/>
                                            </p:txEl>
                                          </p:spTgt>
                                        </p:tgtEl>
                                      </p:cBhvr>
                                    </p:animEffect>
                                    <p:anim calcmode="lin" valueType="num">
                                      <p:cBhvr>
                                        <p:cTn id="22" dur="500" fill="hold"/>
                                        <p:tgtEl>
                                          <p:spTgt spid="10854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0854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08547">
                                            <p:txEl>
                                              <p:pRg st="2" end="2"/>
                                            </p:txEl>
                                          </p:spTgt>
                                        </p:tgtEl>
                                        <p:attrNameLst>
                                          <p:attrName>style.visibility</p:attrName>
                                        </p:attrNameLst>
                                      </p:cBhvr>
                                      <p:to>
                                        <p:strVal val="visible"/>
                                      </p:to>
                                    </p:set>
                                    <p:animEffect transition="in" filter="fade">
                                      <p:cBhvr>
                                        <p:cTn id="28" dur="500"/>
                                        <p:tgtEl>
                                          <p:spTgt spid="108547">
                                            <p:txEl>
                                              <p:pRg st="2" end="2"/>
                                            </p:txEl>
                                          </p:spTgt>
                                        </p:tgtEl>
                                      </p:cBhvr>
                                    </p:animEffect>
                                    <p:anim calcmode="lin" valueType="num">
                                      <p:cBhvr>
                                        <p:cTn id="29" dur="500" fill="hold"/>
                                        <p:tgtEl>
                                          <p:spTgt spid="10854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0854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08547">
                                            <p:txEl>
                                              <p:pRg st="3" end="3"/>
                                            </p:txEl>
                                          </p:spTgt>
                                        </p:tgtEl>
                                        <p:attrNameLst>
                                          <p:attrName>style.visibility</p:attrName>
                                        </p:attrNameLst>
                                      </p:cBhvr>
                                      <p:to>
                                        <p:strVal val="visible"/>
                                      </p:to>
                                    </p:set>
                                    <p:animEffect transition="in" filter="fade">
                                      <p:cBhvr>
                                        <p:cTn id="35" dur="500"/>
                                        <p:tgtEl>
                                          <p:spTgt spid="108547">
                                            <p:txEl>
                                              <p:pRg st="3" end="3"/>
                                            </p:txEl>
                                          </p:spTgt>
                                        </p:tgtEl>
                                      </p:cBhvr>
                                    </p:animEffect>
                                    <p:anim calcmode="lin" valueType="num">
                                      <p:cBhvr>
                                        <p:cTn id="36" dur="500" fill="hold"/>
                                        <p:tgtEl>
                                          <p:spTgt spid="10854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0854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08547">
                                            <p:txEl>
                                              <p:pRg st="4" end="4"/>
                                            </p:txEl>
                                          </p:spTgt>
                                        </p:tgtEl>
                                        <p:attrNameLst>
                                          <p:attrName>style.visibility</p:attrName>
                                        </p:attrNameLst>
                                      </p:cBhvr>
                                      <p:to>
                                        <p:strVal val="visible"/>
                                      </p:to>
                                    </p:set>
                                    <p:animEffect transition="in" filter="fade">
                                      <p:cBhvr>
                                        <p:cTn id="42" dur="500"/>
                                        <p:tgtEl>
                                          <p:spTgt spid="108547">
                                            <p:txEl>
                                              <p:pRg st="4" end="4"/>
                                            </p:txEl>
                                          </p:spTgt>
                                        </p:tgtEl>
                                      </p:cBhvr>
                                    </p:animEffect>
                                    <p:anim calcmode="lin" valueType="num">
                                      <p:cBhvr>
                                        <p:cTn id="43" dur="500" fill="hold"/>
                                        <p:tgtEl>
                                          <p:spTgt spid="108547">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08547">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08547">
                                            <p:txEl>
                                              <p:pRg st="5" end="5"/>
                                            </p:txEl>
                                          </p:spTgt>
                                        </p:tgtEl>
                                        <p:attrNameLst>
                                          <p:attrName>style.visibility</p:attrName>
                                        </p:attrNameLst>
                                      </p:cBhvr>
                                      <p:to>
                                        <p:strVal val="visible"/>
                                      </p:to>
                                    </p:set>
                                    <p:animEffect transition="in" filter="fade">
                                      <p:cBhvr>
                                        <p:cTn id="49" dur="500"/>
                                        <p:tgtEl>
                                          <p:spTgt spid="108547">
                                            <p:txEl>
                                              <p:pRg st="5" end="5"/>
                                            </p:txEl>
                                          </p:spTgt>
                                        </p:tgtEl>
                                      </p:cBhvr>
                                    </p:animEffect>
                                    <p:anim calcmode="lin" valueType="num">
                                      <p:cBhvr>
                                        <p:cTn id="50" dur="500" fill="hold"/>
                                        <p:tgtEl>
                                          <p:spTgt spid="108547">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08547">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build="p"/>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63D35A1-ACB1-4919-8169-D98B142DC8F5}" type="slidenum">
              <a:rPr lang="en-US"/>
              <a:pPr>
                <a:defRPr/>
              </a:pPr>
              <a:t>117</a:t>
            </a:fld>
            <a:endParaRPr lang="en-US"/>
          </a:p>
        </p:txBody>
      </p:sp>
      <p:sp>
        <p:nvSpPr>
          <p:cNvPr id="109570" name="Rectangle 2"/>
          <p:cNvSpPr>
            <a:spLocks noGrp="1" noChangeArrowheads="1"/>
          </p:cNvSpPr>
          <p:nvPr>
            <p:ph type="title"/>
          </p:nvPr>
        </p:nvSpPr>
        <p:spPr/>
        <p:txBody>
          <a:bodyPr/>
          <a:lstStyle/>
          <a:p>
            <a:pPr eaLnBrk="1" hangingPunct="1"/>
            <a:r>
              <a:rPr lang="fa-IR" smtClean="0"/>
              <a:t>مرحله قبل از جهش</a:t>
            </a:r>
            <a:endParaRPr lang="en-US" smtClean="0"/>
          </a:p>
        </p:txBody>
      </p:sp>
      <p:sp>
        <p:nvSpPr>
          <p:cNvPr id="109571" name="Rectangle 3"/>
          <p:cNvSpPr>
            <a:spLocks noGrp="1" noChangeArrowheads="1"/>
          </p:cNvSpPr>
          <p:nvPr>
            <p:ph type="body" idx="1"/>
          </p:nvPr>
        </p:nvSpPr>
        <p:spPr>
          <a:xfrm>
            <a:off x="1258888" y="1985963"/>
            <a:ext cx="7086600" cy="4191000"/>
          </a:xfrm>
        </p:spPr>
        <p:txBody>
          <a:bodyPr/>
          <a:lstStyle/>
          <a:p>
            <a:pPr eaLnBrk="1" hangingPunct="1">
              <a:buFontTx/>
              <a:buNone/>
            </a:pPr>
            <a:r>
              <a:rPr lang="fa-IR" smtClean="0"/>
              <a:t>مرحله‌اي كه اولين تغييرات در نحوه توليد به‌وجود آمده و نطفه صنعت بسته مي‌شود و صنعت شروع به نشان دادن نقش خود در جامعه مي‌كند. بنابراين شكل جديدي از توليد و مصرف در جامعه بوجود مي‌آيد. عرضه كالا در كشوري كه در اين مرحله است نيز ملاحظات زيادي دارد و بايد با دقت انجام شود. در صورتي كه شركت قصد توليد درآن كشور را داشته باشد،‌ مي‌تواند جزء پايه‌گذاران صنعت در آن كشور محسوب گردد.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 calcmode="lin" valueType="num">
                                      <p:cBhvr>
                                        <p:cTn id="7" dur="500" fill="hold"/>
                                        <p:tgtEl>
                                          <p:spTgt spid="109570"/>
                                        </p:tgtEl>
                                        <p:attrNameLst>
                                          <p:attrName>ppt_w</p:attrName>
                                        </p:attrNameLst>
                                      </p:cBhvr>
                                      <p:tavLst>
                                        <p:tav tm="0">
                                          <p:val>
                                            <p:fltVal val="0"/>
                                          </p:val>
                                        </p:tav>
                                        <p:tav tm="100000">
                                          <p:val>
                                            <p:strVal val="#ppt_w"/>
                                          </p:val>
                                        </p:tav>
                                      </p:tavLst>
                                    </p:anim>
                                    <p:anim calcmode="lin" valueType="num">
                                      <p:cBhvr>
                                        <p:cTn id="8" dur="500" fill="hold"/>
                                        <p:tgtEl>
                                          <p:spTgt spid="10957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9571">
                                            <p:txEl>
                                              <p:pRg st="0" end="0"/>
                                            </p:txEl>
                                          </p:spTgt>
                                        </p:tgtEl>
                                        <p:attrNameLst>
                                          <p:attrName>style.visibility</p:attrName>
                                        </p:attrNameLst>
                                      </p:cBhvr>
                                      <p:to>
                                        <p:strVal val="visible"/>
                                      </p:to>
                                    </p:set>
                                    <p:anim calcmode="lin" valueType="num">
                                      <p:cBhvr>
                                        <p:cTn id="13" dur="500" fill="hold"/>
                                        <p:tgtEl>
                                          <p:spTgt spid="10957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0957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0585578-30AD-4570-A8B2-234A0E233C6B}" type="slidenum">
              <a:rPr lang="en-US"/>
              <a:pPr>
                <a:defRPr/>
              </a:pPr>
              <a:t>118</a:t>
            </a:fld>
            <a:endParaRPr lang="en-US"/>
          </a:p>
        </p:txBody>
      </p:sp>
      <p:sp>
        <p:nvSpPr>
          <p:cNvPr id="110594" name="Rectangle 2"/>
          <p:cNvSpPr>
            <a:spLocks noGrp="1" noChangeArrowheads="1"/>
          </p:cNvSpPr>
          <p:nvPr>
            <p:ph type="title"/>
          </p:nvPr>
        </p:nvSpPr>
        <p:spPr/>
        <p:txBody>
          <a:bodyPr/>
          <a:lstStyle/>
          <a:p>
            <a:pPr eaLnBrk="1" hangingPunct="1"/>
            <a:r>
              <a:rPr lang="fa-IR" smtClean="0"/>
              <a:t>وضعيت طبيعي كشور</a:t>
            </a:r>
            <a:endParaRPr lang="en-US" smtClean="0"/>
          </a:p>
        </p:txBody>
      </p:sp>
      <p:sp>
        <p:nvSpPr>
          <p:cNvPr id="110595" name="Rectangle 3"/>
          <p:cNvSpPr>
            <a:spLocks noGrp="1" noChangeArrowheads="1"/>
          </p:cNvSpPr>
          <p:nvPr>
            <p:ph type="body" idx="1"/>
          </p:nvPr>
        </p:nvSpPr>
        <p:spPr/>
        <p:txBody>
          <a:bodyPr/>
          <a:lstStyle/>
          <a:p>
            <a:pPr eaLnBrk="1" hangingPunct="1">
              <a:buFontTx/>
              <a:buNone/>
            </a:pPr>
            <a:r>
              <a:rPr lang="fa-IR" smtClean="0"/>
              <a:t>يكي ديگر از عوامل اقتصادي محيط،‌ وضعيت طبيعي كشور از نظر آب و هوا، منابع زيرزميني، رودخانه، جنگل، و موقعيت جغرافيايي مي‌باشد. اين عوامل ثروت طبيعي كشور را تشكيل داده و امكانات بالقوه براي توليدات صنعتي فراهم مي‌نمايد.</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10594"/>
                                        </p:tgtEl>
                                        <p:attrNameLst>
                                          <p:attrName>style.visibility</p:attrName>
                                        </p:attrNameLst>
                                      </p:cBhvr>
                                      <p:to>
                                        <p:strVal val="visible"/>
                                      </p:to>
                                    </p:set>
                                    <p:anim calcmode="lin" valueType="num">
                                      <p:cBhvr>
                                        <p:cTn id="7" dur="2000" fill="hold"/>
                                        <p:tgtEl>
                                          <p:spTgt spid="110594"/>
                                        </p:tgtEl>
                                        <p:attrNameLst>
                                          <p:attrName>ppt_w</p:attrName>
                                        </p:attrNameLst>
                                      </p:cBhvr>
                                      <p:tavLst>
                                        <p:tav tm="0">
                                          <p:val>
                                            <p:strVal val="#ppt_w*2.5"/>
                                          </p:val>
                                        </p:tav>
                                        <p:tav tm="100000">
                                          <p:val>
                                            <p:strVal val="#ppt_w"/>
                                          </p:val>
                                        </p:tav>
                                      </p:tavLst>
                                    </p:anim>
                                    <p:anim calcmode="lin" valueType="num">
                                      <p:cBhvr>
                                        <p:cTn id="8" dur="2000" fill="hold"/>
                                        <p:tgtEl>
                                          <p:spTgt spid="110594"/>
                                        </p:tgtEl>
                                        <p:attrNameLst>
                                          <p:attrName>ppt_h</p:attrName>
                                        </p:attrNameLst>
                                      </p:cBhvr>
                                      <p:tavLst>
                                        <p:tav tm="0">
                                          <p:val>
                                            <p:strVal val="#ppt_h"/>
                                          </p:val>
                                        </p:tav>
                                        <p:tav tm="100000">
                                          <p:val>
                                            <p:strVal val="#ppt_h"/>
                                          </p:val>
                                        </p:tav>
                                      </p:tavLst>
                                    </p:anim>
                                    <p:anim calcmode="lin" valueType="num">
                                      <p:cBhvr>
                                        <p:cTn id="9" dur="2000" fill="hold"/>
                                        <p:tgtEl>
                                          <p:spTgt spid="11059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1059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1059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0595">
                                            <p:txEl>
                                              <p:pRg st="0" end="0"/>
                                            </p:txEl>
                                          </p:spTgt>
                                        </p:tgtEl>
                                        <p:attrNameLst>
                                          <p:attrName>style.visibility</p:attrName>
                                        </p:attrNameLst>
                                      </p:cBhvr>
                                      <p:to>
                                        <p:strVal val="visible"/>
                                      </p:to>
                                    </p:set>
                                    <p:animEffect transition="in" filter="wipe(left)">
                                      <p:cBhvr>
                                        <p:cTn id="16" dur="500"/>
                                        <p:tgtEl>
                                          <p:spTgt spid="1105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595" grpId="0" build="p"/>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92C6D26-174C-4628-B534-0898FF0DAA0D}" type="slidenum">
              <a:rPr lang="en-US"/>
              <a:pPr>
                <a:defRPr/>
              </a:pPr>
              <a:t>119</a:t>
            </a:fld>
            <a:endParaRPr lang="en-US"/>
          </a:p>
        </p:txBody>
      </p:sp>
      <p:sp>
        <p:nvSpPr>
          <p:cNvPr id="119811" name="Rectangle 2"/>
          <p:cNvSpPr>
            <a:spLocks noGrp="1" noChangeArrowheads="1"/>
          </p:cNvSpPr>
          <p:nvPr>
            <p:ph type="title"/>
          </p:nvPr>
        </p:nvSpPr>
        <p:spPr/>
        <p:txBody>
          <a:bodyPr/>
          <a:lstStyle/>
          <a:p>
            <a:pPr eaLnBrk="1" hangingPunct="1"/>
            <a:r>
              <a:rPr lang="fa-IR" smtClean="0"/>
              <a:t>عوامل زيربنايي</a:t>
            </a:r>
            <a:endParaRPr lang="en-US" smtClean="0"/>
          </a:p>
        </p:txBody>
      </p:sp>
      <p:sp>
        <p:nvSpPr>
          <p:cNvPr id="111619" name="Rectangle 3"/>
          <p:cNvSpPr>
            <a:spLocks noGrp="1" noChangeArrowheads="1"/>
          </p:cNvSpPr>
          <p:nvPr>
            <p:ph type="body" idx="1"/>
          </p:nvPr>
        </p:nvSpPr>
        <p:spPr/>
        <p:txBody>
          <a:bodyPr/>
          <a:lstStyle/>
          <a:p>
            <a:pPr marL="785813" indent="-609600" eaLnBrk="1" hangingPunct="1">
              <a:buFontTx/>
              <a:buAutoNum type="arabicPeriod"/>
            </a:pPr>
            <a:r>
              <a:rPr lang="fa-IR" smtClean="0"/>
              <a:t>حمل و نقل</a:t>
            </a:r>
          </a:p>
          <a:p>
            <a:pPr marL="785813" indent="-609600" eaLnBrk="1" hangingPunct="1">
              <a:buFontTx/>
              <a:buAutoNum type="arabicPeriod"/>
            </a:pPr>
            <a:r>
              <a:rPr lang="fa-IR" smtClean="0"/>
              <a:t>ارتباطات</a:t>
            </a:r>
          </a:p>
          <a:p>
            <a:pPr marL="785813" indent="-609600" eaLnBrk="1" hangingPunct="1">
              <a:buFontTx/>
              <a:buAutoNum type="arabicPeriod"/>
            </a:pPr>
            <a:r>
              <a:rPr lang="fa-IR" smtClean="0"/>
              <a:t>انرژي</a:t>
            </a:r>
          </a:p>
          <a:p>
            <a:pPr marL="785813" indent="-609600" eaLnBrk="1" hangingPunct="1">
              <a:buFontTx/>
              <a:buAutoNum type="arabicPeriod"/>
            </a:pPr>
            <a:r>
              <a:rPr lang="fa-IR" smtClean="0"/>
              <a:t>صنايع مادر</a:t>
            </a:r>
          </a:p>
          <a:p>
            <a:pPr marL="785813" indent="-609600" eaLnBrk="1" hangingPunct="1">
              <a:buFontTx/>
              <a:buAutoNum type="arabicPeriod"/>
            </a:pPr>
            <a:r>
              <a:rPr lang="fa-IR" smtClean="0"/>
              <a:t>خدمات بازرگاني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fade">
                                      <p:cBhvr>
                                        <p:cTn id="7" dur="1000"/>
                                        <p:tgtEl>
                                          <p:spTgt spid="111619">
                                            <p:txEl>
                                              <p:pRg st="0" end="0"/>
                                            </p:txEl>
                                          </p:spTgt>
                                        </p:tgtEl>
                                      </p:cBhvr>
                                    </p:animEffect>
                                    <p:anim calcmode="lin" valueType="num">
                                      <p:cBhvr>
                                        <p:cTn id="8" dur="10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1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111619">
                                            <p:txEl>
                                              <p:pRg st="1" end="1"/>
                                            </p:txEl>
                                          </p:spTgt>
                                        </p:tgtEl>
                                        <p:attrNameLst>
                                          <p:attrName>style.visibility</p:attrName>
                                        </p:attrNameLst>
                                      </p:cBhvr>
                                      <p:to>
                                        <p:strVal val="visible"/>
                                      </p:to>
                                    </p:set>
                                    <p:animEffect transition="in" filter="fade">
                                      <p:cBhvr>
                                        <p:cTn id="14" dur="1000"/>
                                        <p:tgtEl>
                                          <p:spTgt spid="111619">
                                            <p:txEl>
                                              <p:pRg st="1" end="1"/>
                                            </p:txEl>
                                          </p:spTgt>
                                        </p:tgtEl>
                                      </p:cBhvr>
                                    </p:animEffect>
                                    <p:anim calcmode="lin" valueType="num">
                                      <p:cBhvr>
                                        <p:cTn id="15" dur="1000" fill="hold"/>
                                        <p:tgtEl>
                                          <p:spTgt spid="111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16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iterate type="lt">
                                    <p:tmPct val="10000"/>
                                  </p:iterate>
                                  <p:childTnLst>
                                    <p:set>
                                      <p:cBhvr>
                                        <p:cTn id="20" dur="1" fill="hold">
                                          <p:stCondLst>
                                            <p:cond delay="0"/>
                                          </p:stCondLst>
                                        </p:cTn>
                                        <p:tgtEl>
                                          <p:spTgt spid="111619">
                                            <p:txEl>
                                              <p:pRg st="2" end="2"/>
                                            </p:txEl>
                                          </p:spTgt>
                                        </p:tgtEl>
                                        <p:attrNameLst>
                                          <p:attrName>style.visibility</p:attrName>
                                        </p:attrNameLst>
                                      </p:cBhvr>
                                      <p:to>
                                        <p:strVal val="visible"/>
                                      </p:to>
                                    </p:set>
                                    <p:animEffect transition="in" filter="fade">
                                      <p:cBhvr>
                                        <p:cTn id="21" dur="1000"/>
                                        <p:tgtEl>
                                          <p:spTgt spid="111619">
                                            <p:txEl>
                                              <p:pRg st="2" end="2"/>
                                            </p:txEl>
                                          </p:spTgt>
                                        </p:tgtEl>
                                      </p:cBhvr>
                                    </p:animEffect>
                                    <p:anim calcmode="lin" valueType="num">
                                      <p:cBhvr>
                                        <p:cTn id="22" dur="1000" fill="hold"/>
                                        <p:tgtEl>
                                          <p:spTgt spid="1116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16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iterate type="lt">
                                    <p:tmPct val="10000"/>
                                  </p:iterate>
                                  <p:childTnLst>
                                    <p:set>
                                      <p:cBhvr>
                                        <p:cTn id="27" dur="1" fill="hold">
                                          <p:stCondLst>
                                            <p:cond delay="0"/>
                                          </p:stCondLst>
                                        </p:cTn>
                                        <p:tgtEl>
                                          <p:spTgt spid="111619">
                                            <p:txEl>
                                              <p:pRg st="3" end="3"/>
                                            </p:txEl>
                                          </p:spTgt>
                                        </p:tgtEl>
                                        <p:attrNameLst>
                                          <p:attrName>style.visibility</p:attrName>
                                        </p:attrNameLst>
                                      </p:cBhvr>
                                      <p:to>
                                        <p:strVal val="visible"/>
                                      </p:to>
                                    </p:set>
                                    <p:animEffect transition="in" filter="fade">
                                      <p:cBhvr>
                                        <p:cTn id="28" dur="1000"/>
                                        <p:tgtEl>
                                          <p:spTgt spid="111619">
                                            <p:txEl>
                                              <p:pRg st="3" end="3"/>
                                            </p:txEl>
                                          </p:spTgt>
                                        </p:tgtEl>
                                      </p:cBhvr>
                                    </p:animEffect>
                                    <p:anim calcmode="lin" valueType="num">
                                      <p:cBhvr>
                                        <p:cTn id="29" dur="1000" fill="hold"/>
                                        <p:tgtEl>
                                          <p:spTgt spid="11161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16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iterate type="lt">
                                    <p:tmPct val="10000"/>
                                  </p:iterate>
                                  <p:childTnLst>
                                    <p:set>
                                      <p:cBhvr>
                                        <p:cTn id="34" dur="1" fill="hold">
                                          <p:stCondLst>
                                            <p:cond delay="0"/>
                                          </p:stCondLst>
                                        </p:cTn>
                                        <p:tgtEl>
                                          <p:spTgt spid="111619">
                                            <p:txEl>
                                              <p:pRg st="4" end="4"/>
                                            </p:txEl>
                                          </p:spTgt>
                                        </p:tgtEl>
                                        <p:attrNameLst>
                                          <p:attrName>style.visibility</p:attrName>
                                        </p:attrNameLst>
                                      </p:cBhvr>
                                      <p:to>
                                        <p:strVal val="visible"/>
                                      </p:to>
                                    </p:set>
                                    <p:animEffect transition="in" filter="fade">
                                      <p:cBhvr>
                                        <p:cTn id="35" dur="1000"/>
                                        <p:tgtEl>
                                          <p:spTgt spid="111619">
                                            <p:txEl>
                                              <p:pRg st="4" end="4"/>
                                            </p:txEl>
                                          </p:spTgt>
                                        </p:tgtEl>
                                      </p:cBhvr>
                                    </p:animEffect>
                                    <p:anim calcmode="lin" valueType="num">
                                      <p:cBhvr>
                                        <p:cTn id="36" dur="1000" fill="hold"/>
                                        <p:tgtEl>
                                          <p:spTgt spid="11161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16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D71FF46-95EA-49BD-AA5A-0C3FEBE517F2}" type="slidenum">
              <a:rPr lang="en-US"/>
              <a:pPr>
                <a:defRPr/>
              </a:pPr>
              <a:t>120</a:t>
            </a:fld>
            <a:endParaRPr lang="en-US"/>
          </a:p>
        </p:txBody>
      </p:sp>
      <p:sp>
        <p:nvSpPr>
          <p:cNvPr id="112642" name="Rectangle 2"/>
          <p:cNvSpPr>
            <a:spLocks noGrp="1" noChangeArrowheads="1"/>
          </p:cNvSpPr>
          <p:nvPr>
            <p:ph type="title"/>
          </p:nvPr>
        </p:nvSpPr>
        <p:spPr/>
        <p:txBody>
          <a:bodyPr/>
          <a:lstStyle/>
          <a:p>
            <a:pPr eaLnBrk="1" hangingPunct="1"/>
            <a:r>
              <a:rPr lang="fa-IR" smtClean="0"/>
              <a:t>حمل و نقل</a:t>
            </a:r>
            <a:endParaRPr lang="en-US" smtClean="0"/>
          </a:p>
        </p:txBody>
      </p:sp>
      <p:sp>
        <p:nvSpPr>
          <p:cNvPr id="112643" name="Rectangle 3"/>
          <p:cNvSpPr>
            <a:spLocks noGrp="1" noChangeArrowheads="1"/>
          </p:cNvSpPr>
          <p:nvPr>
            <p:ph type="body" idx="1"/>
          </p:nvPr>
        </p:nvSpPr>
        <p:spPr/>
        <p:txBody>
          <a:bodyPr/>
          <a:lstStyle/>
          <a:p>
            <a:pPr indent="282575" eaLnBrk="1" hangingPunct="1">
              <a:lnSpc>
                <a:spcPct val="90000"/>
              </a:lnSpc>
              <a:buFontTx/>
              <a:buNone/>
            </a:pPr>
            <a:r>
              <a:rPr lang="fa-IR" sz="2800" smtClean="0"/>
              <a:t>امكانات حمل و نقل موجود در كشور اثر مهمي بر فعاليت‌هاي اقتصادي داشته، سيستم توزيع بدون حمل و نقل مناسب فلج خواهد بود. حمل و نقل از دو بعد مي‌بايستي مد نظر قرار گيرد:</a:t>
            </a:r>
          </a:p>
          <a:p>
            <a:pPr indent="282575" eaLnBrk="1" hangingPunct="1">
              <a:lnSpc>
                <a:spcPct val="135000"/>
              </a:lnSpc>
              <a:buFont typeface="B Titr" pitchFamily="2" charset="-78"/>
              <a:buChar char="*"/>
            </a:pPr>
            <a:r>
              <a:rPr lang="fa-IR" sz="2000" smtClean="0">
                <a:solidFill>
                  <a:srgbClr val="0033CC"/>
                </a:solidFill>
              </a:rPr>
              <a:t>وسايل حمل و نقل مانند تعداد كاميون‌ها، لكوموتيو، كشتي و هواپيما</a:t>
            </a:r>
          </a:p>
          <a:p>
            <a:pPr indent="282575" eaLnBrk="1" hangingPunct="1">
              <a:lnSpc>
                <a:spcPct val="135000"/>
              </a:lnSpc>
              <a:buFont typeface="B Titr" pitchFamily="2" charset="-78"/>
              <a:buChar char="*"/>
            </a:pPr>
            <a:r>
              <a:rPr lang="fa-IR" sz="2000" smtClean="0">
                <a:solidFill>
                  <a:srgbClr val="0033CC"/>
                </a:solidFill>
              </a:rPr>
              <a:t>امكانات زيربنايي حمل و نقل مانند تعداد فرودگاه‌ها امكانات بنادر، طول خطوط راه‌آهن و جاده‌ها</a:t>
            </a:r>
          </a:p>
          <a:p>
            <a:pPr indent="282575" eaLnBrk="1" hangingPunct="1">
              <a:lnSpc>
                <a:spcPct val="90000"/>
              </a:lnSpc>
              <a:buFontTx/>
              <a:buNone/>
            </a:pPr>
            <a:r>
              <a:rPr lang="fa-IR" sz="2800" smtClean="0"/>
              <a:t>هنگام توليد يا عرضه يك كالا در كشور خارجي بايد امكانات حمل و نقل را مود توجه قرار داد و سپس اقدام نمود.</a:t>
            </a:r>
            <a:endParaRPr lang="en-US" sz="2800"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12642"/>
                                        </p:tgtEl>
                                        <p:attrNameLst>
                                          <p:attrName>style.visibility</p:attrName>
                                        </p:attrNameLst>
                                      </p:cBhvr>
                                      <p:to>
                                        <p:strVal val="visible"/>
                                      </p:to>
                                    </p:set>
                                    <p:anim calcmode="lin" valueType="num">
                                      <p:cBhvr>
                                        <p:cTn id="7" dur="1000" fill="hold"/>
                                        <p:tgtEl>
                                          <p:spTgt spid="112642"/>
                                        </p:tgtEl>
                                        <p:attrNameLst>
                                          <p:attrName>ppt_w</p:attrName>
                                        </p:attrNameLst>
                                      </p:cBhvr>
                                      <p:tavLst>
                                        <p:tav tm="0">
                                          <p:val>
                                            <p:strVal val="#ppt_w+.3"/>
                                          </p:val>
                                        </p:tav>
                                        <p:tav tm="100000">
                                          <p:val>
                                            <p:strVal val="#ppt_w"/>
                                          </p:val>
                                        </p:tav>
                                      </p:tavLst>
                                    </p:anim>
                                    <p:anim calcmode="lin" valueType="num">
                                      <p:cBhvr>
                                        <p:cTn id="8" dur="1000" fill="hold"/>
                                        <p:tgtEl>
                                          <p:spTgt spid="112642"/>
                                        </p:tgtEl>
                                        <p:attrNameLst>
                                          <p:attrName>ppt_h</p:attrName>
                                        </p:attrNameLst>
                                      </p:cBhvr>
                                      <p:tavLst>
                                        <p:tav tm="0">
                                          <p:val>
                                            <p:strVal val="#ppt_h"/>
                                          </p:val>
                                        </p:tav>
                                        <p:tav tm="100000">
                                          <p:val>
                                            <p:strVal val="#ppt_h"/>
                                          </p:val>
                                        </p:tav>
                                      </p:tavLst>
                                    </p:anim>
                                    <p:animEffect transition="in" filter="fade">
                                      <p:cBhvr>
                                        <p:cTn id="9" dur="1000"/>
                                        <p:tgtEl>
                                          <p:spTgt spid="11264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12643">
                                            <p:txEl>
                                              <p:pRg st="0" end="0"/>
                                            </p:txEl>
                                          </p:spTgt>
                                        </p:tgtEl>
                                        <p:attrNameLst>
                                          <p:attrName>style.visibility</p:attrName>
                                        </p:attrNameLst>
                                      </p:cBhvr>
                                      <p:to>
                                        <p:strVal val="visible"/>
                                      </p:to>
                                    </p:set>
                                    <p:anim calcmode="lin" valueType="num">
                                      <p:cBhvr>
                                        <p:cTn id="14" dur="1000" fill="hold"/>
                                        <p:tgtEl>
                                          <p:spTgt spid="11264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1264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12643">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12643">
                                            <p:txEl>
                                              <p:pRg st="1" end="1"/>
                                            </p:txEl>
                                          </p:spTgt>
                                        </p:tgtEl>
                                        <p:attrNameLst>
                                          <p:attrName>style.visibility</p:attrName>
                                        </p:attrNameLst>
                                      </p:cBhvr>
                                      <p:to>
                                        <p:strVal val="visible"/>
                                      </p:to>
                                    </p:set>
                                    <p:anim calcmode="lin" valueType="num">
                                      <p:cBhvr>
                                        <p:cTn id="21" dur="1000" fill="hold"/>
                                        <p:tgtEl>
                                          <p:spTgt spid="112643">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11264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12643">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12643">
                                            <p:txEl>
                                              <p:pRg st="2" end="2"/>
                                            </p:txEl>
                                          </p:spTgt>
                                        </p:tgtEl>
                                        <p:attrNameLst>
                                          <p:attrName>style.visibility</p:attrName>
                                        </p:attrNameLst>
                                      </p:cBhvr>
                                      <p:to>
                                        <p:strVal val="visible"/>
                                      </p:to>
                                    </p:set>
                                    <p:anim calcmode="lin" valueType="num">
                                      <p:cBhvr>
                                        <p:cTn id="28" dur="1000" fill="hold"/>
                                        <p:tgtEl>
                                          <p:spTgt spid="112643">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11264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12643">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12643">
                                            <p:txEl>
                                              <p:pRg st="3" end="3"/>
                                            </p:txEl>
                                          </p:spTgt>
                                        </p:tgtEl>
                                        <p:attrNameLst>
                                          <p:attrName>style.visibility</p:attrName>
                                        </p:attrNameLst>
                                      </p:cBhvr>
                                      <p:to>
                                        <p:strVal val="visible"/>
                                      </p:to>
                                    </p:set>
                                    <p:anim calcmode="lin" valueType="num">
                                      <p:cBhvr>
                                        <p:cTn id="35" dur="1000" fill="hold"/>
                                        <p:tgtEl>
                                          <p:spTgt spid="112643">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11264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126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3"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4836F26-37E0-4029-8FC1-6CC32D00FD4F}" type="slidenum">
              <a:rPr lang="en-US"/>
              <a:pPr>
                <a:defRPr/>
              </a:pPr>
              <a:t>121</a:t>
            </a:fld>
            <a:endParaRPr lang="en-US"/>
          </a:p>
        </p:txBody>
      </p:sp>
      <p:sp>
        <p:nvSpPr>
          <p:cNvPr id="121859" name="Rectangle 2"/>
          <p:cNvSpPr>
            <a:spLocks noGrp="1" noChangeArrowheads="1"/>
          </p:cNvSpPr>
          <p:nvPr>
            <p:ph type="title"/>
          </p:nvPr>
        </p:nvSpPr>
        <p:spPr/>
        <p:txBody>
          <a:bodyPr/>
          <a:lstStyle/>
          <a:p>
            <a:pPr eaLnBrk="1" hangingPunct="1"/>
            <a:r>
              <a:rPr lang="fa-IR" smtClean="0"/>
              <a:t>جمعيت</a:t>
            </a:r>
            <a:endParaRPr lang="en-US" smtClean="0"/>
          </a:p>
        </p:txBody>
      </p:sp>
      <p:sp>
        <p:nvSpPr>
          <p:cNvPr id="113667" name="Rectangle 3"/>
          <p:cNvSpPr>
            <a:spLocks noGrp="1" noChangeArrowheads="1"/>
          </p:cNvSpPr>
          <p:nvPr>
            <p:ph type="body" idx="1"/>
          </p:nvPr>
        </p:nvSpPr>
        <p:spPr/>
        <p:txBody>
          <a:bodyPr/>
          <a:lstStyle/>
          <a:p>
            <a:pPr eaLnBrk="1" hangingPunct="1">
              <a:lnSpc>
                <a:spcPct val="130000"/>
              </a:lnSpc>
              <a:buFontTx/>
              <a:buNone/>
            </a:pPr>
            <a:r>
              <a:rPr lang="fa-IR" smtClean="0"/>
              <a:t>جمعيت يكي از عوامل بسيار مهم در بازاريابي است. اگر ساير عوامل ثابت در نظر گرفته شود هر چه تعداد جمعيت بيشتر باشد بازار مناسبتر است. هرچند كه جمعيت جزء عوامل مهم بازاريابي مي‌باشد؛ ولي تكيه بر تعداد جمعيت به تنهايي ممكن است گمراه كننده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diamond(in)">
                                      <p:cBhvr>
                                        <p:cTn id="7" dur="2000"/>
                                        <p:tgtEl>
                                          <p:spTgt spid="1136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D0DC028-EAC8-42D9-BB04-F5809BFA4F23}" type="slidenum">
              <a:rPr lang="en-US"/>
              <a:pPr>
                <a:defRPr/>
              </a:pPr>
              <a:t>122</a:t>
            </a:fld>
            <a:endParaRPr lang="en-US"/>
          </a:p>
        </p:txBody>
      </p:sp>
      <p:sp>
        <p:nvSpPr>
          <p:cNvPr id="122883" name="Rectangle 2"/>
          <p:cNvSpPr>
            <a:spLocks noGrp="1" noChangeArrowheads="1"/>
          </p:cNvSpPr>
          <p:nvPr>
            <p:ph type="title"/>
          </p:nvPr>
        </p:nvSpPr>
        <p:spPr/>
        <p:txBody>
          <a:bodyPr/>
          <a:lstStyle/>
          <a:p>
            <a:pPr eaLnBrk="1" hangingPunct="1"/>
            <a:r>
              <a:rPr lang="fa-IR" sz="2800" smtClean="0"/>
              <a:t>جمعيت را بايد از نقطه‌نظرات زير بررسي كرد:</a:t>
            </a:r>
            <a:endParaRPr lang="en-US" sz="2800" smtClean="0"/>
          </a:p>
        </p:txBody>
      </p:sp>
      <p:sp>
        <p:nvSpPr>
          <p:cNvPr id="114691"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mtClean="0"/>
              <a:t>گروه‌هاي سني جمعيت</a:t>
            </a:r>
          </a:p>
          <a:p>
            <a:pPr marL="785813" indent="-609600" eaLnBrk="1" hangingPunct="1">
              <a:lnSpc>
                <a:spcPct val="200000"/>
              </a:lnSpc>
              <a:buFontTx/>
              <a:buAutoNum type="arabicPeriod"/>
            </a:pPr>
            <a:r>
              <a:rPr lang="fa-IR" smtClean="0"/>
              <a:t>پراكندگي جمعيت</a:t>
            </a:r>
          </a:p>
          <a:p>
            <a:pPr marL="785813" indent="-609600" eaLnBrk="1" hangingPunct="1">
              <a:lnSpc>
                <a:spcPct val="200000"/>
              </a:lnSpc>
              <a:buFontTx/>
              <a:buAutoNum type="arabicPeriod"/>
            </a:pPr>
            <a:r>
              <a:rPr lang="fa-IR" smtClean="0"/>
              <a:t>درجه رشد جمعيت</a:t>
            </a:r>
          </a:p>
          <a:p>
            <a:pPr marL="785813" indent="-609600" eaLnBrk="1" hangingPunct="1">
              <a:lnSpc>
                <a:spcPct val="200000"/>
              </a:lnSpc>
              <a:buFontTx/>
              <a:buAutoNum type="arabicPeriod"/>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Effect transition="in" filter="fade">
                                      <p:cBhvr>
                                        <p:cTn id="14" dur="1000"/>
                                        <p:tgtEl>
                                          <p:spTgt spid="114691">
                                            <p:txEl>
                                              <p:pRg st="1" end="1"/>
                                            </p:txEl>
                                          </p:spTgt>
                                        </p:tgtEl>
                                      </p:cBhvr>
                                    </p:animEffect>
                                    <p:anim calcmode="lin" valueType="num">
                                      <p:cBhvr>
                                        <p:cTn id="15"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Effect transition="in" filter="fade">
                                      <p:cBhvr>
                                        <p:cTn id="21" dur="1000"/>
                                        <p:tgtEl>
                                          <p:spTgt spid="114691">
                                            <p:txEl>
                                              <p:pRg st="2" end="2"/>
                                            </p:txEl>
                                          </p:spTgt>
                                        </p:tgtEl>
                                      </p:cBhvr>
                                    </p:animEffect>
                                    <p:anim calcmode="lin" valueType="num">
                                      <p:cBhvr>
                                        <p:cTn id="22"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469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3C90884-F6AF-4968-A9D1-3CE0B496F53D}" type="slidenum">
              <a:rPr lang="en-US"/>
              <a:pPr>
                <a:defRPr/>
              </a:pPr>
              <a:t>123</a:t>
            </a:fld>
            <a:endParaRPr lang="en-US"/>
          </a:p>
        </p:txBody>
      </p:sp>
      <p:sp>
        <p:nvSpPr>
          <p:cNvPr id="115714" name="Rectangle 2"/>
          <p:cNvSpPr>
            <a:spLocks noGrp="1" noChangeArrowheads="1"/>
          </p:cNvSpPr>
          <p:nvPr>
            <p:ph type="title"/>
          </p:nvPr>
        </p:nvSpPr>
        <p:spPr/>
        <p:txBody>
          <a:bodyPr/>
          <a:lstStyle/>
          <a:p>
            <a:pPr eaLnBrk="1" hangingPunct="1"/>
            <a:r>
              <a:rPr lang="fa-IR" smtClean="0"/>
              <a:t>ساير عوامل اقتصادي</a:t>
            </a:r>
            <a:endParaRPr lang="en-US" smtClean="0"/>
          </a:p>
        </p:txBody>
      </p:sp>
      <p:sp>
        <p:nvSpPr>
          <p:cNvPr id="115715"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z="2800" smtClean="0"/>
              <a:t>تورم</a:t>
            </a:r>
          </a:p>
          <a:p>
            <a:pPr marL="785813" indent="-609600" eaLnBrk="1" hangingPunct="1">
              <a:lnSpc>
                <a:spcPct val="200000"/>
              </a:lnSpc>
              <a:buFontTx/>
              <a:buAutoNum type="arabicPeriod"/>
            </a:pPr>
            <a:r>
              <a:rPr lang="fa-IR" sz="2800" smtClean="0"/>
              <a:t>قوانين مالي و مالياتي</a:t>
            </a:r>
          </a:p>
          <a:p>
            <a:pPr marL="785813" indent="-609600" eaLnBrk="1" hangingPunct="1">
              <a:lnSpc>
                <a:spcPct val="200000"/>
              </a:lnSpc>
              <a:buFontTx/>
              <a:buAutoNum type="arabicPeriod"/>
            </a:pPr>
            <a:r>
              <a:rPr lang="fa-IR" sz="2800" smtClean="0"/>
              <a:t>نقش دولت‌ها در فعاليت‌هاي اقتصادي</a:t>
            </a:r>
          </a:p>
          <a:p>
            <a:pPr marL="785813" indent="-609600" eaLnBrk="1" hangingPunct="1">
              <a:lnSpc>
                <a:spcPct val="200000"/>
              </a:lnSpc>
              <a:buFontTx/>
              <a:buAutoNum type="arabicPeriod"/>
            </a:pPr>
            <a:r>
              <a:rPr lang="fa-IR" sz="2800" smtClean="0"/>
              <a:t>وضعيت سرمايه‌گذاري خارجي در كشور</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5714"/>
                                        </p:tgtEl>
                                        <p:attrNameLst>
                                          <p:attrName>style.visibility</p:attrName>
                                        </p:attrNameLst>
                                      </p:cBhvr>
                                      <p:to>
                                        <p:strVal val="visible"/>
                                      </p:to>
                                    </p:set>
                                    <p:anim calcmode="lin" valueType="num">
                                      <p:cBhvr>
                                        <p:cTn id="7" dur="500" fill="hold"/>
                                        <p:tgtEl>
                                          <p:spTgt spid="115714"/>
                                        </p:tgtEl>
                                        <p:attrNameLst>
                                          <p:attrName>ppt_w</p:attrName>
                                        </p:attrNameLst>
                                      </p:cBhvr>
                                      <p:tavLst>
                                        <p:tav tm="0">
                                          <p:val>
                                            <p:fltVal val="0"/>
                                          </p:val>
                                        </p:tav>
                                        <p:tav tm="100000">
                                          <p:val>
                                            <p:strVal val="#ppt_w"/>
                                          </p:val>
                                        </p:tav>
                                      </p:tavLst>
                                    </p:anim>
                                    <p:anim calcmode="lin" valueType="num">
                                      <p:cBhvr>
                                        <p:cTn id="8" dur="500" fill="hold"/>
                                        <p:tgtEl>
                                          <p:spTgt spid="115714"/>
                                        </p:tgtEl>
                                        <p:attrNameLst>
                                          <p:attrName>ppt_h</p:attrName>
                                        </p:attrNameLst>
                                      </p:cBhvr>
                                      <p:tavLst>
                                        <p:tav tm="0">
                                          <p:val>
                                            <p:fltVal val="0"/>
                                          </p:val>
                                        </p:tav>
                                        <p:tav tm="100000">
                                          <p:val>
                                            <p:strVal val="#ppt_h"/>
                                          </p:val>
                                        </p:tav>
                                      </p:tavLst>
                                    </p:anim>
                                    <p:anim calcmode="lin" valueType="num">
                                      <p:cBhvr>
                                        <p:cTn id="9" dur="500" fill="hold"/>
                                        <p:tgtEl>
                                          <p:spTgt spid="115714"/>
                                        </p:tgtEl>
                                        <p:attrNameLst>
                                          <p:attrName>style.rotation</p:attrName>
                                        </p:attrNameLst>
                                      </p:cBhvr>
                                      <p:tavLst>
                                        <p:tav tm="0">
                                          <p:val>
                                            <p:fltVal val="360"/>
                                          </p:val>
                                        </p:tav>
                                        <p:tav tm="100000">
                                          <p:val>
                                            <p:fltVal val="0"/>
                                          </p:val>
                                        </p:tav>
                                      </p:tavLst>
                                    </p:anim>
                                    <p:animEffect transition="in" filter="fade">
                                      <p:cBhvr>
                                        <p:cTn id="10" dur="500"/>
                                        <p:tgtEl>
                                          <p:spTgt spid="1157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15715">
                                            <p:txEl>
                                              <p:pRg st="0" end="0"/>
                                            </p:txEl>
                                          </p:spTgt>
                                        </p:tgtEl>
                                        <p:attrNameLst>
                                          <p:attrName>style.visibility</p:attrName>
                                        </p:attrNameLst>
                                      </p:cBhvr>
                                      <p:to>
                                        <p:strVal val="visible"/>
                                      </p:to>
                                    </p:set>
                                    <p:anim calcmode="lin" valueType="num">
                                      <p:cBhvr>
                                        <p:cTn id="15" dur="500" fill="hold"/>
                                        <p:tgtEl>
                                          <p:spTgt spid="11571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15715">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15715">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15715">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115715">
                                            <p:txEl>
                                              <p:pRg st="1" end="1"/>
                                            </p:txEl>
                                          </p:spTgt>
                                        </p:tgtEl>
                                        <p:attrNameLst>
                                          <p:attrName>style.visibility</p:attrName>
                                        </p:attrNameLst>
                                      </p:cBhvr>
                                      <p:to>
                                        <p:strVal val="visible"/>
                                      </p:to>
                                    </p:set>
                                    <p:anim calcmode="lin" valueType="num">
                                      <p:cBhvr>
                                        <p:cTn id="23" dur="500" fill="hold"/>
                                        <p:tgtEl>
                                          <p:spTgt spid="115715">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15715">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115715">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115715">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115715">
                                            <p:txEl>
                                              <p:pRg st="2" end="2"/>
                                            </p:txEl>
                                          </p:spTgt>
                                        </p:tgtEl>
                                        <p:attrNameLst>
                                          <p:attrName>style.visibility</p:attrName>
                                        </p:attrNameLst>
                                      </p:cBhvr>
                                      <p:to>
                                        <p:strVal val="visible"/>
                                      </p:to>
                                    </p:set>
                                    <p:anim calcmode="lin" valueType="num">
                                      <p:cBhvr>
                                        <p:cTn id="31" dur="500" fill="hold"/>
                                        <p:tgtEl>
                                          <p:spTgt spid="115715">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115715">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115715">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115715">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115715">
                                            <p:txEl>
                                              <p:pRg st="3" end="3"/>
                                            </p:txEl>
                                          </p:spTgt>
                                        </p:tgtEl>
                                        <p:attrNameLst>
                                          <p:attrName>style.visibility</p:attrName>
                                        </p:attrNameLst>
                                      </p:cBhvr>
                                      <p:to>
                                        <p:strVal val="visible"/>
                                      </p:to>
                                    </p:set>
                                    <p:anim calcmode="lin" valueType="num">
                                      <p:cBhvr>
                                        <p:cTn id="39" dur="500" fill="hold"/>
                                        <p:tgtEl>
                                          <p:spTgt spid="115715">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15715">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115715">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1157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C8D3B60A-E334-4FEB-A75A-A1A5A1866C52}" type="slidenum">
              <a:rPr lang="en-US"/>
              <a:pPr>
                <a:defRPr/>
              </a:pPr>
              <a:t>124</a:t>
            </a:fld>
            <a:endParaRPr lang="en-US"/>
          </a:p>
        </p:txBody>
      </p:sp>
      <p:sp>
        <p:nvSpPr>
          <p:cNvPr id="124931" name="Rectangle 2"/>
          <p:cNvSpPr>
            <a:spLocks noGrp="1" noChangeArrowheads="1"/>
          </p:cNvSpPr>
          <p:nvPr>
            <p:ph type="title"/>
          </p:nvPr>
        </p:nvSpPr>
        <p:spPr/>
        <p:txBody>
          <a:bodyPr/>
          <a:lstStyle/>
          <a:p>
            <a:pPr eaLnBrk="1" hangingPunct="1"/>
            <a:r>
              <a:rPr lang="fa-IR" smtClean="0"/>
              <a:t>فصل پنجم</a:t>
            </a:r>
            <a:endParaRPr lang="en-US" smtClean="0"/>
          </a:p>
        </p:txBody>
      </p:sp>
      <p:sp>
        <p:nvSpPr>
          <p:cNvPr id="116739" name="Rectangle 3"/>
          <p:cNvSpPr>
            <a:spLocks noGrp="1" noChangeArrowheads="1"/>
          </p:cNvSpPr>
          <p:nvPr>
            <p:ph type="body" idx="1"/>
          </p:nvPr>
        </p:nvSpPr>
        <p:spPr/>
        <p:txBody>
          <a:bodyPr/>
          <a:lstStyle/>
          <a:p>
            <a:pPr algn="ctr" eaLnBrk="1" hangingPunct="1">
              <a:buFontTx/>
              <a:buNone/>
            </a:pPr>
            <a:endParaRPr lang="en-US" sz="4400" smtClean="0"/>
          </a:p>
          <a:p>
            <a:pPr algn="ctr" eaLnBrk="1" hangingPunct="1">
              <a:buFontTx/>
              <a:buNone/>
            </a:pPr>
            <a:endParaRPr lang="en-US" smtClean="0"/>
          </a:p>
          <a:p>
            <a:pPr algn="ctr" eaLnBrk="1" hangingPunct="1">
              <a:buFontTx/>
              <a:buNone/>
            </a:pPr>
            <a:r>
              <a:rPr lang="fa-IR" sz="4400" smtClean="0"/>
              <a:t>تحقيقات بازاريابي بين‌المللي</a:t>
            </a:r>
            <a:endParaRPr lang="en-US" sz="4400" smtClean="0"/>
          </a:p>
        </p:txBody>
      </p:sp>
      <p:sp>
        <p:nvSpPr>
          <p:cNvPr id="124933"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16739">
                                            <p:txEl>
                                              <p:pRg st="2" end="2"/>
                                            </p:txEl>
                                          </p:spTgt>
                                        </p:tgtEl>
                                        <p:attrNameLst>
                                          <p:attrName>style.visibility</p:attrName>
                                        </p:attrNameLst>
                                      </p:cBhvr>
                                      <p:to>
                                        <p:strVal val="visible"/>
                                      </p:to>
                                    </p:set>
                                    <p:anim calcmode="lin" valueType="num">
                                      <p:cBhvr additive="base">
                                        <p:cTn id="7" dur="500" fill="hold"/>
                                        <p:tgtEl>
                                          <p:spTgt spid="11673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673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90D9320-5240-4B5D-8294-E6F684AF5A71}" type="slidenum">
              <a:rPr lang="en-US"/>
              <a:pPr>
                <a:defRPr/>
              </a:pPr>
              <a:t>125</a:t>
            </a:fld>
            <a:endParaRPr lang="en-US"/>
          </a:p>
        </p:txBody>
      </p:sp>
      <p:sp>
        <p:nvSpPr>
          <p:cNvPr id="125955" name="Rectangle 2"/>
          <p:cNvSpPr>
            <a:spLocks noGrp="1" noChangeArrowheads="1"/>
          </p:cNvSpPr>
          <p:nvPr>
            <p:ph type="title"/>
          </p:nvPr>
        </p:nvSpPr>
        <p:spPr/>
        <p:txBody>
          <a:bodyPr/>
          <a:lstStyle/>
          <a:p>
            <a:pPr eaLnBrk="1" hangingPunct="1"/>
            <a:r>
              <a:rPr lang="fa-IR" smtClean="0"/>
              <a:t>هدف كلي</a:t>
            </a:r>
            <a:endParaRPr lang="en-US" smtClean="0"/>
          </a:p>
        </p:txBody>
      </p:sp>
      <p:sp>
        <p:nvSpPr>
          <p:cNvPr id="301059" name="Rectangle 3"/>
          <p:cNvSpPr>
            <a:spLocks noGrp="1" noChangeArrowheads="1"/>
          </p:cNvSpPr>
          <p:nvPr>
            <p:ph type="body" idx="1"/>
          </p:nvPr>
        </p:nvSpPr>
        <p:spPr/>
        <p:txBody>
          <a:bodyPr/>
          <a:lstStyle/>
          <a:p>
            <a:pPr eaLnBrk="1" hangingPunct="1">
              <a:lnSpc>
                <a:spcPct val="200000"/>
              </a:lnSpc>
              <a:buFontTx/>
              <a:buNone/>
            </a:pPr>
            <a:r>
              <a:rPr lang="fa-IR" smtClean="0"/>
              <a:t>هدف كلي اين فصل آشنايي با زمينه‌هاي تحقيقات بازاريابي بين‌الملل و همچنين آشنايي با روش‌ها و تكنيك‌هاي تحقيقات بازاريابي مي‌باشد.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01059">
                                            <p:txEl>
                                              <p:pRg st="0" end="0"/>
                                            </p:txEl>
                                          </p:spTgt>
                                        </p:tgtEl>
                                        <p:attrNameLst>
                                          <p:attrName>style.visibility</p:attrName>
                                        </p:attrNameLst>
                                      </p:cBhvr>
                                      <p:to>
                                        <p:strVal val="visible"/>
                                      </p:to>
                                    </p:set>
                                    <p:animEffect transition="in" filter="fade">
                                      <p:cBhvr>
                                        <p:cTn id="7" dur="770" decel="100000"/>
                                        <p:tgtEl>
                                          <p:spTgt spid="301059">
                                            <p:txEl>
                                              <p:pRg st="0" end="0"/>
                                            </p:txEl>
                                          </p:spTgt>
                                        </p:tgtEl>
                                      </p:cBhvr>
                                    </p:animEffect>
                                    <p:animScale>
                                      <p:cBhvr>
                                        <p:cTn id="8" dur="770" decel="100000"/>
                                        <p:tgtEl>
                                          <p:spTgt spid="301059">
                                            <p:txEl>
                                              <p:pRg st="0" end="0"/>
                                            </p:txEl>
                                          </p:spTgt>
                                        </p:tgtEl>
                                      </p:cBhvr>
                                      <p:from x="10000" y="10000"/>
                                      <p:to x="200000" y="450000"/>
                                    </p:animScale>
                                    <p:animScale>
                                      <p:cBhvr>
                                        <p:cTn id="9" dur="1230" accel="100000" fill="hold">
                                          <p:stCondLst>
                                            <p:cond delay="770"/>
                                          </p:stCondLst>
                                        </p:cTn>
                                        <p:tgtEl>
                                          <p:spTgt spid="301059">
                                            <p:txEl>
                                              <p:pRg st="0" end="0"/>
                                            </p:txEl>
                                          </p:spTgt>
                                        </p:tgtEl>
                                      </p:cBhvr>
                                      <p:from x="200000" y="450000"/>
                                      <p:to x="100000" y="100000"/>
                                    </p:animScale>
                                    <p:set>
                                      <p:cBhvr>
                                        <p:cTn id="10" dur="770" fill="hold"/>
                                        <p:tgtEl>
                                          <p:spTgt spid="301059">
                                            <p:txEl>
                                              <p:pRg st="0" end="0"/>
                                            </p:txEl>
                                          </p:spTgt>
                                        </p:tgtEl>
                                        <p:attrNameLst>
                                          <p:attrName>ppt_x</p:attrName>
                                        </p:attrNameLst>
                                      </p:cBhvr>
                                      <p:to>
                                        <p:strVal val="(0.5)"/>
                                      </p:to>
                                    </p:set>
                                    <p:anim from="(0.5)" to="(#ppt_x)" calcmode="lin" valueType="num">
                                      <p:cBhvr>
                                        <p:cTn id="11" dur="1230" accel="100000" fill="hold">
                                          <p:stCondLst>
                                            <p:cond delay="770"/>
                                          </p:stCondLst>
                                        </p:cTn>
                                        <p:tgtEl>
                                          <p:spTgt spid="301059">
                                            <p:txEl>
                                              <p:pRg st="0" end="0"/>
                                            </p:txEl>
                                          </p:spTgt>
                                        </p:tgtEl>
                                        <p:attrNameLst>
                                          <p:attrName>ppt_x</p:attrName>
                                        </p:attrNameLst>
                                      </p:cBhvr>
                                    </p:anim>
                                    <p:set>
                                      <p:cBhvr>
                                        <p:cTn id="12" dur="770" fill="hold"/>
                                        <p:tgtEl>
                                          <p:spTgt spid="301059">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301059">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59" grpId="0" build="p"/>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1A2BFFB-B0D1-4ED8-ADB2-D2BAC5DD9FC7}" type="slidenum">
              <a:rPr lang="en-US"/>
              <a:pPr>
                <a:defRPr/>
              </a:pPr>
              <a:t>126</a:t>
            </a:fld>
            <a:endParaRPr lang="en-US"/>
          </a:p>
        </p:txBody>
      </p:sp>
      <p:sp>
        <p:nvSpPr>
          <p:cNvPr id="126979" name="Rectangle 2"/>
          <p:cNvSpPr>
            <a:spLocks noGrp="1" noChangeArrowheads="1"/>
          </p:cNvSpPr>
          <p:nvPr>
            <p:ph type="title"/>
          </p:nvPr>
        </p:nvSpPr>
        <p:spPr/>
        <p:txBody>
          <a:bodyPr/>
          <a:lstStyle/>
          <a:p>
            <a:pPr eaLnBrk="1" hangingPunct="1"/>
            <a:r>
              <a:rPr lang="fa-IR" smtClean="0"/>
              <a:t>هدف‌هاي رفتاري</a:t>
            </a:r>
            <a:endParaRPr lang="en-US" smtClean="0"/>
          </a:p>
        </p:txBody>
      </p:sp>
      <p:sp>
        <p:nvSpPr>
          <p:cNvPr id="302083" name="Rectangle 3"/>
          <p:cNvSpPr>
            <a:spLocks noGrp="1" noChangeArrowheads="1"/>
          </p:cNvSpPr>
          <p:nvPr>
            <p:ph type="body" idx="1"/>
          </p:nvPr>
        </p:nvSpPr>
        <p:spPr/>
        <p:txBody>
          <a:bodyPr/>
          <a:lstStyle/>
          <a:p>
            <a:pPr marL="785813" indent="-609600" eaLnBrk="1" hangingPunct="1">
              <a:lnSpc>
                <a:spcPct val="90000"/>
              </a:lnSpc>
              <a:buFontTx/>
              <a:buNone/>
            </a:pPr>
            <a:r>
              <a:rPr lang="fa-IR" smtClean="0">
                <a:solidFill>
                  <a:srgbClr val="0033CC"/>
                </a:solidFill>
              </a:rPr>
              <a:t>از شما انتظار مي‌رود پس از مطالعه اين فصل بتوانيد:</a:t>
            </a:r>
          </a:p>
          <a:p>
            <a:pPr marL="785813" indent="-609600" eaLnBrk="1" hangingPunct="1">
              <a:lnSpc>
                <a:spcPct val="90000"/>
              </a:lnSpc>
              <a:buFontTx/>
              <a:buAutoNum type="arabicPeriod"/>
            </a:pPr>
            <a:r>
              <a:rPr lang="fa-IR" smtClean="0"/>
              <a:t>حدود وظايف بازاريابي بين‌المللي را بيان كنيد.</a:t>
            </a:r>
          </a:p>
          <a:p>
            <a:pPr marL="785813" indent="-609600" eaLnBrk="1" hangingPunct="1">
              <a:lnSpc>
                <a:spcPct val="90000"/>
              </a:lnSpc>
              <a:buFontTx/>
              <a:buAutoNum type="arabicPeriod"/>
            </a:pPr>
            <a:r>
              <a:rPr lang="fa-IR" smtClean="0"/>
              <a:t>اطلاعات مورد نياز بازاريابي بين‌المللي را شرح دهيد.</a:t>
            </a:r>
          </a:p>
          <a:p>
            <a:pPr marL="785813" indent="-609600" eaLnBrk="1" hangingPunct="1">
              <a:lnSpc>
                <a:spcPct val="90000"/>
              </a:lnSpc>
              <a:buFontTx/>
              <a:buAutoNum type="arabicPeriod"/>
            </a:pPr>
            <a:r>
              <a:rPr lang="fa-IR" smtClean="0"/>
              <a:t>چگونگي استفاده از تكنيك‌هاي داخلي را در بازاريابي بين‌المللي شرح دهيد.</a:t>
            </a:r>
          </a:p>
          <a:p>
            <a:pPr marL="785813" indent="-609600" eaLnBrk="1" hangingPunct="1">
              <a:lnSpc>
                <a:spcPct val="90000"/>
              </a:lnSpc>
              <a:buFontTx/>
              <a:buAutoNum type="arabicPeriod"/>
            </a:pPr>
            <a:r>
              <a:rPr lang="fa-IR" smtClean="0"/>
              <a:t>روش‌هاي جمع‌آوري اطلاعات را در بازاريابي بين آلمللي شرح دهيد.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2083">
                                            <p:txEl>
                                              <p:pRg st="0" end="0"/>
                                            </p:txEl>
                                          </p:spTgt>
                                        </p:tgtEl>
                                        <p:attrNameLst>
                                          <p:attrName>style.visibility</p:attrName>
                                        </p:attrNameLst>
                                      </p:cBhvr>
                                      <p:to>
                                        <p:strVal val="visible"/>
                                      </p:to>
                                    </p:set>
                                    <p:animEffect transition="in" filter="fade">
                                      <p:cBhvr>
                                        <p:cTn id="7" dur="1000"/>
                                        <p:tgtEl>
                                          <p:spTgt spid="302083">
                                            <p:txEl>
                                              <p:pRg st="0" end="0"/>
                                            </p:txEl>
                                          </p:spTgt>
                                        </p:tgtEl>
                                      </p:cBhvr>
                                    </p:animEffect>
                                    <p:anim calcmode="lin" valueType="num">
                                      <p:cBhvr>
                                        <p:cTn id="8" dur="1000" fill="hold"/>
                                        <p:tgtEl>
                                          <p:spTgt spid="3020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20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2083">
                                            <p:txEl>
                                              <p:pRg st="1" end="1"/>
                                            </p:txEl>
                                          </p:spTgt>
                                        </p:tgtEl>
                                        <p:attrNameLst>
                                          <p:attrName>style.visibility</p:attrName>
                                        </p:attrNameLst>
                                      </p:cBhvr>
                                      <p:to>
                                        <p:strVal val="visible"/>
                                      </p:to>
                                    </p:set>
                                    <p:animEffect transition="in" filter="fade">
                                      <p:cBhvr>
                                        <p:cTn id="14" dur="1000"/>
                                        <p:tgtEl>
                                          <p:spTgt spid="302083">
                                            <p:txEl>
                                              <p:pRg st="1" end="1"/>
                                            </p:txEl>
                                          </p:spTgt>
                                        </p:tgtEl>
                                      </p:cBhvr>
                                    </p:animEffect>
                                    <p:anim calcmode="lin" valueType="num">
                                      <p:cBhvr>
                                        <p:cTn id="15" dur="1000" fill="hold"/>
                                        <p:tgtEl>
                                          <p:spTgt spid="30208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20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2083">
                                            <p:txEl>
                                              <p:pRg st="2" end="2"/>
                                            </p:txEl>
                                          </p:spTgt>
                                        </p:tgtEl>
                                        <p:attrNameLst>
                                          <p:attrName>style.visibility</p:attrName>
                                        </p:attrNameLst>
                                      </p:cBhvr>
                                      <p:to>
                                        <p:strVal val="visible"/>
                                      </p:to>
                                    </p:set>
                                    <p:animEffect transition="in" filter="fade">
                                      <p:cBhvr>
                                        <p:cTn id="21" dur="1000"/>
                                        <p:tgtEl>
                                          <p:spTgt spid="302083">
                                            <p:txEl>
                                              <p:pRg st="2" end="2"/>
                                            </p:txEl>
                                          </p:spTgt>
                                        </p:tgtEl>
                                      </p:cBhvr>
                                    </p:animEffect>
                                    <p:anim calcmode="lin" valueType="num">
                                      <p:cBhvr>
                                        <p:cTn id="22" dur="1000" fill="hold"/>
                                        <p:tgtEl>
                                          <p:spTgt spid="30208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2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2083">
                                            <p:txEl>
                                              <p:pRg st="3" end="3"/>
                                            </p:txEl>
                                          </p:spTgt>
                                        </p:tgtEl>
                                        <p:attrNameLst>
                                          <p:attrName>style.visibility</p:attrName>
                                        </p:attrNameLst>
                                      </p:cBhvr>
                                      <p:to>
                                        <p:strVal val="visible"/>
                                      </p:to>
                                    </p:set>
                                    <p:animEffect transition="in" filter="fade">
                                      <p:cBhvr>
                                        <p:cTn id="28" dur="1000"/>
                                        <p:tgtEl>
                                          <p:spTgt spid="302083">
                                            <p:txEl>
                                              <p:pRg st="3" end="3"/>
                                            </p:txEl>
                                          </p:spTgt>
                                        </p:tgtEl>
                                      </p:cBhvr>
                                    </p:animEffect>
                                    <p:anim calcmode="lin" valueType="num">
                                      <p:cBhvr>
                                        <p:cTn id="29" dur="1000" fill="hold"/>
                                        <p:tgtEl>
                                          <p:spTgt spid="30208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020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2083">
                                            <p:txEl>
                                              <p:pRg st="4" end="4"/>
                                            </p:txEl>
                                          </p:spTgt>
                                        </p:tgtEl>
                                        <p:attrNameLst>
                                          <p:attrName>style.visibility</p:attrName>
                                        </p:attrNameLst>
                                      </p:cBhvr>
                                      <p:to>
                                        <p:strVal val="visible"/>
                                      </p:to>
                                    </p:set>
                                    <p:animEffect transition="in" filter="fade">
                                      <p:cBhvr>
                                        <p:cTn id="35" dur="1000"/>
                                        <p:tgtEl>
                                          <p:spTgt spid="302083">
                                            <p:txEl>
                                              <p:pRg st="4" end="4"/>
                                            </p:txEl>
                                          </p:spTgt>
                                        </p:tgtEl>
                                      </p:cBhvr>
                                    </p:animEffect>
                                    <p:anim calcmode="lin" valueType="num">
                                      <p:cBhvr>
                                        <p:cTn id="36" dur="1000" fill="hold"/>
                                        <p:tgtEl>
                                          <p:spTgt spid="30208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020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6CDF75B-ED15-4582-A8A0-BCE66889F4D2}" type="slidenum">
              <a:rPr lang="en-US"/>
              <a:pPr>
                <a:defRPr/>
              </a:pPr>
              <a:t>127</a:t>
            </a:fld>
            <a:endParaRPr lang="en-US"/>
          </a:p>
        </p:txBody>
      </p:sp>
      <p:sp>
        <p:nvSpPr>
          <p:cNvPr id="128003" name="Rectangle 2"/>
          <p:cNvSpPr>
            <a:spLocks noGrp="1" noChangeArrowheads="1"/>
          </p:cNvSpPr>
          <p:nvPr>
            <p:ph type="title"/>
          </p:nvPr>
        </p:nvSpPr>
        <p:spPr/>
        <p:txBody>
          <a:bodyPr/>
          <a:lstStyle/>
          <a:p>
            <a:pPr eaLnBrk="1" hangingPunct="1"/>
            <a:r>
              <a:rPr lang="fa-IR" smtClean="0"/>
              <a:t>وسعت كار بازاريابي بين‌المللي</a:t>
            </a:r>
            <a:endParaRPr lang="en-US" smtClean="0"/>
          </a:p>
        </p:txBody>
      </p:sp>
      <p:sp>
        <p:nvSpPr>
          <p:cNvPr id="117763" name="Rectangle 3"/>
          <p:cNvSpPr>
            <a:spLocks noGrp="1" noChangeArrowheads="1"/>
          </p:cNvSpPr>
          <p:nvPr>
            <p:ph type="body" idx="1"/>
          </p:nvPr>
        </p:nvSpPr>
        <p:spPr/>
        <p:txBody>
          <a:bodyPr/>
          <a:lstStyle/>
          <a:p>
            <a:pPr eaLnBrk="1" hangingPunct="1">
              <a:buFontTx/>
              <a:buNone/>
            </a:pPr>
            <a:r>
              <a:rPr lang="fa-IR" smtClean="0"/>
              <a:t>تحقيقات بازاريابي بين‌الملل جامعتر از تحقيقات بازاريابي داخل كشور مي‌باشد. اين واقعيتي است كه مي‌توان از تمام مطالعات تحقيقي بازاريابي داخلي بالقوه در سطح بين‌المللي استفاده نمود. زمينه‌هاي اطلاعاتي كه مي‌توانند مفيد واقع شوند شامل: </a:t>
            </a:r>
            <a:r>
              <a:rPr lang="fa-IR" u="sng" smtClean="0"/>
              <a:t>رفتار مشتريان</a:t>
            </a:r>
            <a:r>
              <a:rPr lang="fa-IR" smtClean="0"/>
              <a:t>، </a:t>
            </a:r>
            <a:r>
              <a:rPr lang="fa-IR" u="sng" smtClean="0"/>
              <a:t>محصول قابل قبول</a:t>
            </a:r>
            <a:r>
              <a:rPr lang="fa-IR" smtClean="0"/>
              <a:t>، </a:t>
            </a:r>
            <a:r>
              <a:rPr lang="fa-IR" u="sng" smtClean="0"/>
              <a:t>تصميمات كانال توزيع</a:t>
            </a:r>
            <a:r>
              <a:rPr lang="fa-IR" smtClean="0"/>
              <a:t> و </a:t>
            </a:r>
            <a:r>
              <a:rPr lang="fa-IR" u="sng" smtClean="0"/>
              <a:t>تقويت </a:t>
            </a:r>
            <a:r>
              <a:rPr lang="fa-IR" smtClean="0"/>
              <a:t>و </a:t>
            </a:r>
            <a:r>
              <a:rPr lang="fa-IR" u="sng" smtClean="0"/>
              <a:t>تشويق تقاضا</a:t>
            </a:r>
            <a:r>
              <a:rPr lang="fa-IR" smtClean="0"/>
              <a:t> مي‌باشند.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barn(inHorizontal)">
                                      <p:cBhvr>
                                        <p:cTn id="7" dur="500"/>
                                        <p:tgtEl>
                                          <p:spTgt spid="1177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9D4CC415-567B-43AC-B6CB-A9648F5F0076}" type="slidenum">
              <a:rPr lang="en-US"/>
              <a:pPr>
                <a:defRPr/>
              </a:pPr>
              <a:t>128</a:t>
            </a:fld>
            <a:endParaRPr lang="en-US"/>
          </a:p>
        </p:txBody>
      </p:sp>
      <p:sp>
        <p:nvSpPr>
          <p:cNvPr id="118786" name="Rectangle 2"/>
          <p:cNvSpPr>
            <a:spLocks noGrp="1" noChangeArrowheads="1"/>
          </p:cNvSpPr>
          <p:nvPr>
            <p:ph type="title"/>
          </p:nvPr>
        </p:nvSpPr>
        <p:spPr/>
        <p:txBody>
          <a:bodyPr/>
          <a:lstStyle/>
          <a:p>
            <a:pPr eaLnBrk="1" hangingPunct="1"/>
            <a:endParaRPr lang="fa-IR" smtClean="0"/>
          </a:p>
        </p:txBody>
      </p:sp>
      <p:sp>
        <p:nvSpPr>
          <p:cNvPr id="118787" name="Rectangle 3"/>
          <p:cNvSpPr>
            <a:spLocks noGrp="1" noChangeArrowheads="1"/>
          </p:cNvSpPr>
          <p:nvPr>
            <p:ph type="body" idx="1"/>
          </p:nvPr>
        </p:nvSpPr>
        <p:spPr/>
        <p:txBody>
          <a:bodyPr/>
          <a:lstStyle/>
          <a:p>
            <a:pPr marL="709613" indent="-533400" eaLnBrk="1" hangingPunct="1">
              <a:lnSpc>
                <a:spcPct val="90000"/>
              </a:lnSpc>
              <a:buFontTx/>
              <a:buNone/>
            </a:pPr>
            <a:r>
              <a:rPr lang="fa-IR" sz="2800" smtClean="0"/>
              <a:t>ريچارد هالتون سه موضوع را كه در تحقيقات بازاريابي بايد مورد توجه قرار گيرند پيشنهاد كرده كه به شرح زيرند:</a:t>
            </a:r>
          </a:p>
          <a:p>
            <a:pPr marL="709613" indent="-533400" eaLnBrk="1" hangingPunct="1">
              <a:lnSpc>
                <a:spcPct val="90000"/>
              </a:lnSpc>
              <a:buFontTx/>
              <a:buAutoNum type="arabicPeriod"/>
            </a:pPr>
            <a:r>
              <a:rPr lang="fa-IR" sz="2800" smtClean="0"/>
              <a:t>چه كساني رقابت‌كنندگان، عرضه‌كنندگان و اداره‌كنندگان دولت هستند؟ و ديگران چه اثري بر عمليات مي‌توانند داشته باشند.</a:t>
            </a:r>
          </a:p>
          <a:p>
            <a:pPr marL="709613" indent="-533400" eaLnBrk="1" hangingPunct="1">
              <a:lnSpc>
                <a:spcPct val="90000"/>
              </a:lnSpc>
              <a:buFontTx/>
              <a:buAutoNum type="arabicPeriod"/>
            </a:pPr>
            <a:r>
              <a:rPr lang="fa-IR" sz="2800" smtClean="0"/>
              <a:t>چه عمل‌ها و تقويت‌هاي استراتژيكي را عرضه‌كننده به طور يكسان مورد توجه قرار مي‌دهد؟</a:t>
            </a:r>
          </a:p>
          <a:p>
            <a:pPr marL="709613" indent="-533400" eaLnBrk="1" hangingPunct="1">
              <a:lnSpc>
                <a:spcPct val="90000"/>
              </a:lnSpc>
              <a:buFontTx/>
              <a:buAutoNum type="arabicPeriod"/>
            </a:pPr>
            <a:r>
              <a:rPr lang="fa-IR" sz="2800" smtClean="0"/>
              <a:t>احتمالاتي كه به هر شق استراتژيكي وابسته دارند چه هستند؟</a:t>
            </a:r>
            <a:endParaRPr lang="en-US" sz="2800" smtClean="0"/>
          </a:p>
        </p:txBody>
      </p:sp>
      <p:pic>
        <p:nvPicPr>
          <p:cNvPr id="129029" name="Picture 4" descr="l2012-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838" y="476250"/>
            <a:ext cx="1411287"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18786"/>
                                        </p:tgtEl>
                                        <p:attrNameLst>
                                          <p:attrName>style.visibility</p:attrName>
                                        </p:attrNameLst>
                                      </p:cBhvr>
                                      <p:to>
                                        <p:strVal val="visible"/>
                                      </p:to>
                                    </p:set>
                                    <p:animEffect transition="in" filter="fade">
                                      <p:cBhvr>
                                        <p:cTn id="7" dur="1000"/>
                                        <p:tgtEl>
                                          <p:spTgt spid="118786"/>
                                        </p:tgtEl>
                                      </p:cBhvr>
                                    </p:animEffect>
                                    <p:anim calcmode="lin" valueType="num">
                                      <p:cBhvr>
                                        <p:cTn id="8" dur="1000" fill="hold"/>
                                        <p:tgtEl>
                                          <p:spTgt spid="118786"/>
                                        </p:tgtEl>
                                        <p:attrNameLst>
                                          <p:attrName>ppt_x</p:attrName>
                                        </p:attrNameLst>
                                      </p:cBhvr>
                                      <p:tavLst>
                                        <p:tav tm="0">
                                          <p:val>
                                            <p:strVal val="#ppt_x"/>
                                          </p:val>
                                        </p:tav>
                                        <p:tav tm="100000">
                                          <p:val>
                                            <p:strVal val="#ppt_x"/>
                                          </p:val>
                                        </p:tav>
                                      </p:tavLst>
                                    </p:anim>
                                    <p:anim calcmode="lin" valueType="num">
                                      <p:cBhvr>
                                        <p:cTn id="9" dur="898" decel="100000" fill="hold"/>
                                        <p:tgtEl>
                                          <p:spTgt spid="11878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1878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8787">
                                            <p:txEl>
                                              <p:pRg st="0" end="0"/>
                                            </p:txEl>
                                          </p:spTgt>
                                        </p:tgtEl>
                                        <p:attrNameLst>
                                          <p:attrName>style.visibility</p:attrName>
                                        </p:attrNameLst>
                                      </p:cBhvr>
                                      <p:to>
                                        <p:strVal val="visible"/>
                                      </p:to>
                                    </p:set>
                                    <p:animEffect transition="in" filter="fade">
                                      <p:cBhvr>
                                        <p:cTn id="15" dur="1000"/>
                                        <p:tgtEl>
                                          <p:spTgt spid="118787">
                                            <p:txEl>
                                              <p:pRg st="0" end="0"/>
                                            </p:txEl>
                                          </p:spTgt>
                                        </p:tgtEl>
                                      </p:cBhvr>
                                    </p:animEffect>
                                    <p:anim calcmode="lin" valueType="num">
                                      <p:cBhvr>
                                        <p:cTn id="16" dur="1000" fill="hold"/>
                                        <p:tgtEl>
                                          <p:spTgt spid="11878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1878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1878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18787">
                                            <p:txEl>
                                              <p:pRg st="1" end="1"/>
                                            </p:txEl>
                                          </p:spTgt>
                                        </p:tgtEl>
                                        <p:attrNameLst>
                                          <p:attrName>style.visibility</p:attrName>
                                        </p:attrNameLst>
                                      </p:cBhvr>
                                      <p:to>
                                        <p:strVal val="visible"/>
                                      </p:to>
                                    </p:set>
                                    <p:animEffect transition="in" filter="fade">
                                      <p:cBhvr>
                                        <p:cTn id="23" dur="1000"/>
                                        <p:tgtEl>
                                          <p:spTgt spid="118787">
                                            <p:txEl>
                                              <p:pRg st="1" end="1"/>
                                            </p:txEl>
                                          </p:spTgt>
                                        </p:tgtEl>
                                      </p:cBhvr>
                                    </p:animEffect>
                                    <p:anim calcmode="lin" valueType="num">
                                      <p:cBhvr>
                                        <p:cTn id="24" dur="1000" fill="hold"/>
                                        <p:tgtEl>
                                          <p:spTgt spid="118787">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18787">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1878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18787">
                                            <p:txEl>
                                              <p:pRg st="2" end="2"/>
                                            </p:txEl>
                                          </p:spTgt>
                                        </p:tgtEl>
                                        <p:attrNameLst>
                                          <p:attrName>style.visibility</p:attrName>
                                        </p:attrNameLst>
                                      </p:cBhvr>
                                      <p:to>
                                        <p:strVal val="visible"/>
                                      </p:to>
                                    </p:set>
                                    <p:animEffect transition="in" filter="fade">
                                      <p:cBhvr>
                                        <p:cTn id="31" dur="1000"/>
                                        <p:tgtEl>
                                          <p:spTgt spid="118787">
                                            <p:txEl>
                                              <p:pRg st="2" end="2"/>
                                            </p:txEl>
                                          </p:spTgt>
                                        </p:tgtEl>
                                      </p:cBhvr>
                                    </p:animEffect>
                                    <p:anim calcmode="lin" valueType="num">
                                      <p:cBhvr>
                                        <p:cTn id="32" dur="10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18787">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1878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18787">
                                            <p:txEl>
                                              <p:pRg st="3" end="3"/>
                                            </p:txEl>
                                          </p:spTgt>
                                        </p:tgtEl>
                                        <p:attrNameLst>
                                          <p:attrName>style.visibility</p:attrName>
                                        </p:attrNameLst>
                                      </p:cBhvr>
                                      <p:to>
                                        <p:strVal val="visible"/>
                                      </p:to>
                                    </p:set>
                                    <p:animEffect transition="in" filter="fade">
                                      <p:cBhvr>
                                        <p:cTn id="39" dur="1000"/>
                                        <p:tgtEl>
                                          <p:spTgt spid="118787">
                                            <p:txEl>
                                              <p:pRg st="3" end="3"/>
                                            </p:txEl>
                                          </p:spTgt>
                                        </p:tgtEl>
                                      </p:cBhvr>
                                    </p:animEffect>
                                    <p:anim calcmode="lin" valueType="num">
                                      <p:cBhvr>
                                        <p:cTn id="40" dur="1000" fill="hold"/>
                                        <p:tgtEl>
                                          <p:spTgt spid="118787">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18787">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1878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C3B64D9-0213-42DC-9A68-316DADA76668}" type="slidenum">
              <a:rPr lang="en-US"/>
              <a:pPr>
                <a:defRPr/>
              </a:pPr>
              <a:t>129</a:t>
            </a:fld>
            <a:endParaRPr lang="en-US"/>
          </a:p>
        </p:txBody>
      </p:sp>
      <p:sp>
        <p:nvSpPr>
          <p:cNvPr id="119810" name="Rectangle 2"/>
          <p:cNvSpPr>
            <a:spLocks noGrp="1" noChangeArrowheads="1"/>
          </p:cNvSpPr>
          <p:nvPr>
            <p:ph type="title"/>
          </p:nvPr>
        </p:nvSpPr>
        <p:spPr/>
        <p:txBody>
          <a:bodyPr/>
          <a:lstStyle/>
          <a:p>
            <a:pPr rtl="1" eaLnBrk="1" hangingPunct="1">
              <a:lnSpc>
                <a:spcPct val="150000"/>
              </a:lnSpc>
            </a:pPr>
            <a:r>
              <a:rPr lang="fa-IR" sz="2400" smtClean="0"/>
              <a:t>مهارت‌هاي مهم از تكنيك‌هاي تحقق بازاريابي داخلي براي استفاده در بازارهاي خارجي</a:t>
            </a:r>
            <a:endParaRPr lang="en-US" sz="2400" smtClean="0"/>
          </a:p>
        </p:txBody>
      </p:sp>
      <p:sp>
        <p:nvSpPr>
          <p:cNvPr id="119811" name="Rectangle 3"/>
          <p:cNvSpPr>
            <a:spLocks noGrp="1" noChangeArrowheads="1"/>
          </p:cNvSpPr>
          <p:nvPr>
            <p:ph type="body" idx="1"/>
          </p:nvPr>
        </p:nvSpPr>
        <p:spPr/>
        <p:txBody>
          <a:bodyPr/>
          <a:lstStyle/>
          <a:p>
            <a:pPr marL="785813" indent="-609600" eaLnBrk="1" hangingPunct="1">
              <a:buFontTx/>
              <a:buAutoNum type="arabicPeriod"/>
            </a:pPr>
            <a:r>
              <a:rPr lang="fa-IR" smtClean="0"/>
              <a:t>محقق بايد خيلي خوب از تكنيك‌هاي و فرضيات و همچنين محدوديت‌هاي آن‌ها تبحر و اطلاع داشته باشد.</a:t>
            </a:r>
          </a:p>
          <a:p>
            <a:pPr marL="785813" indent="-609600" eaLnBrk="1" hangingPunct="1">
              <a:buFontTx/>
              <a:buAutoNum type="arabicPeriod"/>
            </a:pPr>
            <a:endParaRPr lang="fa-IR" smtClean="0"/>
          </a:p>
          <a:p>
            <a:pPr marL="785813" indent="-609600" eaLnBrk="1" hangingPunct="1">
              <a:buFontTx/>
              <a:buAutoNum type="arabicPeriod"/>
            </a:pPr>
            <a:r>
              <a:rPr lang="fa-IR" smtClean="0"/>
              <a:t>محقق بايد با درجه استفاده از اين تكنيك‌ها در ارتباط با فرهنگ و همجنين استفاده از تكنيك موثر در يك جامعه و فرهنگ مخصوص را بداند.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9810"/>
                                        </p:tgtEl>
                                        <p:attrNameLst>
                                          <p:attrName>style.visibility</p:attrName>
                                        </p:attrNameLst>
                                      </p:cBhvr>
                                      <p:to>
                                        <p:strVal val="visible"/>
                                      </p:to>
                                    </p:set>
                                    <p:anim calcmode="lin" valueType="num">
                                      <p:cBhvr>
                                        <p:cTn id="7" dur="500" fill="hold"/>
                                        <p:tgtEl>
                                          <p:spTgt spid="119810"/>
                                        </p:tgtEl>
                                        <p:attrNameLst>
                                          <p:attrName>ppt_w</p:attrName>
                                        </p:attrNameLst>
                                      </p:cBhvr>
                                      <p:tavLst>
                                        <p:tav tm="0">
                                          <p:val>
                                            <p:fltVal val="0"/>
                                          </p:val>
                                        </p:tav>
                                        <p:tav tm="100000">
                                          <p:val>
                                            <p:strVal val="#ppt_w"/>
                                          </p:val>
                                        </p:tav>
                                      </p:tavLst>
                                    </p:anim>
                                    <p:anim calcmode="lin" valueType="num">
                                      <p:cBhvr>
                                        <p:cTn id="8" dur="500" fill="hold"/>
                                        <p:tgtEl>
                                          <p:spTgt spid="119810"/>
                                        </p:tgtEl>
                                        <p:attrNameLst>
                                          <p:attrName>ppt_h</p:attrName>
                                        </p:attrNameLst>
                                      </p:cBhvr>
                                      <p:tavLst>
                                        <p:tav tm="0">
                                          <p:val>
                                            <p:fltVal val="0"/>
                                          </p:val>
                                        </p:tav>
                                        <p:tav tm="100000">
                                          <p:val>
                                            <p:strVal val="#ppt_h"/>
                                          </p:val>
                                        </p:tav>
                                      </p:tavLst>
                                    </p:anim>
                                    <p:anim calcmode="lin" valueType="num">
                                      <p:cBhvr>
                                        <p:cTn id="9" dur="500" fill="hold"/>
                                        <p:tgtEl>
                                          <p:spTgt spid="119810"/>
                                        </p:tgtEl>
                                        <p:attrNameLst>
                                          <p:attrName>style.rotation</p:attrName>
                                        </p:attrNameLst>
                                      </p:cBhvr>
                                      <p:tavLst>
                                        <p:tav tm="0">
                                          <p:val>
                                            <p:fltVal val="360"/>
                                          </p:val>
                                        </p:tav>
                                        <p:tav tm="100000">
                                          <p:val>
                                            <p:fltVal val="0"/>
                                          </p:val>
                                        </p:tav>
                                      </p:tavLst>
                                    </p:anim>
                                    <p:animEffect transition="in" filter="fade">
                                      <p:cBhvr>
                                        <p:cTn id="10" dur="500"/>
                                        <p:tgtEl>
                                          <p:spTgt spid="1198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19811">
                                            <p:txEl>
                                              <p:pRg st="0" end="0"/>
                                            </p:txEl>
                                          </p:spTgt>
                                        </p:tgtEl>
                                        <p:attrNameLst>
                                          <p:attrName>style.visibility</p:attrName>
                                        </p:attrNameLst>
                                      </p:cBhvr>
                                      <p:to>
                                        <p:strVal val="visible"/>
                                      </p:to>
                                    </p:set>
                                    <p:anim calcmode="lin" valueType="num">
                                      <p:cBhvr>
                                        <p:cTn id="15" dur="500" fill="hold"/>
                                        <p:tgtEl>
                                          <p:spTgt spid="119811">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19811">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19811">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19811">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119811">
                                            <p:txEl>
                                              <p:pRg st="2" end="2"/>
                                            </p:txEl>
                                          </p:spTgt>
                                        </p:tgtEl>
                                        <p:attrNameLst>
                                          <p:attrName>style.visibility</p:attrName>
                                        </p:attrNameLst>
                                      </p:cBhvr>
                                      <p:to>
                                        <p:strVal val="visible"/>
                                      </p:to>
                                    </p:set>
                                    <p:anim calcmode="lin" valueType="num">
                                      <p:cBhvr>
                                        <p:cTn id="23" dur="500" fill="hold"/>
                                        <p:tgtEl>
                                          <p:spTgt spid="119811">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19811">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119811">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1198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p:bldP spid="119811" grpId="0" build="p"/>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9399938-A505-42F5-A58F-655C96225F87}" type="slidenum">
              <a:rPr lang="en-US"/>
              <a:pPr>
                <a:defRPr/>
              </a:pPr>
              <a:t>130</a:t>
            </a:fld>
            <a:endParaRPr lang="en-US"/>
          </a:p>
        </p:txBody>
      </p:sp>
      <p:sp>
        <p:nvSpPr>
          <p:cNvPr id="120834" name="Rectangle 2"/>
          <p:cNvSpPr>
            <a:spLocks noGrp="1" noChangeArrowheads="1"/>
          </p:cNvSpPr>
          <p:nvPr>
            <p:ph type="title"/>
          </p:nvPr>
        </p:nvSpPr>
        <p:spPr/>
        <p:txBody>
          <a:bodyPr/>
          <a:lstStyle/>
          <a:p>
            <a:pPr eaLnBrk="1" hangingPunct="1"/>
            <a:r>
              <a:rPr lang="fa-IR" sz="2800" smtClean="0"/>
              <a:t>مشكلات تحقق بازاريابي در كشورهاي مختلف</a:t>
            </a:r>
            <a:endParaRPr lang="en-US" sz="2800" smtClean="0"/>
          </a:p>
        </p:txBody>
      </p:sp>
      <p:sp>
        <p:nvSpPr>
          <p:cNvPr id="120835" name="Rectangle 3"/>
          <p:cNvSpPr>
            <a:spLocks noGrp="1" noChangeArrowheads="1"/>
          </p:cNvSpPr>
          <p:nvPr>
            <p:ph type="body" idx="1"/>
          </p:nvPr>
        </p:nvSpPr>
        <p:spPr>
          <a:xfrm>
            <a:off x="971550" y="1989138"/>
            <a:ext cx="7661275" cy="4191000"/>
          </a:xfrm>
        </p:spPr>
        <p:txBody>
          <a:bodyPr/>
          <a:lstStyle/>
          <a:p>
            <a:pPr marL="785813" indent="26988" eaLnBrk="1" hangingPunct="1">
              <a:buFontTx/>
              <a:buNone/>
            </a:pPr>
            <a:r>
              <a:rPr lang="fa-IR" smtClean="0">
                <a:solidFill>
                  <a:srgbClr val="0033CC"/>
                </a:solidFill>
              </a:rPr>
              <a:t>بسياري از مسائل و مشكلات در تحقيق بازاريابي ناشي از كشورهاي ديگر است. اين مشكلات به چهار دسته طبقه‌بندي مي‌شوند:</a:t>
            </a:r>
          </a:p>
          <a:p>
            <a:pPr marL="785813" indent="26988" eaLnBrk="1" hangingPunct="1">
              <a:buFontTx/>
              <a:buAutoNum type="arabicPeriod"/>
            </a:pPr>
            <a:r>
              <a:rPr lang="fa-IR" smtClean="0"/>
              <a:t>مشكلات فرهنگي</a:t>
            </a:r>
          </a:p>
          <a:p>
            <a:pPr marL="785813" indent="26988" eaLnBrk="1" hangingPunct="1">
              <a:buFontTx/>
              <a:buAutoNum type="arabicPeriod"/>
            </a:pPr>
            <a:r>
              <a:rPr lang="fa-IR" smtClean="0"/>
              <a:t>مشكلات تكنيكي</a:t>
            </a:r>
          </a:p>
          <a:p>
            <a:pPr marL="785813" indent="26988" eaLnBrk="1" hangingPunct="1">
              <a:buFontTx/>
              <a:buAutoNum type="arabicPeriod"/>
            </a:pPr>
            <a:r>
              <a:rPr lang="fa-IR" smtClean="0"/>
              <a:t>مشكلات داده‌ها</a:t>
            </a:r>
          </a:p>
          <a:p>
            <a:pPr marL="785813" indent="26988" eaLnBrk="1" hangingPunct="1">
              <a:buFontTx/>
              <a:buAutoNum type="arabicPeriod"/>
            </a:pPr>
            <a:r>
              <a:rPr lang="fa-IR" smtClean="0"/>
              <a:t>مشكل اقتصادي يا هزينه</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dissolve">
                                      <p:cBhvr>
                                        <p:cTn id="7" dur="500"/>
                                        <p:tgtEl>
                                          <p:spTgt spid="120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0" end="0"/>
                                            </p:txEl>
                                          </p:spTgt>
                                        </p:tgtEl>
                                        <p:attrNameLst>
                                          <p:attrName>style.visibility</p:attrName>
                                        </p:attrNameLst>
                                      </p:cBhvr>
                                      <p:to>
                                        <p:strVal val="visible"/>
                                      </p:to>
                                    </p:set>
                                    <p:animEffect transition="in" filter="dissolve">
                                      <p:cBhvr>
                                        <p:cTn id="12" dur="500"/>
                                        <p:tgtEl>
                                          <p:spTgt spid="1208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1" end="1"/>
                                            </p:txEl>
                                          </p:spTgt>
                                        </p:tgtEl>
                                        <p:attrNameLst>
                                          <p:attrName>style.visibility</p:attrName>
                                        </p:attrNameLst>
                                      </p:cBhvr>
                                      <p:to>
                                        <p:strVal val="visible"/>
                                      </p:to>
                                    </p:set>
                                    <p:animEffect transition="in" filter="dissolve">
                                      <p:cBhvr>
                                        <p:cTn id="17" dur="500"/>
                                        <p:tgtEl>
                                          <p:spTgt spid="1208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2" end="2"/>
                                            </p:txEl>
                                          </p:spTgt>
                                        </p:tgtEl>
                                        <p:attrNameLst>
                                          <p:attrName>style.visibility</p:attrName>
                                        </p:attrNameLst>
                                      </p:cBhvr>
                                      <p:to>
                                        <p:strVal val="visible"/>
                                      </p:to>
                                    </p:set>
                                    <p:animEffect transition="in" filter="dissolve">
                                      <p:cBhvr>
                                        <p:cTn id="22" dur="500"/>
                                        <p:tgtEl>
                                          <p:spTgt spid="1208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3" end="3"/>
                                            </p:txEl>
                                          </p:spTgt>
                                        </p:tgtEl>
                                        <p:attrNameLst>
                                          <p:attrName>style.visibility</p:attrName>
                                        </p:attrNameLst>
                                      </p:cBhvr>
                                      <p:to>
                                        <p:strVal val="visible"/>
                                      </p:to>
                                    </p:set>
                                    <p:animEffect transition="in" filter="dissolve">
                                      <p:cBhvr>
                                        <p:cTn id="27" dur="500"/>
                                        <p:tgtEl>
                                          <p:spTgt spid="1208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0835">
                                            <p:txEl>
                                              <p:pRg st="4" end="4"/>
                                            </p:txEl>
                                          </p:spTgt>
                                        </p:tgtEl>
                                        <p:attrNameLst>
                                          <p:attrName>style.visibility</p:attrName>
                                        </p:attrNameLst>
                                      </p:cBhvr>
                                      <p:to>
                                        <p:strVal val="visible"/>
                                      </p:to>
                                    </p:set>
                                    <p:animEffect transition="in" filter="dissolve">
                                      <p:cBhvr>
                                        <p:cTn id="32" dur="500"/>
                                        <p:tgtEl>
                                          <p:spTgt spid="1208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p:bldP spid="120835"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DF3A75A-9D65-4582-A940-69C23335D4C6}" type="slidenum">
              <a:rPr lang="en-US"/>
              <a:pPr>
                <a:defRPr/>
              </a:pPr>
              <a:t>131</a:t>
            </a:fld>
            <a:endParaRPr lang="en-US"/>
          </a:p>
        </p:txBody>
      </p:sp>
      <p:sp>
        <p:nvSpPr>
          <p:cNvPr id="132099" name="Rectangle 2"/>
          <p:cNvSpPr>
            <a:spLocks noGrp="1" noChangeArrowheads="1"/>
          </p:cNvSpPr>
          <p:nvPr>
            <p:ph type="title"/>
          </p:nvPr>
        </p:nvSpPr>
        <p:spPr/>
        <p:txBody>
          <a:bodyPr/>
          <a:lstStyle/>
          <a:p>
            <a:pPr eaLnBrk="1" hangingPunct="1"/>
            <a:r>
              <a:rPr lang="fa-IR" smtClean="0"/>
              <a:t>مشكلات فرهنگي</a:t>
            </a:r>
            <a:endParaRPr lang="en-US" smtClean="0"/>
          </a:p>
        </p:txBody>
      </p:sp>
      <p:sp>
        <p:nvSpPr>
          <p:cNvPr id="121859" name="Rectangle 3"/>
          <p:cNvSpPr>
            <a:spLocks noGrp="1" noChangeArrowheads="1"/>
          </p:cNvSpPr>
          <p:nvPr>
            <p:ph type="body" idx="1"/>
          </p:nvPr>
        </p:nvSpPr>
        <p:spPr/>
        <p:txBody>
          <a:bodyPr/>
          <a:lstStyle/>
          <a:p>
            <a:pPr eaLnBrk="1" hangingPunct="1">
              <a:lnSpc>
                <a:spcPct val="120000"/>
              </a:lnSpc>
              <a:buFontTx/>
              <a:buNone/>
            </a:pPr>
            <a:r>
              <a:rPr lang="fa-IR" smtClean="0"/>
              <a:t>در صورتي كه مدير توليد براي محصولاتش در تمام كشورها با يك روش عمل كند، اين با موقعيتي كه در بازار وجود دارد مغايرت دارد. زيرا مردم داراي فكر، احساس و به طور كلي رفتارهاي گوناگون مي‌باشند كه از كشوري به كشور ديگر تغيير مي‌كند و اين براي بازاريابان مشكلاتي را ايجاد مي‌نمايد.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fade">
                                      <p:cBhvr>
                                        <p:cTn id="7" dur="1000"/>
                                        <p:tgtEl>
                                          <p:spTgt spid="121859">
                                            <p:txEl>
                                              <p:pRg st="0" end="0"/>
                                            </p:txEl>
                                          </p:spTgt>
                                        </p:tgtEl>
                                      </p:cBhvr>
                                    </p:animEffect>
                                    <p:anim calcmode="lin" valueType="num">
                                      <p:cBhvr>
                                        <p:cTn id="8" dur="1000" fill="hold"/>
                                        <p:tgtEl>
                                          <p:spTgt spid="1218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185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7F658D1-7AEA-4158-9692-5E19420F2C34}" type="slidenum">
              <a:rPr lang="en-US"/>
              <a:pPr>
                <a:defRPr/>
              </a:pPr>
              <a:t>132</a:t>
            </a:fld>
            <a:endParaRPr lang="en-US"/>
          </a:p>
        </p:txBody>
      </p:sp>
      <p:sp>
        <p:nvSpPr>
          <p:cNvPr id="133123" name="Rectangle 2"/>
          <p:cNvSpPr>
            <a:spLocks noGrp="1" noChangeArrowheads="1"/>
          </p:cNvSpPr>
          <p:nvPr>
            <p:ph type="title"/>
          </p:nvPr>
        </p:nvSpPr>
        <p:spPr/>
        <p:txBody>
          <a:bodyPr/>
          <a:lstStyle/>
          <a:p>
            <a:pPr eaLnBrk="1" hangingPunct="1"/>
            <a:r>
              <a:rPr lang="fa-IR" smtClean="0"/>
              <a:t>برخي مشكلات فرهنگي</a:t>
            </a:r>
            <a:endParaRPr lang="en-US" smtClean="0"/>
          </a:p>
        </p:txBody>
      </p:sp>
      <p:sp>
        <p:nvSpPr>
          <p:cNvPr id="122883" name="Rectangle 3"/>
          <p:cNvSpPr>
            <a:spLocks noGrp="1" noChangeArrowheads="1"/>
          </p:cNvSpPr>
          <p:nvPr>
            <p:ph type="body" idx="1"/>
          </p:nvPr>
        </p:nvSpPr>
        <p:spPr/>
        <p:txBody>
          <a:bodyPr/>
          <a:lstStyle/>
          <a:p>
            <a:pPr marL="785813" indent="-609600" eaLnBrk="1" hangingPunct="1">
              <a:lnSpc>
                <a:spcPct val="253000"/>
              </a:lnSpc>
              <a:buFontTx/>
              <a:buAutoNum type="arabicPeriod"/>
            </a:pPr>
            <a:r>
              <a:rPr lang="fa-IR" smtClean="0"/>
              <a:t>مشكل زبان</a:t>
            </a:r>
          </a:p>
          <a:p>
            <a:pPr marL="785813" indent="-609600" eaLnBrk="1" hangingPunct="1">
              <a:lnSpc>
                <a:spcPct val="253000"/>
              </a:lnSpc>
              <a:buFontTx/>
              <a:buAutoNum type="arabicPeriod"/>
            </a:pPr>
            <a:r>
              <a:rPr lang="fa-IR" smtClean="0"/>
              <a:t>سازمان اجتماعي</a:t>
            </a:r>
          </a:p>
          <a:p>
            <a:pPr marL="785813" indent="-609600" eaLnBrk="1" hangingPunct="1">
              <a:lnSpc>
                <a:spcPct val="253000"/>
              </a:lnSpc>
              <a:buFontTx/>
              <a:buAutoNum type="arabicPeriod"/>
            </a:pPr>
            <a:r>
              <a:rPr lang="fa-IR" smtClean="0"/>
              <a:t>كسب پاسخ</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22883">
                                            <p:txEl>
                                              <p:pRg st="1" end="1"/>
                                            </p:txEl>
                                          </p:spTgt>
                                        </p:tgtEl>
                                        <p:attrNameLst>
                                          <p:attrName>style.visibility</p:attrName>
                                        </p:attrNameLst>
                                      </p:cBhvr>
                                      <p:to>
                                        <p:strVal val="visible"/>
                                      </p:to>
                                    </p:set>
                                    <p:anim calcmode="lin" valueType="num">
                                      <p:cBhvr additive="base">
                                        <p:cTn id="13" dur="500" fill="hold"/>
                                        <p:tgtEl>
                                          <p:spTgt spid="1228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8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122883">
                                            <p:txEl>
                                              <p:pRg st="2" end="2"/>
                                            </p:txEl>
                                          </p:spTgt>
                                        </p:tgtEl>
                                        <p:attrNameLst>
                                          <p:attrName>style.visibility</p:attrName>
                                        </p:attrNameLst>
                                      </p:cBhvr>
                                      <p:to>
                                        <p:strVal val="visible"/>
                                      </p:to>
                                    </p:set>
                                    <p:anim calcmode="lin" valueType="num">
                                      <p:cBhvr additive="base">
                                        <p:cTn id="19" dur="500" fill="hold"/>
                                        <p:tgtEl>
                                          <p:spTgt spid="1228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88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A8931A2-2716-402F-8E03-366C3A2E3475}" type="slidenum">
              <a:rPr lang="en-US"/>
              <a:pPr>
                <a:defRPr/>
              </a:pPr>
              <a:t>133</a:t>
            </a:fld>
            <a:endParaRPr lang="en-US"/>
          </a:p>
        </p:txBody>
      </p:sp>
      <p:sp>
        <p:nvSpPr>
          <p:cNvPr id="134147" name="Rectangle 2"/>
          <p:cNvSpPr>
            <a:spLocks noGrp="1" noChangeArrowheads="1"/>
          </p:cNvSpPr>
          <p:nvPr>
            <p:ph type="title"/>
          </p:nvPr>
        </p:nvSpPr>
        <p:spPr/>
        <p:txBody>
          <a:bodyPr/>
          <a:lstStyle/>
          <a:p>
            <a:pPr eaLnBrk="1" hangingPunct="1"/>
            <a:r>
              <a:rPr lang="fa-IR" smtClean="0"/>
              <a:t>مشكلات تكنيكي يا فني</a:t>
            </a:r>
            <a:endParaRPr lang="en-US" smtClean="0"/>
          </a:p>
        </p:txBody>
      </p:sp>
      <p:sp>
        <p:nvSpPr>
          <p:cNvPr id="123907" name="Rectangle 3"/>
          <p:cNvSpPr>
            <a:spLocks noGrp="1" noChangeArrowheads="1"/>
          </p:cNvSpPr>
          <p:nvPr>
            <p:ph type="body" idx="1"/>
          </p:nvPr>
        </p:nvSpPr>
        <p:spPr/>
        <p:txBody>
          <a:bodyPr/>
          <a:lstStyle/>
          <a:p>
            <a:pPr eaLnBrk="1" hangingPunct="1">
              <a:lnSpc>
                <a:spcPct val="90000"/>
              </a:lnSpc>
              <a:buFontTx/>
              <a:buNone/>
            </a:pPr>
            <a:r>
              <a:rPr lang="fa-IR" sz="2800" smtClean="0"/>
              <a:t>معمولاً محقق به بعضي از شالوده‌هاي بازرگاني و اقتصادي در انجام تحقيق خود وابسته است. براي مثال در بررسي‌ها و تحقيقات پستي نياز به سواد خواندن و نوشتن و همچنين خدمات پستي قابل اطمينان مي‌باشد. بسياري از كشورهاي كمتر توسعه يافته كه تا حدي زندگي روستايي دارند،‌ خدمات پستي آن‌ها خيلي قابل اطمينان نيست. بنابراين تحقيقات و بررسي توسط پست در اين نواحي ممكن است در دسترس نباشد. جمع‌آوري اطلاعات هر چند مشكل بي‌سوادي را رفع مي كند ولي در موارد بسياري خانواده‌ها تلفن ندارند.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anim calcmode="lin" valueType="num">
                                      <p:cBhvr>
                                        <p:cTn id="7" dur="500" fill="hold"/>
                                        <p:tgtEl>
                                          <p:spTgt spid="12390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390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23907">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1239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8654833-B155-4B25-A4C1-CDC6881CEFF0}" type="slidenum">
              <a:rPr lang="en-US"/>
              <a:pPr>
                <a:defRPr/>
              </a:pPr>
              <a:t>134</a:t>
            </a:fld>
            <a:endParaRPr lang="en-US"/>
          </a:p>
        </p:txBody>
      </p:sp>
      <p:sp>
        <p:nvSpPr>
          <p:cNvPr id="124930" name="Rectangle 2"/>
          <p:cNvSpPr>
            <a:spLocks noGrp="1" noChangeArrowheads="1"/>
          </p:cNvSpPr>
          <p:nvPr>
            <p:ph type="title"/>
          </p:nvPr>
        </p:nvSpPr>
        <p:spPr/>
        <p:txBody>
          <a:bodyPr/>
          <a:lstStyle/>
          <a:p>
            <a:pPr eaLnBrk="1" hangingPunct="1"/>
            <a:r>
              <a:rPr lang="fa-IR" smtClean="0"/>
              <a:t>مشكلات داده‌ها</a:t>
            </a:r>
            <a:endParaRPr lang="en-US" smtClean="0"/>
          </a:p>
        </p:txBody>
      </p:sp>
      <p:sp>
        <p:nvSpPr>
          <p:cNvPr id="12493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مشكلات داده‌ها را مي‌توان به صورت زير اشاره كرد:</a:t>
            </a:r>
          </a:p>
          <a:p>
            <a:pPr marL="785813" indent="-609600" eaLnBrk="1" hangingPunct="1">
              <a:buFontTx/>
              <a:buNone/>
            </a:pPr>
            <a:endParaRPr lang="fa-IR" sz="1800" smtClean="0">
              <a:solidFill>
                <a:srgbClr val="0033CC"/>
              </a:solidFill>
            </a:endParaRPr>
          </a:p>
          <a:p>
            <a:pPr marL="785813" indent="-609600" eaLnBrk="1" hangingPunct="1">
              <a:lnSpc>
                <a:spcPct val="125000"/>
              </a:lnSpc>
              <a:buFontTx/>
              <a:buAutoNum type="arabicPeriod"/>
            </a:pPr>
            <a:r>
              <a:rPr lang="fa-IR" smtClean="0"/>
              <a:t>عدم امكان دسترسي به اطلاعات مورد نياز</a:t>
            </a:r>
          </a:p>
          <a:p>
            <a:pPr marL="785813" indent="-609600" eaLnBrk="1" hangingPunct="1">
              <a:lnSpc>
                <a:spcPct val="125000"/>
              </a:lnSpc>
              <a:buFontTx/>
              <a:buAutoNum type="arabicPeriod"/>
            </a:pPr>
            <a:r>
              <a:rPr lang="fa-IR" smtClean="0"/>
              <a:t>فقدان ارتباط مطلوب جهت دريافت اطلاعات</a:t>
            </a:r>
          </a:p>
          <a:p>
            <a:pPr marL="785813" indent="-609600" eaLnBrk="1" hangingPunct="1">
              <a:lnSpc>
                <a:spcPct val="125000"/>
              </a:lnSpc>
              <a:buFontTx/>
              <a:buAutoNum type="arabicPeriod"/>
            </a:pPr>
            <a:r>
              <a:rPr lang="fa-IR" smtClean="0"/>
              <a:t>عدم امكان مقايسه اطلاعات جمع‌آوري شده</a:t>
            </a:r>
          </a:p>
          <a:p>
            <a:pPr marL="785813" indent="-609600" eaLnBrk="1" hangingPunct="1">
              <a:lnSpc>
                <a:spcPct val="125000"/>
              </a:lnSpc>
              <a:buFontTx/>
              <a:buAutoNum type="arabicPeriod"/>
            </a:pPr>
            <a:r>
              <a:rPr lang="fa-IR" smtClean="0"/>
              <a:t>به روز نبودن اطلاعات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4930"/>
                                        </p:tgtEl>
                                        <p:attrNameLst>
                                          <p:attrName>style.visibility</p:attrName>
                                        </p:attrNameLst>
                                      </p:cBhvr>
                                      <p:to>
                                        <p:strVal val="visible"/>
                                      </p:to>
                                    </p:set>
                                    <p:animEffect transition="in" filter="fade">
                                      <p:cBhvr>
                                        <p:cTn id="7" dur="2000"/>
                                        <p:tgtEl>
                                          <p:spTgt spid="124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4931">
                                            <p:txEl>
                                              <p:pRg st="0" end="0"/>
                                            </p:txEl>
                                          </p:spTgt>
                                        </p:tgtEl>
                                        <p:attrNameLst>
                                          <p:attrName>style.visibility</p:attrName>
                                        </p:attrNameLst>
                                      </p:cBhvr>
                                      <p:to>
                                        <p:strVal val="visible"/>
                                      </p:to>
                                    </p:set>
                                    <p:animEffect transition="in" filter="fade">
                                      <p:cBhvr>
                                        <p:cTn id="12" dur="2000"/>
                                        <p:tgtEl>
                                          <p:spTgt spid="1249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4931">
                                            <p:txEl>
                                              <p:pRg st="2" end="2"/>
                                            </p:txEl>
                                          </p:spTgt>
                                        </p:tgtEl>
                                        <p:attrNameLst>
                                          <p:attrName>style.visibility</p:attrName>
                                        </p:attrNameLst>
                                      </p:cBhvr>
                                      <p:to>
                                        <p:strVal val="visible"/>
                                      </p:to>
                                    </p:set>
                                    <p:animEffect transition="in" filter="fade">
                                      <p:cBhvr>
                                        <p:cTn id="17" dur="2000"/>
                                        <p:tgtEl>
                                          <p:spTgt spid="1249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4931">
                                            <p:txEl>
                                              <p:pRg st="3" end="3"/>
                                            </p:txEl>
                                          </p:spTgt>
                                        </p:tgtEl>
                                        <p:attrNameLst>
                                          <p:attrName>style.visibility</p:attrName>
                                        </p:attrNameLst>
                                      </p:cBhvr>
                                      <p:to>
                                        <p:strVal val="visible"/>
                                      </p:to>
                                    </p:set>
                                    <p:animEffect transition="in" filter="fade">
                                      <p:cBhvr>
                                        <p:cTn id="22" dur="2000"/>
                                        <p:tgtEl>
                                          <p:spTgt spid="1249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4931">
                                            <p:txEl>
                                              <p:pRg st="4" end="4"/>
                                            </p:txEl>
                                          </p:spTgt>
                                        </p:tgtEl>
                                        <p:attrNameLst>
                                          <p:attrName>style.visibility</p:attrName>
                                        </p:attrNameLst>
                                      </p:cBhvr>
                                      <p:to>
                                        <p:strVal val="visible"/>
                                      </p:to>
                                    </p:set>
                                    <p:animEffect transition="in" filter="fade">
                                      <p:cBhvr>
                                        <p:cTn id="27" dur="2000"/>
                                        <p:tgtEl>
                                          <p:spTgt spid="12493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4931">
                                            <p:txEl>
                                              <p:pRg st="5" end="5"/>
                                            </p:txEl>
                                          </p:spTgt>
                                        </p:tgtEl>
                                        <p:attrNameLst>
                                          <p:attrName>style.visibility</p:attrName>
                                        </p:attrNameLst>
                                      </p:cBhvr>
                                      <p:to>
                                        <p:strVal val="visible"/>
                                      </p:to>
                                    </p:set>
                                    <p:animEffect transition="in" filter="fade">
                                      <p:cBhvr>
                                        <p:cTn id="32" dur="2000"/>
                                        <p:tgtEl>
                                          <p:spTgt spid="1249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1"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52D3716-435C-41B2-9541-B4EAF24636C7}" type="slidenum">
              <a:rPr lang="en-US"/>
              <a:pPr>
                <a:defRPr/>
              </a:pPr>
              <a:t>135</a:t>
            </a:fld>
            <a:endParaRPr lang="en-US"/>
          </a:p>
        </p:txBody>
      </p:sp>
      <p:sp>
        <p:nvSpPr>
          <p:cNvPr id="136195" name="Rectangle 2"/>
          <p:cNvSpPr>
            <a:spLocks noGrp="1" noChangeArrowheads="1"/>
          </p:cNvSpPr>
          <p:nvPr>
            <p:ph type="title"/>
          </p:nvPr>
        </p:nvSpPr>
        <p:spPr/>
        <p:txBody>
          <a:bodyPr/>
          <a:lstStyle/>
          <a:p>
            <a:pPr eaLnBrk="1" hangingPunct="1"/>
            <a:r>
              <a:rPr lang="fa-IR" smtClean="0"/>
              <a:t>سيستم اطلاعاتي بازاريابي</a:t>
            </a:r>
            <a:endParaRPr lang="en-US" smtClean="0"/>
          </a:p>
        </p:txBody>
      </p:sp>
      <p:sp>
        <p:nvSpPr>
          <p:cNvPr id="125955" name="Rectangle 3"/>
          <p:cNvSpPr>
            <a:spLocks noGrp="1" noChangeArrowheads="1"/>
          </p:cNvSpPr>
          <p:nvPr>
            <p:ph type="body" idx="1"/>
          </p:nvPr>
        </p:nvSpPr>
        <p:spPr/>
        <p:txBody>
          <a:bodyPr/>
          <a:lstStyle/>
          <a:p>
            <a:pPr eaLnBrk="1" hangingPunct="1">
              <a:lnSpc>
                <a:spcPct val="150000"/>
              </a:lnSpc>
              <a:buFontTx/>
              <a:buNone/>
            </a:pPr>
            <a:r>
              <a:rPr lang="fa-IR" sz="2800" smtClean="0"/>
              <a:t>عبارت است از سيستمي كه بر اساس آن اطلاعات مورد نياز بازاريابي از مرحله توليد تا مصرف كالا تعيين و روش‌هاي جمع‌آوري آن‌ها طراحي و پردازش اطلاعات جمع‌آوري شده صورت گرفته و در نهايت، اطلاعات قابل استفاده در اختيار مديران بازرگاني شركت قرار مي گيرد.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fade">
                                      <p:cBhvr>
                                        <p:cTn id="7" dur="2000"/>
                                        <p:tgtEl>
                                          <p:spTgt spid="1259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12DB621-85DF-4B87-805C-F5806A8923E7}" type="slidenum">
              <a:rPr lang="en-US"/>
              <a:pPr>
                <a:defRPr/>
              </a:pPr>
              <a:t>136</a:t>
            </a:fld>
            <a:endParaRPr lang="en-US"/>
          </a:p>
        </p:txBody>
      </p:sp>
      <p:sp>
        <p:nvSpPr>
          <p:cNvPr id="126978" name="Rectangle 2"/>
          <p:cNvSpPr>
            <a:spLocks noGrp="1" noChangeArrowheads="1"/>
          </p:cNvSpPr>
          <p:nvPr>
            <p:ph type="title"/>
          </p:nvPr>
        </p:nvSpPr>
        <p:spPr/>
        <p:txBody>
          <a:bodyPr/>
          <a:lstStyle/>
          <a:p>
            <a:pPr eaLnBrk="1" hangingPunct="1"/>
            <a:r>
              <a:rPr lang="fa-IR" smtClean="0"/>
              <a:t>اركان اساسي سيستم اطلاعاتي بازاريابي</a:t>
            </a:r>
            <a:endParaRPr lang="en-US" smtClean="0"/>
          </a:p>
        </p:txBody>
      </p:sp>
      <p:sp>
        <p:nvSpPr>
          <p:cNvPr id="126979" name="Rectangle 3"/>
          <p:cNvSpPr>
            <a:spLocks noGrp="1" noChangeArrowheads="1"/>
          </p:cNvSpPr>
          <p:nvPr>
            <p:ph type="body" idx="1"/>
          </p:nvPr>
        </p:nvSpPr>
        <p:spPr/>
        <p:txBody>
          <a:bodyPr/>
          <a:lstStyle/>
          <a:p>
            <a:pPr marL="785813" indent="-609600" eaLnBrk="1" hangingPunct="1">
              <a:lnSpc>
                <a:spcPct val="140000"/>
              </a:lnSpc>
              <a:buFontTx/>
              <a:buAutoNum type="arabicPeriod"/>
            </a:pPr>
            <a:r>
              <a:rPr lang="fa-IR" smtClean="0"/>
              <a:t>شناخت اطلاعات مورد نياز سيستم اطلاعاتي بازاريابي</a:t>
            </a:r>
          </a:p>
          <a:p>
            <a:pPr marL="785813" indent="-609600" eaLnBrk="1" hangingPunct="1">
              <a:lnSpc>
                <a:spcPct val="140000"/>
              </a:lnSpc>
              <a:buFontTx/>
              <a:buAutoNum type="arabicPeriod"/>
            </a:pPr>
            <a:r>
              <a:rPr lang="fa-IR" smtClean="0"/>
              <a:t>روش جمع‌آوري اطلاعات بازاريابي</a:t>
            </a:r>
          </a:p>
          <a:p>
            <a:pPr marL="785813" indent="-609600" eaLnBrk="1" hangingPunct="1">
              <a:lnSpc>
                <a:spcPct val="140000"/>
              </a:lnSpc>
              <a:buFontTx/>
              <a:buAutoNum type="arabicPeriod"/>
            </a:pPr>
            <a:r>
              <a:rPr lang="fa-IR" smtClean="0"/>
              <a:t>تجزيه و تحليل و پردازش داده‌ها و سيستم‌گزارش‌گيري</a:t>
            </a:r>
            <a:endParaRPr lang="en-US" smtClean="0"/>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26978"/>
                                        </p:tgtEl>
                                        <p:attrNameLst>
                                          <p:attrName>style.visibility</p:attrName>
                                        </p:attrNameLst>
                                      </p:cBhvr>
                                      <p:to>
                                        <p:strVal val="visible"/>
                                      </p:to>
                                    </p:set>
                                    <p:anim calcmode="lin" valueType="num">
                                      <p:cBhvr>
                                        <p:cTn id="7" dur="2000" fill="hold"/>
                                        <p:tgtEl>
                                          <p:spTgt spid="126978"/>
                                        </p:tgtEl>
                                        <p:attrNameLst>
                                          <p:attrName>ppt_w</p:attrName>
                                        </p:attrNameLst>
                                      </p:cBhvr>
                                      <p:tavLst>
                                        <p:tav tm="0">
                                          <p:val>
                                            <p:strVal val="#ppt_w"/>
                                          </p:val>
                                        </p:tav>
                                        <p:tav tm="100000">
                                          <p:val>
                                            <p:strVal val="#ppt_w"/>
                                          </p:val>
                                        </p:tav>
                                      </p:tavLst>
                                    </p:anim>
                                    <p:anim calcmode="lin" valueType="num">
                                      <p:cBhvr>
                                        <p:cTn id="8" dur="2000" fill="hold"/>
                                        <p:tgtEl>
                                          <p:spTgt spid="126978"/>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126978"/>
                                        </p:tgtEl>
                                        <p:attrNameLst>
                                          <p:attrName>ppt_x</p:attrName>
                                        </p:attrNameLst>
                                      </p:cBhvr>
                                      <p:tavLst>
                                        <p:tav tm="0">
                                          <p:val>
                                            <p:strVal val="#ppt_x-.4"/>
                                          </p:val>
                                        </p:tav>
                                        <p:tav tm="100000">
                                          <p:val>
                                            <p:strVal val="#ppt_x"/>
                                          </p:val>
                                        </p:tav>
                                      </p:tavLst>
                                    </p:anim>
                                    <p:anim calcmode="lin" valueType="num">
                                      <p:cBhvr>
                                        <p:cTn id="10" dur="2000" fill="hold"/>
                                        <p:tgtEl>
                                          <p:spTgt spid="126978"/>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126979">
                                            <p:txEl>
                                              <p:pRg st="0" end="0"/>
                                            </p:txEl>
                                          </p:spTgt>
                                        </p:tgtEl>
                                        <p:attrNameLst>
                                          <p:attrName>style.visibility</p:attrName>
                                        </p:attrNameLst>
                                      </p:cBhvr>
                                      <p:to>
                                        <p:strVal val="visible"/>
                                      </p:to>
                                    </p:set>
                                    <p:animEffect transition="in" filter="fade">
                                      <p:cBhvr>
                                        <p:cTn id="15" dur="500">
                                          <p:stCondLst>
                                            <p:cond delay="0"/>
                                          </p:stCondLst>
                                        </p:cTn>
                                        <p:tgtEl>
                                          <p:spTgt spid="126979">
                                            <p:txEl>
                                              <p:pRg st="0" end="0"/>
                                            </p:txEl>
                                          </p:spTgt>
                                        </p:tgtEl>
                                      </p:cBhvr>
                                    </p:animEffect>
                                    <p:anim calcmode="lin" valueType="num">
                                      <p:cBhvr>
                                        <p:cTn id="16" dur="500" fill="hold">
                                          <p:stCondLst>
                                            <p:cond delay="0"/>
                                          </p:stCondLst>
                                        </p:cTn>
                                        <p:tgtEl>
                                          <p:spTgt spid="126979">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1269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0" presetClass="entr" presetSubtype="0" fill="hold" grpId="0" nodeType="clickEffect">
                                  <p:stCondLst>
                                    <p:cond delay="0"/>
                                  </p:stCondLst>
                                  <p:iterate type="lt">
                                    <p:tmPct val="10000"/>
                                  </p:iterate>
                                  <p:childTnLst>
                                    <p:set>
                                      <p:cBhvr>
                                        <p:cTn id="21" dur="1" fill="hold">
                                          <p:stCondLst>
                                            <p:cond delay="0"/>
                                          </p:stCondLst>
                                        </p:cTn>
                                        <p:tgtEl>
                                          <p:spTgt spid="126979">
                                            <p:txEl>
                                              <p:pRg st="1" end="1"/>
                                            </p:txEl>
                                          </p:spTgt>
                                        </p:tgtEl>
                                        <p:attrNameLst>
                                          <p:attrName>style.visibility</p:attrName>
                                        </p:attrNameLst>
                                      </p:cBhvr>
                                      <p:to>
                                        <p:strVal val="visible"/>
                                      </p:to>
                                    </p:set>
                                    <p:animEffect transition="in" filter="fade">
                                      <p:cBhvr>
                                        <p:cTn id="22" dur="500">
                                          <p:stCondLst>
                                            <p:cond delay="0"/>
                                          </p:stCondLst>
                                        </p:cTn>
                                        <p:tgtEl>
                                          <p:spTgt spid="126979">
                                            <p:txEl>
                                              <p:pRg st="1" end="1"/>
                                            </p:txEl>
                                          </p:spTgt>
                                        </p:tgtEl>
                                      </p:cBhvr>
                                    </p:animEffect>
                                    <p:anim calcmode="lin" valueType="num">
                                      <p:cBhvr>
                                        <p:cTn id="23" dur="500" fill="hold">
                                          <p:stCondLst>
                                            <p:cond delay="0"/>
                                          </p:stCondLst>
                                        </p:cTn>
                                        <p:tgtEl>
                                          <p:spTgt spid="126979">
                                            <p:txEl>
                                              <p:pRg st="1" end="1"/>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1269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0" presetClass="entr" presetSubtype="0" fill="hold" grpId="0" nodeType="clickEffect">
                                  <p:stCondLst>
                                    <p:cond delay="0"/>
                                  </p:stCondLst>
                                  <p:iterate type="lt">
                                    <p:tmPct val="10000"/>
                                  </p:iterate>
                                  <p:childTnLst>
                                    <p:set>
                                      <p:cBhvr>
                                        <p:cTn id="28" dur="1" fill="hold">
                                          <p:stCondLst>
                                            <p:cond delay="0"/>
                                          </p:stCondLst>
                                        </p:cTn>
                                        <p:tgtEl>
                                          <p:spTgt spid="126979">
                                            <p:txEl>
                                              <p:pRg st="2" end="2"/>
                                            </p:txEl>
                                          </p:spTgt>
                                        </p:tgtEl>
                                        <p:attrNameLst>
                                          <p:attrName>style.visibility</p:attrName>
                                        </p:attrNameLst>
                                      </p:cBhvr>
                                      <p:to>
                                        <p:strVal val="visible"/>
                                      </p:to>
                                    </p:set>
                                    <p:animEffect transition="in" filter="fade">
                                      <p:cBhvr>
                                        <p:cTn id="29" dur="500">
                                          <p:stCondLst>
                                            <p:cond delay="0"/>
                                          </p:stCondLst>
                                        </p:cTn>
                                        <p:tgtEl>
                                          <p:spTgt spid="126979">
                                            <p:txEl>
                                              <p:pRg st="2" end="2"/>
                                            </p:txEl>
                                          </p:spTgt>
                                        </p:tgtEl>
                                      </p:cBhvr>
                                    </p:animEffect>
                                    <p:anim calcmode="lin" valueType="num">
                                      <p:cBhvr>
                                        <p:cTn id="30" dur="500" fill="hold">
                                          <p:stCondLst>
                                            <p:cond delay="0"/>
                                          </p:stCondLst>
                                        </p:cTn>
                                        <p:tgtEl>
                                          <p:spTgt spid="126979">
                                            <p:txEl>
                                              <p:pRg st="2" end="2"/>
                                            </p:txEl>
                                          </p:spTgt>
                                        </p:tgtEl>
                                        <p:attrNameLst>
                                          <p:attrName>ppt_x</p:attrName>
                                        </p:attrNameLst>
                                      </p:cBhvr>
                                      <p:tavLst>
                                        <p:tav tm="0">
                                          <p:val>
                                            <p:strVal val="#ppt_x-.1"/>
                                          </p:val>
                                        </p:tav>
                                        <p:tav tm="100000">
                                          <p:val>
                                            <p:strVal val="#ppt_x"/>
                                          </p:val>
                                        </p:tav>
                                      </p:tavLst>
                                    </p:anim>
                                    <p:anim calcmode="lin" valueType="num">
                                      <p:cBhvr>
                                        <p:cTn id="31" dur="500" fill="hold">
                                          <p:stCondLst>
                                            <p:cond delay="0"/>
                                          </p:stCondLst>
                                        </p:cTn>
                                        <p:tgtEl>
                                          <p:spTgt spid="1269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P spid="126979"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0E48CBF-E561-43F1-8A1B-DEBDBCA20146}" type="slidenum">
              <a:rPr lang="en-US"/>
              <a:pPr>
                <a:defRPr/>
              </a:pPr>
              <a:t>137</a:t>
            </a:fld>
            <a:endParaRPr lang="en-US"/>
          </a:p>
        </p:txBody>
      </p:sp>
      <p:sp>
        <p:nvSpPr>
          <p:cNvPr id="138243" name="Rectangle 2"/>
          <p:cNvSpPr>
            <a:spLocks noGrp="1" noChangeArrowheads="1"/>
          </p:cNvSpPr>
          <p:nvPr>
            <p:ph type="title"/>
          </p:nvPr>
        </p:nvSpPr>
        <p:spPr/>
        <p:txBody>
          <a:bodyPr/>
          <a:lstStyle/>
          <a:p>
            <a:pPr eaLnBrk="1" hangingPunct="1"/>
            <a:r>
              <a:rPr lang="fa-IR" smtClean="0"/>
              <a:t>شناخت اطلاعات مورد نياز سيستم</a:t>
            </a:r>
            <a:endParaRPr lang="en-US" smtClean="0"/>
          </a:p>
        </p:txBody>
      </p:sp>
      <p:sp>
        <p:nvSpPr>
          <p:cNvPr id="128003" name="Rectangle 3"/>
          <p:cNvSpPr>
            <a:spLocks noGrp="1" noChangeArrowheads="1"/>
          </p:cNvSpPr>
          <p:nvPr>
            <p:ph type="body" idx="1"/>
          </p:nvPr>
        </p:nvSpPr>
        <p:spPr/>
        <p:txBody>
          <a:bodyPr/>
          <a:lstStyle/>
          <a:p>
            <a:pPr eaLnBrk="1" hangingPunct="1">
              <a:buFontTx/>
              <a:buNone/>
            </a:pPr>
            <a:r>
              <a:rPr lang="fa-IR" smtClean="0"/>
              <a:t>به طور كلي براي توسعه صادرات محصول بايد اطلاعات گوناگون بازار هدف </a:t>
            </a:r>
            <a:r>
              <a:rPr lang="en-US" sz="2000" smtClean="0"/>
              <a:t>(Target.M.)</a:t>
            </a:r>
            <a:r>
              <a:rPr lang="fa-IR" smtClean="0"/>
              <a:t> در اختيار باشد. برخي از اين اطلاعات اهميت زيادي دارند و ناشي از تغييرات محيطي هستند و برخي ديگر به صورت اطلاعات تجويزي هستند كه مربوط به قوانين و مقررات كشورها مي‌باشند. عمدتاً بازارياب نبايد با چشم بسته بازار فروش را انتخاب نمايد.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1000" fill="hold"/>
                                        <p:tgtEl>
                                          <p:spTgt spid="12800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2800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280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p:bld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7C9E723-7C67-43B0-A0B6-163A8C8E786A}" type="slidenum">
              <a:rPr lang="en-US"/>
              <a:pPr>
                <a:defRPr/>
              </a:pPr>
              <a:t>138</a:t>
            </a:fld>
            <a:endParaRPr lang="en-US"/>
          </a:p>
        </p:txBody>
      </p:sp>
      <p:sp>
        <p:nvSpPr>
          <p:cNvPr id="129026" name="Rectangle 2"/>
          <p:cNvSpPr>
            <a:spLocks noGrp="1" noChangeArrowheads="1"/>
          </p:cNvSpPr>
          <p:nvPr>
            <p:ph type="title"/>
          </p:nvPr>
        </p:nvSpPr>
        <p:spPr/>
        <p:txBody>
          <a:bodyPr/>
          <a:lstStyle/>
          <a:p>
            <a:pPr eaLnBrk="1" hangingPunct="1"/>
            <a:r>
              <a:rPr lang="fa-IR" smtClean="0"/>
              <a:t>طبقه‌بندي اطلاعات</a:t>
            </a:r>
            <a:endParaRPr lang="en-US" smtClean="0"/>
          </a:p>
        </p:txBody>
      </p:sp>
      <p:sp>
        <p:nvSpPr>
          <p:cNvPr id="129027" name="Rectangle 3"/>
          <p:cNvSpPr>
            <a:spLocks noGrp="1" noChangeArrowheads="1"/>
          </p:cNvSpPr>
          <p:nvPr>
            <p:ph type="body" idx="1"/>
          </p:nvPr>
        </p:nvSpPr>
        <p:spPr/>
        <p:txBody>
          <a:bodyPr/>
          <a:lstStyle/>
          <a:p>
            <a:pPr marL="785813" indent="-609600" eaLnBrk="1" hangingPunct="1">
              <a:lnSpc>
                <a:spcPct val="160000"/>
              </a:lnSpc>
              <a:buFontTx/>
              <a:buAutoNum type="arabicPeriod"/>
            </a:pPr>
            <a:r>
              <a:rPr lang="fa-IR" smtClean="0"/>
              <a:t>اطلاعات عمومي</a:t>
            </a:r>
          </a:p>
          <a:p>
            <a:pPr marL="785813" indent="-609600" eaLnBrk="1" hangingPunct="1">
              <a:lnSpc>
                <a:spcPct val="160000"/>
              </a:lnSpc>
              <a:buFontTx/>
              <a:buAutoNum type="arabicPeriod"/>
            </a:pPr>
            <a:r>
              <a:rPr lang="fa-IR" smtClean="0"/>
              <a:t>اطلاعات دستوري</a:t>
            </a:r>
          </a:p>
          <a:p>
            <a:pPr marL="785813" indent="-609600" eaLnBrk="1" hangingPunct="1">
              <a:lnSpc>
                <a:spcPct val="160000"/>
              </a:lnSpc>
              <a:buFontTx/>
              <a:buAutoNum type="arabicPeriod"/>
            </a:pPr>
            <a:r>
              <a:rPr lang="fa-IR" smtClean="0"/>
              <a:t>اطلاعات منابع</a:t>
            </a:r>
          </a:p>
          <a:p>
            <a:pPr marL="785813" indent="-609600" eaLnBrk="1" hangingPunct="1">
              <a:lnSpc>
                <a:spcPct val="160000"/>
              </a:lnSpc>
              <a:buFontTx/>
              <a:buAutoNum type="arabicPeriod"/>
            </a:pPr>
            <a:r>
              <a:rPr lang="fa-IR" smtClean="0"/>
              <a:t>اطلاعات مربوط به بازار</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29026"/>
                                        </p:tgtEl>
                                        <p:attrNameLst>
                                          <p:attrName>style.visibility</p:attrName>
                                        </p:attrNameLst>
                                      </p:cBhvr>
                                      <p:to>
                                        <p:strVal val="visible"/>
                                      </p:to>
                                    </p:set>
                                    <p:animEffect transition="in" filter="fade">
                                      <p:cBhvr>
                                        <p:cTn id="7" dur="800" decel="100000"/>
                                        <p:tgtEl>
                                          <p:spTgt spid="129026"/>
                                        </p:tgtEl>
                                      </p:cBhvr>
                                    </p:animEffect>
                                    <p:anim calcmode="lin" valueType="num">
                                      <p:cBhvr>
                                        <p:cTn id="8" dur="800" decel="100000" fill="hold"/>
                                        <p:tgtEl>
                                          <p:spTgt spid="129026"/>
                                        </p:tgtEl>
                                        <p:attrNameLst>
                                          <p:attrName>style.rotation</p:attrName>
                                        </p:attrNameLst>
                                      </p:cBhvr>
                                      <p:tavLst>
                                        <p:tav tm="0">
                                          <p:val>
                                            <p:fltVal val="-90"/>
                                          </p:val>
                                        </p:tav>
                                        <p:tav tm="100000">
                                          <p:val>
                                            <p:fltVal val="0"/>
                                          </p:val>
                                        </p:tav>
                                      </p:tavLst>
                                    </p:anim>
                                    <p:anim calcmode="lin" valueType="num">
                                      <p:cBhvr>
                                        <p:cTn id="9" dur="800" decel="100000" fill="hold"/>
                                        <p:tgtEl>
                                          <p:spTgt spid="129026"/>
                                        </p:tgtEl>
                                        <p:attrNameLst>
                                          <p:attrName>ppt_x</p:attrName>
                                        </p:attrNameLst>
                                      </p:cBhvr>
                                      <p:tavLst>
                                        <p:tav tm="0">
                                          <p:val>
                                            <p:strVal val="#ppt_x+0.4"/>
                                          </p:val>
                                        </p:tav>
                                        <p:tav tm="100000">
                                          <p:val>
                                            <p:strVal val="#ppt_x-0.05"/>
                                          </p:val>
                                        </p:tav>
                                      </p:tavLst>
                                    </p:anim>
                                    <p:anim calcmode="lin" valueType="num">
                                      <p:cBhvr>
                                        <p:cTn id="10" dur="800" decel="100000" fill="hold"/>
                                        <p:tgtEl>
                                          <p:spTgt spid="12902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2902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2902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29027">
                                            <p:txEl>
                                              <p:pRg st="0" end="0"/>
                                            </p:txEl>
                                          </p:spTgt>
                                        </p:tgtEl>
                                        <p:attrNameLst>
                                          <p:attrName>style.visibility</p:attrName>
                                        </p:attrNameLst>
                                      </p:cBhvr>
                                      <p:to>
                                        <p:strVal val="visible"/>
                                      </p:to>
                                    </p:set>
                                    <p:animEffect transition="in" filter="fade">
                                      <p:cBhvr>
                                        <p:cTn id="17" dur="1000"/>
                                        <p:tgtEl>
                                          <p:spTgt spid="129027">
                                            <p:txEl>
                                              <p:pRg st="0" end="0"/>
                                            </p:txEl>
                                          </p:spTgt>
                                        </p:tgtEl>
                                      </p:cBhvr>
                                    </p:animEffect>
                                    <p:anim calcmode="lin" valueType="num">
                                      <p:cBhvr>
                                        <p:cTn id="18" dur="1000" fill="hold"/>
                                        <p:tgtEl>
                                          <p:spTgt spid="12902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290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29027">
                                            <p:txEl>
                                              <p:pRg st="1" end="1"/>
                                            </p:txEl>
                                          </p:spTgt>
                                        </p:tgtEl>
                                        <p:attrNameLst>
                                          <p:attrName>style.visibility</p:attrName>
                                        </p:attrNameLst>
                                      </p:cBhvr>
                                      <p:to>
                                        <p:strVal val="visible"/>
                                      </p:to>
                                    </p:set>
                                    <p:animEffect transition="in" filter="fade">
                                      <p:cBhvr>
                                        <p:cTn id="24" dur="1000"/>
                                        <p:tgtEl>
                                          <p:spTgt spid="129027">
                                            <p:txEl>
                                              <p:pRg st="1" end="1"/>
                                            </p:txEl>
                                          </p:spTgt>
                                        </p:tgtEl>
                                      </p:cBhvr>
                                    </p:animEffect>
                                    <p:anim calcmode="lin" valueType="num">
                                      <p:cBhvr>
                                        <p:cTn id="25" dur="1000" fill="hold"/>
                                        <p:tgtEl>
                                          <p:spTgt spid="12902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290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29027">
                                            <p:txEl>
                                              <p:pRg st="2" end="2"/>
                                            </p:txEl>
                                          </p:spTgt>
                                        </p:tgtEl>
                                        <p:attrNameLst>
                                          <p:attrName>style.visibility</p:attrName>
                                        </p:attrNameLst>
                                      </p:cBhvr>
                                      <p:to>
                                        <p:strVal val="visible"/>
                                      </p:to>
                                    </p:set>
                                    <p:animEffect transition="in" filter="fade">
                                      <p:cBhvr>
                                        <p:cTn id="31" dur="1000"/>
                                        <p:tgtEl>
                                          <p:spTgt spid="129027">
                                            <p:txEl>
                                              <p:pRg st="2" end="2"/>
                                            </p:txEl>
                                          </p:spTgt>
                                        </p:tgtEl>
                                      </p:cBhvr>
                                    </p:animEffect>
                                    <p:anim calcmode="lin" valueType="num">
                                      <p:cBhvr>
                                        <p:cTn id="32" dur="1000" fill="hold"/>
                                        <p:tgtEl>
                                          <p:spTgt spid="12902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290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29027">
                                            <p:txEl>
                                              <p:pRg st="3" end="3"/>
                                            </p:txEl>
                                          </p:spTgt>
                                        </p:tgtEl>
                                        <p:attrNameLst>
                                          <p:attrName>style.visibility</p:attrName>
                                        </p:attrNameLst>
                                      </p:cBhvr>
                                      <p:to>
                                        <p:strVal val="visible"/>
                                      </p:to>
                                    </p:set>
                                    <p:animEffect transition="in" filter="fade">
                                      <p:cBhvr>
                                        <p:cTn id="38" dur="1000"/>
                                        <p:tgtEl>
                                          <p:spTgt spid="129027">
                                            <p:txEl>
                                              <p:pRg st="3" end="3"/>
                                            </p:txEl>
                                          </p:spTgt>
                                        </p:tgtEl>
                                      </p:cBhvr>
                                    </p:animEffect>
                                    <p:anim calcmode="lin" valueType="num">
                                      <p:cBhvr>
                                        <p:cTn id="39" dur="1000" fill="hold"/>
                                        <p:tgtEl>
                                          <p:spTgt spid="129027">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290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p:bldP spid="129027"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D7333D0-CE82-41B7-8B6D-C30562154073}" type="slidenum">
              <a:rPr lang="en-US"/>
              <a:pPr>
                <a:defRPr/>
              </a:pPr>
              <a:t>139</a:t>
            </a:fld>
            <a:endParaRPr lang="en-US"/>
          </a:p>
        </p:txBody>
      </p:sp>
      <p:sp>
        <p:nvSpPr>
          <p:cNvPr id="140291" name="Rectangle 2"/>
          <p:cNvSpPr>
            <a:spLocks noGrp="1" noChangeArrowheads="1"/>
          </p:cNvSpPr>
          <p:nvPr>
            <p:ph type="title"/>
          </p:nvPr>
        </p:nvSpPr>
        <p:spPr/>
        <p:txBody>
          <a:bodyPr/>
          <a:lstStyle/>
          <a:p>
            <a:pPr eaLnBrk="1" hangingPunct="1"/>
            <a:r>
              <a:rPr lang="fa-IR" smtClean="0"/>
              <a:t>اطلاعات دستوري</a:t>
            </a:r>
            <a:endParaRPr lang="en-US" smtClean="0"/>
          </a:p>
        </p:txBody>
      </p:sp>
      <p:sp>
        <p:nvSpPr>
          <p:cNvPr id="130051" name="Rectangle 3"/>
          <p:cNvSpPr>
            <a:spLocks noGrp="1" noChangeArrowheads="1"/>
          </p:cNvSpPr>
          <p:nvPr>
            <p:ph type="body" idx="1"/>
          </p:nvPr>
        </p:nvSpPr>
        <p:spPr/>
        <p:txBody>
          <a:bodyPr/>
          <a:lstStyle/>
          <a:p>
            <a:pPr eaLnBrk="1" hangingPunct="1">
              <a:lnSpc>
                <a:spcPct val="200000"/>
              </a:lnSpc>
              <a:buFontTx/>
              <a:buNone/>
            </a:pPr>
            <a:r>
              <a:rPr lang="fa-IR" smtClean="0"/>
              <a:t>اطلاعات دستوري شامل آن اطلاعاتي است كه بر اساس مقررات و قوانين يك كشور اعم از مبداء و مقصد به‌وجود مي‌آيد.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p:cTn id="7" dur="500" fill="hold"/>
                                        <p:tgtEl>
                                          <p:spTgt spid="1300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0051">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30051">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130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08B89CE-2183-4F70-B029-A083946F46C0}" type="slidenum">
              <a:rPr lang="en-US"/>
              <a:pPr>
                <a:defRPr/>
              </a:pPr>
              <a:t>140</a:t>
            </a:fld>
            <a:endParaRPr lang="en-US"/>
          </a:p>
        </p:txBody>
      </p:sp>
      <p:sp>
        <p:nvSpPr>
          <p:cNvPr id="131074" name="Rectangle 2"/>
          <p:cNvSpPr>
            <a:spLocks noGrp="1" noChangeArrowheads="1"/>
          </p:cNvSpPr>
          <p:nvPr>
            <p:ph type="title"/>
          </p:nvPr>
        </p:nvSpPr>
        <p:spPr/>
        <p:txBody>
          <a:bodyPr/>
          <a:lstStyle/>
          <a:p>
            <a:pPr eaLnBrk="1" hangingPunct="1"/>
            <a:r>
              <a:rPr lang="fa-IR" smtClean="0"/>
              <a:t>اطلاعات منابع</a:t>
            </a:r>
            <a:endParaRPr lang="en-US" smtClean="0"/>
          </a:p>
        </p:txBody>
      </p:sp>
      <p:sp>
        <p:nvSpPr>
          <p:cNvPr id="13107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برنامه‌ريزي بازاريابي بايد اطلاع كاملي از منابع توليد كالا وجود داشته باشد. در اين رابطه مي توان به اهم اطلاعات زير اشاره كرد:</a:t>
            </a:r>
          </a:p>
          <a:p>
            <a:pPr marL="785813" indent="-609600" eaLnBrk="1" hangingPunct="1">
              <a:buFont typeface="Arial" pitchFamily="34" charset="0"/>
              <a:buChar char="◙"/>
            </a:pPr>
            <a:r>
              <a:rPr lang="fa-IR" smtClean="0"/>
              <a:t>اطلاعات منابع اوليه</a:t>
            </a:r>
          </a:p>
          <a:p>
            <a:pPr marL="785813" indent="-609600" eaLnBrk="1" hangingPunct="1">
              <a:buFont typeface="Arial" pitchFamily="34" charset="0"/>
              <a:buChar char="◙"/>
            </a:pPr>
            <a:r>
              <a:rPr lang="fa-IR" smtClean="0"/>
              <a:t>اطلاعات مربوط به فرآيند تكنولوژي توليد</a:t>
            </a:r>
          </a:p>
          <a:p>
            <a:pPr marL="785813" indent="-609600" eaLnBrk="1" hangingPunct="1">
              <a:buFont typeface="Arial" pitchFamily="34" charset="0"/>
              <a:buChar char="◙"/>
            </a:pPr>
            <a:r>
              <a:rPr lang="fa-IR" smtClean="0"/>
              <a:t>نيروي انساني ماهر و كارآمد</a:t>
            </a:r>
          </a:p>
          <a:p>
            <a:pPr marL="785813" indent="-609600" eaLnBrk="1" hangingPunct="1">
              <a:buFont typeface="Arial" pitchFamily="34" charset="0"/>
              <a:buChar char="◙"/>
            </a:pPr>
            <a:r>
              <a:rPr lang="fa-IR" smtClean="0"/>
              <a:t>امكانات تامين سرمايه</a:t>
            </a:r>
          </a:p>
          <a:p>
            <a:pPr marL="785813" indent="-609600" eaLnBrk="1" hangingPunct="1">
              <a:buFont typeface="Arial" pitchFamily="34" charset="0"/>
              <a:buChar char="◙"/>
            </a:pPr>
            <a:r>
              <a:rPr lang="fa-IR" smtClean="0"/>
              <a:t>ادغام و سرمايه‌گذاري مشترك</a:t>
            </a:r>
            <a:endParaRPr lang="en-US"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31074"/>
                                        </p:tgtEl>
                                        <p:attrNameLst>
                                          <p:attrName>style.visibility</p:attrName>
                                        </p:attrNameLst>
                                      </p:cBhvr>
                                      <p:to>
                                        <p:strVal val="visible"/>
                                      </p:to>
                                    </p:set>
                                    <p:animEffect transition="in" filter="fade">
                                      <p:cBhvr>
                                        <p:cTn id="7" dur="768" decel="100000"/>
                                        <p:tgtEl>
                                          <p:spTgt spid="131074"/>
                                        </p:tgtEl>
                                      </p:cBhvr>
                                    </p:animEffect>
                                    <p:animScale>
                                      <p:cBhvr>
                                        <p:cTn id="8" dur="768" decel="100000"/>
                                        <p:tgtEl>
                                          <p:spTgt spid="131074"/>
                                        </p:tgtEl>
                                      </p:cBhvr>
                                      <p:from x="10000" y="10000"/>
                                      <p:to x="200000" y="450000"/>
                                    </p:animScale>
                                    <p:animScale>
                                      <p:cBhvr>
                                        <p:cTn id="9" dur="1230" accel="100000" fill="hold">
                                          <p:stCondLst>
                                            <p:cond delay="768"/>
                                          </p:stCondLst>
                                        </p:cTn>
                                        <p:tgtEl>
                                          <p:spTgt spid="131074"/>
                                        </p:tgtEl>
                                      </p:cBhvr>
                                      <p:from x="200000" y="450000"/>
                                      <p:to x="100000" y="100000"/>
                                    </p:animScale>
                                    <p:set>
                                      <p:cBhvr>
                                        <p:cTn id="10" dur="768" fill="hold"/>
                                        <p:tgtEl>
                                          <p:spTgt spid="131074"/>
                                        </p:tgtEl>
                                        <p:attrNameLst>
                                          <p:attrName>ppt_x</p:attrName>
                                        </p:attrNameLst>
                                      </p:cBhvr>
                                      <p:to>
                                        <p:strVal val="(0.5)"/>
                                      </p:to>
                                    </p:set>
                                    <p:anim from="(0.5)" to="(#ppt_x)" calcmode="lin" valueType="num">
                                      <p:cBhvr>
                                        <p:cTn id="11" dur="1230" accel="100000" fill="hold">
                                          <p:stCondLst>
                                            <p:cond delay="768"/>
                                          </p:stCondLst>
                                        </p:cTn>
                                        <p:tgtEl>
                                          <p:spTgt spid="131074"/>
                                        </p:tgtEl>
                                        <p:attrNameLst>
                                          <p:attrName>ppt_x</p:attrName>
                                        </p:attrNameLst>
                                      </p:cBhvr>
                                    </p:anim>
                                    <p:set>
                                      <p:cBhvr>
                                        <p:cTn id="12" dur="768" fill="hold"/>
                                        <p:tgtEl>
                                          <p:spTgt spid="131074"/>
                                        </p:tgtEl>
                                        <p:attrNameLst>
                                          <p:attrName>ppt_y</p:attrName>
                                        </p:attrNameLst>
                                      </p:cBhvr>
                                      <p:to>
                                        <p:strVal val="(#ppt_y+0.4)"/>
                                      </p:to>
                                    </p:set>
                                    <p:anim from="(#ppt_y+0.4)" to="(#ppt_y)" calcmode="lin" valueType="num">
                                      <p:cBhvr>
                                        <p:cTn id="13" dur="1230" accel="100000" fill="hold">
                                          <p:stCondLst>
                                            <p:cond delay="768"/>
                                          </p:stCondLst>
                                        </p:cTn>
                                        <p:tgtEl>
                                          <p:spTgt spid="13107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31075">
                                            <p:txEl>
                                              <p:pRg st="0" end="0"/>
                                            </p:txEl>
                                          </p:spTgt>
                                        </p:tgtEl>
                                        <p:attrNameLst>
                                          <p:attrName>style.visibility</p:attrName>
                                        </p:attrNameLst>
                                      </p:cBhvr>
                                      <p:to>
                                        <p:strVal val="visible"/>
                                      </p:to>
                                    </p:set>
                                    <p:anim calcmode="lin" valueType="num">
                                      <p:cBhvr>
                                        <p:cTn id="18" dur="500" fill="hold"/>
                                        <p:tgtEl>
                                          <p:spTgt spid="131075">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31075">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3107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31075">
                                            <p:txEl>
                                              <p:pRg st="1" end="1"/>
                                            </p:txEl>
                                          </p:spTgt>
                                        </p:tgtEl>
                                        <p:attrNameLst>
                                          <p:attrName>style.visibility</p:attrName>
                                        </p:attrNameLst>
                                      </p:cBhvr>
                                      <p:to>
                                        <p:strVal val="visible"/>
                                      </p:to>
                                    </p:set>
                                    <p:anim calcmode="lin" valueType="num">
                                      <p:cBhvr>
                                        <p:cTn id="25" dur="500" fill="hold"/>
                                        <p:tgtEl>
                                          <p:spTgt spid="131075">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31075">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3107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31075">
                                            <p:txEl>
                                              <p:pRg st="2" end="2"/>
                                            </p:txEl>
                                          </p:spTgt>
                                        </p:tgtEl>
                                        <p:attrNameLst>
                                          <p:attrName>style.visibility</p:attrName>
                                        </p:attrNameLst>
                                      </p:cBhvr>
                                      <p:to>
                                        <p:strVal val="visible"/>
                                      </p:to>
                                    </p:set>
                                    <p:anim calcmode="lin" valueType="num">
                                      <p:cBhvr>
                                        <p:cTn id="32" dur="500" fill="hold"/>
                                        <p:tgtEl>
                                          <p:spTgt spid="131075">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31075">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31075">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31075">
                                            <p:txEl>
                                              <p:pRg st="3" end="3"/>
                                            </p:txEl>
                                          </p:spTgt>
                                        </p:tgtEl>
                                        <p:attrNameLst>
                                          <p:attrName>style.visibility</p:attrName>
                                        </p:attrNameLst>
                                      </p:cBhvr>
                                      <p:to>
                                        <p:strVal val="visible"/>
                                      </p:to>
                                    </p:set>
                                    <p:anim calcmode="lin" valueType="num">
                                      <p:cBhvr>
                                        <p:cTn id="39" dur="500" fill="hold"/>
                                        <p:tgtEl>
                                          <p:spTgt spid="131075">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31075">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131075">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31075">
                                            <p:txEl>
                                              <p:pRg st="4" end="4"/>
                                            </p:txEl>
                                          </p:spTgt>
                                        </p:tgtEl>
                                        <p:attrNameLst>
                                          <p:attrName>style.visibility</p:attrName>
                                        </p:attrNameLst>
                                      </p:cBhvr>
                                      <p:to>
                                        <p:strVal val="visible"/>
                                      </p:to>
                                    </p:set>
                                    <p:anim calcmode="lin" valueType="num">
                                      <p:cBhvr>
                                        <p:cTn id="46" dur="500" fill="hold"/>
                                        <p:tgtEl>
                                          <p:spTgt spid="131075">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131075">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131075">
                                            <p:txEl>
                                              <p:pRg st="4" end="4"/>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131075">
                                            <p:txEl>
                                              <p:pRg st="5" end="5"/>
                                            </p:txEl>
                                          </p:spTgt>
                                        </p:tgtEl>
                                        <p:attrNameLst>
                                          <p:attrName>style.visibility</p:attrName>
                                        </p:attrNameLst>
                                      </p:cBhvr>
                                      <p:to>
                                        <p:strVal val="visible"/>
                                      </p:to>
                                    </p:set>
                                    <p:anim calcmode="lin" valueType="num">
                                      <p:cBhvr>
                                        <p:cTn id="53" dur="500" fill="hold"/>
                                        <p:tgtEl>
                                          <p:spTgt spid="131075">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131075">
                                            <p:txEl>
                                              <p:pRg st="5" end="5"/>
                                            </p:txEl>
                                          </p:spTgt>
                                        </p:tgtEl>
                                        <p:attrNameLst>
                                          <p:attrName>ppt_h</p:attrName>
                                        </p:attrNameLst>
                                      </p:cBhvr>
                                      <p:tavLst>
                                        <p:tav tm="0">
                                          <p:val>
                                            <p:fltVal val="0"/>
                                          </p:val>
                                        </p:tav>
                                        <p:tav tm="100000">
                                          <p:val>
                                            <p:strVal val="#ppt_h"/>
                                          </p:val>
                                        </p:tav>
                                      </p:tavLst>
                                    </p:anim>
                                    <p:animEffect transition="in" filter="fade">
                                      <p:cBhvr>
                                        <p:cTn id="55" dur="500"/>
                                        <p:tgtEl>
                                          <p:spTgt spid="131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P spid="131075" grpId="0" build="p"/>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CE955BA-0643-4922-B23F-F2BDC899011F}" type="slidenum">
              <a:rPr lang="en-US"/>
              <a:pPr>
                <a:defRPr/>
              </a:pPr>
              <a:t>141</a:t>
            </a:fld>
            <a:endParaRPr lang="en-US"/>
          </a:p>
        </p:txBody>
      </p:sp>
      <p:sp>
        <p:nvSpPr>
          <p:cNvPr id="142339" name="Rectangle 2"/>
          <p:cNvSpPr>
            <a:spLocks noGrp="1" noChangeArrowheads="1"/>
          </p:cNvSpPr>
          <p:nvPr>
            <p:ph type="title"/>
          </p:nvPr>
        </p:nvSpPr>
        <p:spPr/>
        <p:txBody>
          <a:bodyPr/>
          <a:lstStyle/>
          <a:p>
            <a:pPr eaLnBrk="1" hangingPunct="1"/>
            <a:r>
              <a:rPr lang="fa-IR" sz="2400" smtClean="0"/>
              <a:t>دسته‌بندي اطلاعات مربوط به بازار</a:t>
            </a:r>
            <a:endParaRPr lang="en-US" sz="2400" smtClean="0"/>
          </a:p>
        </p:txBody>
      </p:sp>
      <p:sp>
        <p:nvSpPr>
          <p:cNvPr id="132099" name="Rectangle 3"/>
          <p:cNvSpPr>
            <a:spLocks noGrp="1" noChangeArrowheads="1"/>
          </p:cNvSpPr>
          <p:nvPr>
            <p:ph type="body" idx="1"/>
          </p:nvPr>
        </p:nvSpPr>
        <p:spPr/>
        <p:txBody>
          <a:bodyPr/>
          <a:lstStyle/>
          <a:p>
            <a:pPr marL="785813" indent="-609600" eaLnBrk="1" hangingPunct="1">
              <a:buFontTx/>
              <a:buAutoNum type="arabicPeriod"/>
            </a:pPr>
            <a:r>
              <a:rPr lang="fa-IR" smtClean="0">
                <a:solidFill>
                  <a:srgbClr val="0033CC"/>
                </a:solidFill>
              </a:rPr>
              <a:t>اطلاعات بازار بالقوه : </a:t>
            </a:r>
          </a:p>
          <a:p>
            <a:pPr marL="785813" indent="-609600" eaLnBrk="1" hangingPunct="1">
              <a:buFontTx/>
              <a:buNone/>
            </a:pPr>
            <a:r>
              <a:rPr lang="fa-IR" smtClean="0"/>
              <a:t>       در اين قسمت اطلاعات مربوط به تقاضاي كالا در بازار مورد توجه قرار مي‌گيرد. ديدگاه مردم و مصرف‌كنندگان كالاهاي شركت در مورد محصولات و موقعيت شركت بررسي مي‌شود كه در اين حالت در بازار تقاضاي پنهان وجود دارد و براي بررسي برآورد تقاضا از روشي به نام بازاريابي آشكارنمودن تقاضا استفاده مي‌شود.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Effect transition="in" filter="fade">
                                      <p:cBhvr>
                                        <p:cTn id="7" dur="1000"/>
                                        <p:tgtEl>
                                          <p:spTgt spid="132099">
                                            <p:txEl>
                                              <p:pRg st="0" end="0"/>
                                            </p:txEl>
                                          </p:spTgt>
                                        </p:tgtEl>
                                      </p:cBhvr>
                                    </p:animEffect>
                                    <p:anim calcmode="lin" valueType="num">
                                      <p:cBhvr>
                                        <p:cTn id="8" dur="1000" fill="hold"/>
                                        <p:tgtEl>
                                          <p:spTgt spid="1320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20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2099">
                                            <p:txEl>
                                              <p:pRg st="1" end="1"/>
                                            </p:txEl>
                                          </p:spTgt>
                                        </p:tgtEl>
                                        <p:attrNameLst>
                                          <p:attrName>style.visibility</p:attrName>
                                        </p:attrNameLst>
                                      </p:cBhvr>
                                      <p:to>
                                        <p:strVal val="visible"/>
                                      </p:to>
                                    </p:set>
                                    <p:animEffect transition="in" filter="fade">
                                      <p:cBhvr>
                                        <p:cTn id="14" dur="1000"/>
                                        <p:tgtEl>
                                          <p:spTgt spid="132099">
                                            <p:txEl>
                                              <p:pRg st="1" end="1"/>
                                            </p:txEl>
                                          </p:spTgt>
                                        </p:tgtEl>
                                      </p:cBhvr>
                                    </p:animEffect>
                                    <p:anim calcmode="lin" valueType="num">
                                      <p:cBhvr>
                                        <p:cTn id="15" dur="1000" fill="hold"/>
                                        <p:tgtEl>
                                          <p:spTgt spid="13209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209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877255B-A0EF-4F07-B606-E44E264FB86F}" type="slidenum">
              <a:rPr lang="en-US"/>
              <a:pPr>
                <a:defRPr/>
              </a:pPr>
              <a:t>142</a:t>
            </a:fld>
            <a:endParaRPr lang="en-US"/>
          </a:p>
        </p:txBody>
      </p:sp>
      <p:sp>
        <p:nvSpPr>
          <p:cNvPr id="143363" name="Rectangle 2"/>
          <p:cNvSpPr>
            <a:spLocks noGrp="1" noChangeArrowheads="1"/>
          </p:cNvSpPr>
          <p:nvPr>
            <p:ph type="title"/>
          </p:nvPr>
        </p:nvSpPr>
        <p:spPr/>
        <p:txBody>
          <a:bodyPr/>
          <a:lstStyle/>
          <a:p>
            <a:pPr eaLnBrk="1" hangingPunct="1"/>
            <a:r>
              <a:rPr lang="fa-IR" smtClean="0"/>
              <a:t>دسته‌بندي اطلاعات مربوط به بازار</a:t>
            </a:r>
            <a:endParaRPr lang="en-US" smtClean="0"/>
          </a:p>
        </p:txBody>
      </p:sp>
      <p:sp>
        <p:nvSpPr>
          <p:cNvPr id="133123" name="Rectangle 3"/>
          <p:cNvSpPr>
            <a:spLocks noGrp="1" noChangeArrowheads="1"/>
          </p:cNvSpPr>
          <p:nvPr>
            <p:ph type="body" idx="1"/>
          </p:nvPr>
        </p:nvSpPr>
        <p:spPr/>
        <p:txBody>
          <a:bodyPr/>
          <a:lstStyle/>
          <a:p>
            <a:pPr marL="785813" indent="-609600" eaLnBrk="1" hangingPunct="1">
              <a:buFontTx/>
              <a:buAutoNum type="arabicPeriod" startAt="2"/>
            </a:pPr>
            <a:r>
              <a:rPr lang="fa-IR" smtClean="0">
                <a:solidFill>
                  <a:srgbClr val="0033CC"/>
                </a:solidFill>
              </a:rPr>
              <a:t>رفتار و گرايش مصرف‌كنندگان:</a:t>
            </a:r>
          </a:p>
          <a:p>
            <a:pPr marL="785813" indent="-609600" eaLnBrk="1" hangingPunct="1">
              <a:buFontTx/>
              <a:buNone/>
            </a:pPr>
            <a:r>
              <a:rPr lang="fa-IR" smtClean="0"/>
              <a:t>       لازم است،‌ گرايشات، رفتارها، و نيازهاي مصرف‌كنندگان از محصولات موجود و بالقوه شركت تعيين گردد. بدون برآورد اين الگوها ورود به بازار، كار خطرناكي است و ممكن است براي شركت نتايج زيانباري به همراه داشته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fade">
                                      <p:cBhvr>
                                        <p:cTn id="7" dur="1000"/>
                                        <p:tgtEl>
                                          <p:spTgt spid="133123">
                                            <p:txEl>
                                              <p:pRg st="0" end="0"/>
                                            </p:txEl>
                                          </p:spTgt>
                                        </p:tgtEl>
                                      </p:cBhvr>
                                    </p:animEffect>
                                    <p:anim calcmode="lin" valueType="num">
                                      <p:cBhvr>
                                        <p:cTn id="8" dur="1000" fill="hold"/>
                                        <p:tgtEl>
                                          <p:spTgt spid="1331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3123">
                                            <p:txEl>
                                              <p:pRg st="1" end="1"/>
                                            </p:txEl>
                                          </p:spTgt>
                                        </p:tgtEl>
                                        <p:attrNameLst>
                                          <p:attrName>style.visibility</p:attrName>
                                        </p:attrNameLst>
                                      </p:cBhvr>
                                      <p:to>
                                        <p:strVal val="visible"/>
                                      </p:to>
                                    </p:set>
                                    <p:animEffect transition="in" filter="fade">
                                      <p:cBhvr>
                                        <p:cTn id="14" dur="1000"/>
                                        <p:tgtEl>
                                          <p:spTgt spid="133123">
                                            <p:txEl>
                                              <p:pRg st="1" end="1"/>
                                            </p:txEl>
                                          </p:spTgt>
                                        </p:tgtEl>
                                      </p:cBhvr>
                                    </p:animEffect>
                                    <p:anim calcmode="lin" valueType="num">
                                      <p:cBhvr>
                                        <p:cTn id="15" dur="10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312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build="p"/>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D6B1C07-2330-42BD-AC61-3478279AF525}" type="slidenum">
              <a:rPr lang="en-US"/>
              <a:pPr>
                <a:defRPr/>
              </a:pPr>
              <a:t>143</a:t>
            </a:fld>
            <a:endParaRPr lang="en-US"/>
          </a:p>
        </p:txBody>
      </p:sp>
      <p:sp>
        <p:nvSpPr>
          <p:cNvPr id="134146" name="Rectangle 2"/>
          <p:cNvSpPr>
            <a:spLocks noGrp="1" noChangeArrowheads="1"/>
          </p:cNvSpPr>
          <p:nvPr>
            <p:ph type="title"/>
          </p:nvPr>
        </p:nvSpPr>
        <p:spPr/>
        <p:txBody>
          <a:bodyPr/>
          <a:lstStyle/>
          <a:p>
            <a:pPr eaLnBrk="1" hangingPunct="1"/>
            <a:r>
              <a:rPr lang="fa-IR" smtClean="0"/>
              <a:t>دسته‌بندي اطلاعات مربوط به بازار</a:t>
            </a:r>
            <a:endParaRPr lang="en-US" smtClean="0"/>
          </a:p>
        </p:txBody>
      </p:sp>
      <p:sp>
        <p:nvSpPr>
          <p:cNvPr id="134147" name="Rectangle 3"/>
          <p:cNvSpPr>
            <a:spLocks noGrp="1" noChangeArrowheads="1"/>
          </p:cNvSpPr>
          <p:nvPr>
            <p:ph type="body" idx="1"/>
          </p:nvPr>
        </p:nvSpPr>
        <p:spPr/>
        <p:txBody>
          <a:bodyPr/>
          <a:lstStyle/>
          <a:p>
            <a:pPr marL="785813" indent="-609600" eaLnBrk="1" hangingPunct="1">
              <a:buFontTx/>
              <a:buAutoNum type="arabicPeriod" startAt="3"/>
            </a:pPr>
            <a:r>
              <a:rPr lang="fa-IR" smtClean="0">
                <a:solidFill>
                  <a:srgbClr val="0033CC"/>
                </a:solidFill>
              </a:rPr>
              <a:t>شبكه‌هاي توزيع:</a:t>
            </a:r>
          </a:p>
          <a:p>
            <a:pPr marL="785813" indent="-609600" eaLnBrk="1" hangingPunct="1">
              <a:buFontTx/>
              <a:buNone/>
            </a:pPr>
            <a:r>
              <a:rPr lang="fa-IR" smtClean="0"/>
              <a:t>       توانايي، اثربخشي و اولويت‌هاي نمايندگي‌ها و آژانس‌هاي توزيع را بايد ارزيابي كرد، قبل از ورود به بازار بايد كانال‌هاي توزيع مشخص شوند. ازچه افرادي (حقيقي يا حقوقي)، شركت‌هاي فرعي و فروشندگان محلي براي توزيع كالا استفاده مي‌شود؟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34146"/>
                                        </p:tgtEl>
                                        <p:attrNameLst>
                                          <p:attrName>style.visibility</p:attrName>
                                        </p:attrNameLst>
                                      </p:cBhvr>
                                      <p:to>
                                        <p:strVal val="visible"/>
                                      </p:to>
                                    </p:set>
                                    <p:anim calcmode="lin" valueType="num">
                                      <p:cBhvr>
                                        <p:cTn id="7" dur="500" fill="hold"/>
                                        <p:tgtEl>
                                          <p:spTgt spid="134146"/>
                                        </p:tgtEl>
                                        <p:attrNameLst>
                                          <p:attrName>ppt_w</p:attrName>
                                        </p:attrNameLst>
                                      </p:cBhvr>
                                      <p:tavLst>
                                        <p:tav tm="0">
                                          <p:val>
                                            <p:fltVal val="0"/>
                                          </p:val>
                                        </p:tav>
                                        <p:tav tm="100000">
                                          <p:val>
                                            <p:strVal val="#ppt_w"/>
                                          </p:val>
                                        </p:tav>
                                      </p:tavLst>
                                    </p:anim>
                                    <p:anim calcmode="lin" valueType="num">
                                      <p:cBhvr>
                                        <p:cTn id="8" dur="500" fill="hold"/>
                                        <p:tgtEl>
                                          <p:spTgt spid="13414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4147">
                                            <p:txEl>
                                              <p:pRg st="0" end="0"/>
                                            </p:txEl>
                                          </p:spTgt>
                                        </p:tgtEl>
                                        <p:attrNameLst>
                                          <p:attrName>style.visibility</p:attrName>
                                        </p:attrNameLst>
                                      </p:cBhvr>
                                      <p:to>
                                        <p:strVal val="visible"/>
                                      </p:to>
                                    </p:set>
                                    <p:anim calcmode="lin" valueType="num">
                                      <p:cBhvr>
                                        <p:cTn id="13" dur="500" fill="hold"/>
                                        <p:tgtEl>
                                          <p:spTgt spid="13414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341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34147">
                                            <p:txEl>
                                              <p:pRg st="1" end="1"/>
                                            </p:txEl>
                                          </p:spTgt>
                                        </p:tgtEl>
                                        <p:attrNameLst>
                                          <p:attrName>style.visibility</p:attrName>
                                        </p:attrNameLst>
                                      </p:cBhvr>
                                      <p:to>
                                        <p:strVal val="visible"/>
                                      </p:to>
                                    </p:set>
                                    <p:anim calcmode="lin" valueType="num">
                                      <p:cBhvr>
                                        <p:cTn id="19" dur="500" fill="hold"/>
                                        <p:tgtEl>
                                          <p:spTgt spid="13414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34147">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P spid="134147"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FCAC552-8D53-4260-9BC2-022AC56278A6}" type="slidenum">
              <a:rPr lang="en-US"/>
              <a:pPr>
                <a:defRPr/>
              </a:pPr>
              <a:t>144</a:t>
            </a:fld>
            <a:endParaRPr lang="en-US"/>
          </a:p>
        </p:txBody>
      </p:sp>
      <p:sp>
        <p:nvSpPr>
          <p:cNvPr id="145411" name="Rectangle 2"/>
          <p:cNvSpPr>
            <a:spLocks noGrp="1" noChangeArrowheads="1"/>
          </p:cNvSpPr>
          <p:nvPr>
            <p:ph type="title"/>
          </p:nvPr>
        </p:nvSpPr>
        <p:spPr/>
        <p:txBody>
          <a:bodyPr/>
          <a:lstStyle/>
          <a:p>
            <a:pPr eaLnBrk="1" hangingPunct="1"/>
            <a:r>
              <a:rPr lang="fa-IR" sz="2800" smtClean="0"/>
              <a:t>جمع‌آوري اطلاعات سيستم اطلاعات بازاريابي</a:t>
            </a:r>
            <a:endParaRPr lang="en-US" sz="2800" smtClean="0"/>
          </a:p>
        </p:txBody>
      </p:sp>
      <p:sp>
        <p:nvSpPr>
          <p:cNvPr id="135171" name="Rectangle 3"/>
          <p:cNvSpPr>
            <a:spLocks noGrp="1" noChangeArrowheads="1"/>
          </p:cNvSpPr>
          <p:nvPr>
            <p:ph type="body" idx="1"/>
          </p:nvPr>
        </p:nvSpPr>
        <p:spPr/>
        <p:txBody>
          <a:bodyPr/>
          <a:lstStyle/>
          <a:p>
            <a:pPr eaLnBrk="1" hangingPunct="1">
              <a:lnSpc>
                <a:spcPct val="145000"/>
              </a:lnSpc>
              <a:buFontTx/>
              <a:buNone/>
            </a:pPr>
            <a:r>
              <a:rPr lang="fa-IR" smtClean="0"/>
              <a:t>گام دوم و اساسي در يك سيستم اطلاعات بازاريابي </a:t>
            </a:r>
            <a:r>
              <a:rPr lang="en-US" smtClean="0"/>
              <a:t>(MIS)</a:t>
            </a:r>
            <a:r>
              <a:rPr lang="fa-IR" smtClean="0"/>
              <a:t> تنظيم يك سيستم منظم جمع‌آوري اطلاعات براي بازاريابي است. عمدتاً اطلاعات مورد نياز سيستم اطلاعاتي بازاريابي از طريق نظارت و تحقيق به دست مي‌آيد.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Effect transition="in" filter="fade">
                                      <p:cBhvr>
                                        <p:cTn id="7" dur="1000"/>
                                        <p:tgtEl>
                                          <p:spTgt spid="135171">
                                            <p:txEl>
                                              <p:pRg st="0" end="0"/>
                                            </p:txEl>
                                          </p:spTgt>
                                        </p:tgtEl>
                                      </p:cBhvr>
                                    </p:animEffect>
                                    <p:anim calcmode="lin" valueType="num">
                                      <p:cBhvr>
                                        <p:cTn id="8" dur="1000" fill="hold"/>
                                        <p:tgtEl>
                                          <p:spTgt spid="135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5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3F7B588-A4ED-4D5E-A6C0-E3E15C817867}" type="slidenum">
              <a:rPr lang="en-US"/>
              <a:pPr>
                <a:defRPr/>
              </a:pPr>
              <a:t>145</a:t>
            </a:fld>
            <a:endParaRPr lang="en-US"/>
          </a:p>
        </p:txBody>
      </p:sp>
      <p:sp>
        <p:nvSpPr>
          <p:cNvPr id="136194" name="Rectangle 2"/>
          <p:cNvSpPr>
            <a:spLocks noGrp="1" noChangeArrowheads="1"/>
          </p:cNvSpPr>
          <p:nvPr>
            <p:ph type="title"/>
          </p:nvPr>
        </p:nvSpPr>
        <p:spPr/>
        <p:txBody>
          <a:bodyPr/>
          <a:lstStyle/>
          <a:p>
            <a:pPr eaLnBrk="1" hangingPunct="1"/>
            <a:r>
              <a:rPr lang="fa-IR" smtClean="0"/>
              <a:t>مراحل روش علمي تحقيق در بازاريابي</a:t>
            </a:r>
            <a:endParaRPr lang="en-US" smtClean="0"/>
          </a:p>
        </p:txBody>
      </p:sp>
      <p:sp>
        <p:nvSpPr>
          <p:cNvPr id="136195" name="Rectangle 3"/>
          <p:cNvSpPr>
            <a:spLocks noGrp="1" noChangeArrowheads="1"/>
          </p:cNvSpPr>
          <p:nvPr>
            <p:ph type="body" idx="1"/>
          </p:nvPr>
        </p:nvSpPr>
        <p:spPr/>
        <p:txBody>
          <a:bodyPr/>
          <a:lstStyle/>
          <a:p>
            <a:pPr marL="785813" indent="-609600" eaLnBrk="1" hangingPunct="1">
              <a:buFontTx/>
              <a:buAutoNum type="arabicPeriod"/>
            </a:pPr>
            <a:r>
              <a:rPr lang="fa-IR" smtClean="0"/>
              <a:t>طرح مسئله و فرضيه‌سازي</a:t>
            </a:r>
          </a:p>
          <a:p>
            <a:pPr marL="785813" indent="-609600" eaLnBrk="1" hangingPunct="1">
              <a:buFontTx/>
              <a:buAutoNum type="arabicPeriod"/>
            </a:pPr>
            <a:r>
              <a:rPr lang="fa-IR" smtClean="0"/>
              <a:t>جمع‌آوري اطلاعات</a:t>
            </a:r>
          </a:p>
          <a:p>
            <a:pPr marL="785813" indent="-609600" eaLnBrk="1" hangingPunct="1">
              <a:buFontTx/>
              <a:buAutoNum type="arabicPeriod"/>
            </a:pPr>
            <a:r>
              <a:rPr lang="fa-IR" smtClean="0"/>
              <a:t>دسته‌بندي و گروه‌بندي اطلاعات</a:t>
            </a:r>
          </a:p>
          <a:p>
            <a:pPr marL="785813" indent="-609600" eaLnBrk="1" hangingPunct="1">
              <a:buFontTx/>
              <a:buAutoNum type="arabicPeriod"/>
            </a:pPr>
            <a:r>
              <a:rPr lang="fa-IR" smtClean="0"/>
              <a:t>تجزيه و تحليل اطلاعات</a:t>
            </a:r>
          </a:p>
          <a:p>
            <a:pPr marL="785813" indent="-609600" eaLnBrk="1" hangingPunct="1">
              <a:buFontTx/>
              <a:buAutoNum type="arabicPeriod"/>
            </a:pPr>
            <a:r>
              <a:rPr lang="fa-IR" smtClean="0"/>
              <a:t>آزمون فرضيه</a:t>
            </a:r>
          </a:p>
          <a:p>
            <a:pPr marL="785813" indent="-609600" eaLnBrk="1" hangingPunct="1">
              <a:buFontTx/>
              <a:buAutoNum type="arabicPeriod"/>
            </a:pPr>
            <a:r>
              <a:rPr lang="fa-IR" smtClean="0"/>
              <a:t>نتيجه‌گيري و پيشنهادات عملي</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36194"/>
                                        </p:tgtEl>
                                        <p:attrNameLst>
                                          <p:attrName>style.visibility</p:attrName>
                                        </p:attrNameLst>
                                      </p:cBhvr>
                                      <p:to>
                                        <p:strVal val="visible"/>
                                      </p:to>
                                    </p:set>
                                    <p:animEffect transition="in" filter="fade">
                                      <p:cBhvr>
                                        <p:cTn id="7" dur="1000"/>
                                        <p:tgtEl>
                                          <p:spTgt spid="136194"/>
                                        </p:tgtEl>
                                      </p:cBhvr>
                                    </p:animEffect>
                                    <p:anim calcmode="lin" valueType="num">
                                      <p:cBhvr>
                                        <p:cTn id="8" dur="1000" fill="hold"/>
                                        <p:tgtEl>
                                          <p:spTgt spid="136194"/>
                                        </p:tgtEl>
                                        <p:attrNameLst>
                                          <p:attrName>ppt_x</p:attrName>
                                        </p:attrNameLst>
                                      </p:cBhvr>
                                      <p:tavLst>
                                        <p:tav tm="0">
                                          <p:val>
                                            <p:strVal val="#ppt_x"/>
                                          </p:val>
                                        </p:tav>
                                        <p:tav tm="100000">
                                          <p:val>
                                            <p:strVal val="#ppt_x"/>
                                          </p:val>
                                        </p:tav>
                                      </p:tavLst>
                                    </p:anim>
                                    <p:anim calcmode="lin" valueType="num">
                                      <p:cBhvr>
                                        <p:cTn id="9" dur="898" decel="100000" fill="hold"/>
                                        <p:tgtEl>
                                          <p:spTgt spid="13619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3619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36195">
                                            <p:txEl>
                                              <p:pRg st="0" end="0"/>
                                            </p:txEl>
                                          </p:spTgt>
                                        </p:tgtEl>
                                        <p:attrNameLst>
                                          <p:attrName>style.visibility</p:attrName>
                                        </p:attrNameLst>
                                      </p:cBhvr>
                                      <p:to>
                                        <p:strVal val="visible"/>
                                      </p:to>
                                    </p:set>
                                    <p:animEffect transition="in" filter="fade">
                                      <p:cBhvr>
                                        <p:cTn id="15" dur="1000"/>
                                        <p:tgtEl>
                                          <p:spTgt spid="136195">
                                            <p:txEl>
                                              <p:pRg st="0" end="0"/>
                                            </p:txEl>
                                          </p:spTgt>
                                        </p:tgtEl>
                                      </p:cBhvr>
                                    </p:animEffect>
                                    <p:anim calcmode="lin" valueType="num">
                                      <p:cBhvr>
                                        <p:cTn id="16" dur="10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3619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3619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36195">
                                            <p:txEl>
                                              <p:pRg st="1" end="1"/>
                                            </p:txEl>
                                          </p:spTgt>
                                        </p:tgtEl>
                                        <p:attrNameLst>
                                          <p:attrName>style.visibility</p:attrName>
                                        </p:attrNameLst>
                                      </p:cBhvr>
                                      <p:to>
                                        <p:strVal val="visible"/>
                                      </p:to>
                                    </p:set>
                                    <p:animEffect transition="in" filter="fade">
                                      <p:cBhvr>
                                        <p:cTn id="23" dur="1000"/>
                                        <p:tgtEl>
                                          <p:spTgt spid="136195">
                                            <p:txEl>
                                              <p:pRg st="1" end="1"/>
                                            </p:txEl>
                                          </p:spTgt>
                                        </p:tgtEl>
                                      </p:cBhvr>
                                    </p:animEffect>
                                    <p:anim calcmode="lin" valueType="num">
                                      <p:cBhvr>
                                        <p:cTn id="24" dur="10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36195">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3619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36195">
                                            <p:txEl>
                                              <p:pRg st="2" end="2"/>
                                            </p:txEl>
                                          </p:spTgt>
                                        </p:tgtEl>
                                        <p:attrNameLst>
                                          <p:attrName>style.visibility</p:attrName>
                                        </p:attrNameLst>
                                      </p:cBhvr>
                                      <p:to>
                                        <p:strVal val="visible"/>
                                      </p:to>
                                    </p:set>
                                    <p:animEffect transition="in" filter="fade">
                                      <p:cBhvr>
                                        <p:cTn id="31" dur="1000"/>
                                        <p:tgtEl>
                                          <p:spTgt spid="136195">
                                            <p:txEl>
                                              <p:pRg st="2" end="2"/>
                                            </p:txEl>
                                          </p:spTgt>
                                        </p:tgtEl>
                                      </p:cBhvr>
                                    </p:animEffect>
                                    <p:anim calcmode="lin" valueType="num">
                                      <p:cBhvr>
                                        <p:cTn id="32" dur="10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36195">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3619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36195">
                                            <p:txEl>
                                              <p:pRg st="3" end="3"/>
                                            </p:txEl>
                                          </p:spTgt>
                                        </p:tgtEl>
                                        <p:attrNameLst>
                                          <p:attrName>style.visibility</p:attrName>
                                        </p:attrNameLst>
                                      </p:cBhvr>
                                      <p:to>
                                        <p:strVal val="visible"/>
                                      </p:to>
                                    </p:set>
                                    <p:animEffect transition="in" filter="fade">
                                      <p:cBhvr>
                                        <p:cTn id="39" dur="1000"/>
                                        <p:tgtEl>
                                          <p:spTgt spid="136195">
                                            <p:txEl>
                                              <p:pRg st="3" end="3"/>
                                            </p:txEl>
                                          </p:spTgt>
                                        </p:tgtEl>
                                      </p:cBhvr>
                                    </p:animEffect>
                                    <p:anim calcmode="lin" valueType="num">
                                      <p:cBhvr>
                                        <p:cTn id="40" dur="1000" fill="hold"/>
                                        <p:tgtEl>
                                          <p:spTgt spid="136195">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36195">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3619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36195">
                                            <p:txEl>
                                              <p:pRg st="4" end="4"/>
                                            </p:txEl>
                                          </p:spTgt>
                                        </p:tgtEl>
                                        <p:attrNameLst>
                                          <p:attrName>style.visibility</p:attrName>
                                        </p:attrNameLst>
                                      </p:cBhvr>
                                      <p:to>
                                        <p:strVal val="visible"/>
                                      </p:to>
                                    </p:set>
                                    <p:animEffect transition="in" filter="fade">
                                      <p:cBhvr>
                                        <p:cTn id="47" dur="1000"/>
                                        <p:tgtEl>
                                          <p:spTgt spid="136195">
                                            <p:txEl>
                                              <p:pRg st="4" end="4"/>
                                            </p:txEl>
                                          </p:spTgt>
                                        </p:tgtEl>
                                      </p:cBhvr>
                                    </p:animEffect>
                                    <p:anim calcmode="lin" valueType="num">
                                      <p:cBhvr>
                                        <p:cTn id="48" dur="10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36195">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3619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136195">
                                            <p:txEl>
                                              <p:pRg st="5" end="5"/>
                                            </p:txEl>
                                          </p:spTgt>
                                        </p:tgtEl>
                                        <p:attrNameLst>
                                          <p:attrName>style.visibility</p:attrName>
                                        </p:attrNameLst>
                                      </p:cBhvr>
                                      <p:to>
                                        <p:strVal val="visible"/>
                                      </p:to>
                                    </p:set>
                                    <p:animEffect transition="in" filter="fade">
                                      <p:cBhvr>
                                        <p:cTn id="55" dur="1000"/>
                                        <p:tgtEl>
                                          <p:spTgt spid="136195">
                                            <p:txEl>
                                              <p:pRg st="5" end="5"/>
                                            </p:txEl>
                                          </p:spTgt>
                                        </p:tgtEl>
                                      </p:cBhvr>
                                    </p:animEffect>
                                    <p:anim calcmode="lin" valueType="num">
                                      <p:cBhvr>
                                        <p:cTn id="56" dur="1000" fill="hold"/>
                                        <p:tgtEl>
                                          <p:spTgt spid="136195">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136195">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136195">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p:bldP spid="136195"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8AEA293-3628-4657-9579-5966478B826A}" type="slidenum">
              <a:rPr lang="en-US"/>
              <a:pPr>
                <a:defRPr/>
              </a:pPr>
              <a:t>146</a:t>
            </a:fld>
            <a:endParaRPr lang="en-US"/>
          </a:p>
        </p:txBody>
      </p:sp>
      <p:sp>
        <p:nvSpPr>
          <p:cNvPr id="147459" name="Rectangle 2"/>
          <p:cNvSpPr>
            <a:spLocks noGrp="1" noChangeArrowheads="1"/>
          </p:cNvSpPr>
          <p:nvPr>
            <p:ph type="title"/>
          </p:nvPr>
        </p:nvSpPr>
        <p:spPr/>
        <p:txBody>
          <a:bodyPr/>
          <a:lstStyle/>
          <a:p>
            <a:pPr eaLnBrk="1" hangingPunct="1"/>
            <a:r>
              <a:rPr lang="fa-IR" smtClean="0"/>
              <a:t>پردازش اطلاعات جمع‌آوري شده</a:t>
            </a:r>
            <a:endParaRPr lang="en-US" smtClean="0"/>
          </a:p>
        </p:txBody>
      </p:sp>
      <p:sp>
        <p:nvSpPr>
          <p:cNvPr id="137219" name="Rectangle 3"/>
          <p:cNvSpPr>
            <a:spLocks noGrp="1" noChangeArrowheads="1"/>
          </p:cNvSpPr>
          <p:nvPr>
            <p:ph type="body" idx="1"/>
          </p:nvPr>
        </p:nvSpPr>
        <p:spPr/>
        <p:txBody>
          <a:bodyPr/>
          <a:lstStyle/>
          <a:p>
            <a:pPr eaLnBrk="1" hangingPunct="1">
              <a:lnSpc>
                <a:spcPct val="145000"/>
              </a:lnSpc>
              <a:buFontTx/>
              <a:buNone/>
            </a:pPr>
            <a:r>
              <a:rPr lang="fa-IR" smtClean="0"/>
              <a:t>گام سوم و مهم در </a:t>
            </a:r>
            <a:r>
              <a:rPr lang="en-US" sz="2400" smtClean="0"/>
              <a:t>MIS</a:t>
            </a:r>
            <a:r>
              <a:rPr lang="fa-IR" smtClean="0"/>
              <a:t> پردازش اطلاعات است. اگر اطلاعات (داده‌هاي خام) به صورت بسيار و مفيد جمع‌آوري شوند، تا زماني كه پردازش نشده‌اند نمي‌توانند در تصميم‌گيري‌هاي بازاريابي مورد استفاده قرار گيرند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animEffect transition="in" filter="barn(inHorizontal)">
                                      <p:cBhvr>
                                        <p:cTn id="7" dur="500"/>
                                        <p:tgtEl>
                                          <p:spTgt spid="137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51E289F-A83A-474B-9F63-D163BE800ACC}" type="slidenum">
              <a:rPr lang="en-US"/>
              <a:pPr>
                <a:defRPr/>
              </a:pPr>
              <a:t>147</a:t>
            </a:fld>
            <a:endParaRPr lang="en-US"/>
          </a:p>
        </p:txBody>
      </p:sp>
      <p:sp>
        <p:nvSpPr>
          <p:cNvPr id="138242" name="Rectangle 2"/>
          <p:cNvSpPr>
            <a:spLocks noGrp="1" noChangeArrowheads="1"/>
          </p:cNvSpPr>
          <p:nvPr>
            <p:ph type="title"/>
          </p:nvPr>
        </p:nvSpPr>
        <p:spPr/>
        <p:txBody>
          <a:bodyPr/>
          <a:lstStyle/>
          <a:p>
            <a:pPr eaLnBrk="1" hangingPunct="1"/>
            <a:r>
              <a:rPr lang="fa-IR" smtClean="0"/>
              <a:t>اهداف اصلي پردازش اطلاعات</a:t>
            </a:r>
            <a:endParaRPr lang="en-US" smtClean="0"/>
          </a:p>
        </p:txBody>
      </p:sp>
      <p:sp>
        <p:nvSpPr>
          <p:cNvPr id="138243"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mtClean="0"/>
              <a:t>بازار فعلي</a:t>
            </a:r>
          </a:p>
          <a:p>
            <a:pPr marL="785813" indent="-609600" eaLnBrk="1" hangingPunct="1">
              <a:lnSpc>
                <a:spcPct val="200000"/>
              </a:lnSpc>
              <a:buFontTx/>
              <a:buAutoNum type="arabicPeriod"/>
            </a:pPr>
            <a:r>
              <a:rPr lang="fa-IR" smtClean="0"/>
              <a:t>بازار پنهان</a:t>
            </a:r>
          </a:p>
          <a:p>
            <a:pPr marL="785813" indent="-609600" eaLnBrk="1" hangingPunct="1">
              <a:lnSpc>
                <a:spcPct val="200000"/>
              </a:lnSpc>
              <a:buFontTx/>
              <a:buAutoNum type="arabicPeriod"/>
            </a:pPr>
            <a:r>
              <a:rPr lang="fa-IR" smtClean="0"/>
              <a:t>بازار بالقوه</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38242"/>
                                        </p:tgtEl>
                                        <p:attrNameLst>
                                          <p:attrName>style.visibility</p:attrName>
                                        </p:attrNameLst>
                                      </p:cBhvr>
                                      <p:to>
                                        <p:strVal val="visible"/>
                                      </p:to>
                                    </p:set>
                                    <p:anim calcmode="lin" valueType="num">
                                      <p:cBhvr>
                                        <p:cTn id="7" dur="500" fill="hold"/>
                                        <p:tgtEl>
                                          <p:spTgt spid="138242"/>
                                        </p:tgtEl>
                                        <p:attrNameLst>
                                          <p:attrName>ppt_w</p:attrName>
                                        </p:attrNameLst>
                                      </p:cBhvr>
                                      <p:tavLst>
                                        <p:tav tm="0">
                                          <p:val>
                                            <p:fltVal val="0"/>
                                          </p:val>
                                        </p:tav>
                                        <p:tav tm="100000">
                                          <p:val>
                                            <p:strVal val="#ppt_w"/>
                                          </p:val>
                                        </p:tav>
                                      </p:tavLst>
                                    </p:anim>
                                    <p:anim calcmode="lin" valueType="num">
                                      <p:cBhvr>
                                        <p:cTn id="8" dur="500" fill="hold"/>
                                        <p:tgtEl>
                                          <p:spTgt spid="138242"/>
                                        </p:tgtEl>
                                        <p:attrNameLst>
                                          <p:attrName>ppt_h</p:attrName>
                                        </p:attrNameLst>
                                      </p:cBhvr>
                                      <p:tavLst>
                                        <p:tav tm="0">
                                          <p:val>
                                            <p:fltVal val="0"/>
                                          </p:val>
                                        </p:tav>
                                        <p:tav tm="100000">
                                          <p:val>
                                            <p:strVal val="#ppt_h"/>
                                          </p:val>
                                        </p:tav>
                                      </p:tavLst>
                                    </p:anim>
                                    <p:anim calcmode="lin" valueType="num">
                                      <p:cBhvr>
                                        <p:cTn id="9" dur="500" fill="hold"/>
                                        <p:tgtEl>
                                          <p:spTgt spid="138242"/>
                                        </p:tgtEl>
                                        <p:attrNameLst>
                                          <p:attrName>style.rotation</p:attrName>
                                        </p:attrNameLst>
                                      </p:cBhvr>
                                      <p:tavLst>
                                        <p:tav tm="0">
                                          <p:val>
                                            <p:fltVal val="360"/>
                                          </p:val>
                                        </p:tav>
                                        <p:tav tm="100000">
                                          <p:val>
                                            <p:fltVal val="0"/>
                                          </p:val>
                                        </p:tav>
                                      </p:tavLst>
                                    </p:anim>
                                    <p:animEffect transition="in" filter="fade">
                                      <p:cBhvr>
                                        <p:cTn id="10" dur="500"/>
                                        <p:tgtEl>
                                          <p:spTgt spid="13824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38243">
                                            <p:txEl>
                                              <p:pRg st="0" end="0"/>
                                            </p:txEl>
                                          </p:spTgt>
                                        </p:tgtEl>
                                        <p:attrNameLst>
                                          <p:attrName>style.visibility</p:attrName>
                                        </p:attrNameLst>
                                      </p:cBhvr>
                                      <p:to>
                                        <p:strVal val="visible"/>
                                      </p:to>
                                    </p:set>
                                    <p:anim calcmode="lin" valueType="num">
                                      <p:cBhvr>
                                        <p:cTn id="15" dur="500" fill="hold"/>
                                        <p:tgtEl>
                                          <p:spTgt spid="13824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38243">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38243">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3824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138243">
                                            <p:txEl>
                                              <p:pRg st="1" end="1"/>
                                            </p:txEl>
                                          </p:spTgt>
                                        </p:tgtEl>
                                        <p:attrNameLst>
                                          <p:attrName>style.visibility</p:attrName>
                                        </p:attrNameLst>
                                      </p:cBhvr>
                                      <p:to>
                                        <p:strVal val="visible"/>
                                      </p:to>
                                    </p:set>
                                    <p:anim calcmode="lin" valueType="num">
                                      <p:cBhvr>
                                        <p:cTn id="23" dur="500" fill="hold"/>
                                        <p:tgtEl>
                                          <p:spTgt spid="138243">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38243">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138243">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138243">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138243">
                                            <p:txEl>
                                              <p:pRg st="2" end="2"/>
                                            </p:txEl>
                                          </p:spTgt>
                                        </p:tgtEl>
                                        <p:attrNameLst>
                                          <p:attrName>style.visibility</p:attrName>
                                        </p:attrNameLst>
                                      </p:cBhvr>
                                      <p:to>
                                        <p:strVal val="visible"/>
                                      </p:to>
                                    </p:set>
                                    <p:anim calcmode="lin" valueType="num">
                                      <p:cBhvr>
                                        <p:cTn id="31" dur="500" fill="hold"/>
                                        <p:tgtEl>
                                          <p:spTgt spid="13824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138243">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138243">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138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p:bldP spid="138243"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7DD2BC42-43C3-4DF8-A276-FC078DFB467C}" type="slidenum">
              <a:rPr lang="en-US"/>
              <a:pPr>
                <a:defRPr/>
              </a:pPr>
              <a:t>148</a:t>
            </a:fld>
            <a:endParaRPr lang="en-US"/>
          </a:p>
        </p:txBody>
      </p:sp>
      <p:sp>
        <p:nvSpPr>
          <p:cNvPr id="149507" name="Rectangle 2"/>
          <p:cNvSpPr>
            <a:spLocks noGrp="1" noChangeArrowheads="1"/>
          </p:cNvSpPr>
          <p:nvPr>
            <p:ph type="title"/>
          </p:nvPr>
        </p:nvSpPr>
        <p:spPr/>
        <p:txBody>
          <a:bodyPr/>
          <a:lstStyle/>
          <a:p>
            <a:pPr eaLnBrk="1" hangingPunct="1"/>
            <a:endParaRPr lang="fa-IR" smtClean="0"/>
          </a:p>
        </p:txBody>
      </p:sp>
      <p:sp>
        <p:nvSpPr>
          <p:cNvPr id="139267" name="Rectangle 3"/>
          <p:cNvSpPr>
            <a:spLocks noGrp="1" noChangeArrowheads="1"/>
          </p:cNvSpPr>
          <p:nvPr>
            <p:ph type="body" idx="1"/>
          </p:nvPr>
        </p:nvSpPr>
        <p:spPr/>
        <p:txBody>
          <a:bodyPr/>
          <a:lstStyle/>
          <a:p>
            <a:pPr eaLnBrk="1" hangingPunct="1">
              <a:lnSpc>
                <a:spcPct val="145000"/>
              </a:lnSpc>
              <a:buFontTx/>
              <a:buNone/>
            </a:pPr>
            <a:r>
              <a:rPr lang="fa-IR" smtClean="0"/>
              <a:t>براي تجزيه و تحليل اطلاعات جمع‌آوري شده مي‌توان از تكنيك‌هاي گوناگون استفاده كرد. از جمله از روش تجزيه و تحليل مقايسه‌اي، تكنيك حداقل مجذورات، پيش‌بيني تقاضا، سري‌هاي زماني و تكنيك ضريب همبستگي (رگريسون)</a:t>
            </a:r>
            <a:endParaRPr lang="en-US" smtClean="0"/>
          </a:p>
        </p:txBody>
      </p:sp>
      <p:pic>
        <p:nvPicPr>
          <p:cNvPr id="149509" name="Picture 4" descr="l2012-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838" y="476250"/>
            <a:ext cx="1411287"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Effect transition="in" filter="fade">
                                      <p:cBhvr>
                                        <p:cTn id="7" dur="100"/>
                                        <p:tgtEl>
                                          <p:spTgt spid="139267">
                                            <p:txEl>
                                              <p:pRg st="0" end="0"/>
                                            </p:txEl>
                                          </p:spTgt>
                                        </p:tgtEl>
                                      </p:cBhvr>
                                    </p:animEffect>
                                    <p:anim calcmode="lin" valueType="num">
                                      <p:cBhvr>
                                        <p:cTn id="8" dur="4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39267">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39267">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39267">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DB40AD04-D597-4BFE-98FD-ED5DF4E5FF35}" type="slidenum">
              <a:rPr lang="en-US"/>
              <a:pPr>
                <a:defRPr/>
              </a:pPr>
              <a:t>149</a:t>
            </a:fld>
            <a:endParaRPr lang="en-US"/>
          </a:p>
        </p:txBody>
      </p:sp>
      <p:sp>
        <p:nvSpPr>
          <p:cNvPr id="150531" name="Rectangle 2"/>
          <p:cNvSpPr>
            <a:spLocks noGrp="1" noChangeArrowheads="1"/>
          </p:cNvSpPr>
          <p:nvPr>
            <p:ph type="title"/>
          </p:nvPr>
        </p:nvSpPr>
        <p:spPr/>
        <p:txBody>
          <a:bodyPr/>
          <a:lstStyle/>
          <a:p>
            <a:pPr eaLnBrk="1" hangingPunct="1"/>
            <a:r>
              <a:rPr lang="fa-IR" smtClean="0"/>
              <a:t>فصل ششم</a:t>
            </a:r>
            <a:endParaRPr lang="en-US" smtClean="0"/>
          </a:p>
        </p:txBody>
      </p:sp>
      <p:sp>
        <p:nvSpPr>
          <p:cNvPr id="140291" name="Rectangle 3"/>
          <p:cNvSpPr>
            <a:spLocks noGrp="1" noChangeArrowheads="1"/>
          </p:cNvSpPr>
          <p:nvPr>
            <p:ph type="body" idx="1"/>
          </p:nvPr>
        </p:nvSpPr>
        <p:spPr/>
        <p:txBody>
          <a:bodyPr/>
          <a:lstStyle/>
          <a:p>
            <a:pPr algn="ctr" eaLnBrk="1" hangingPunct="1">
              <a:buFontTx/>
              <a:buNone/>
            </a:pPr>
            <a:endParaRPr lang="fa-IR" sz="3600" smtClean="0"/>
          </a:p>
          <a:p>
            <a:pPr algn="ctr" eaLnBrk="1" hangingPunct="1">
              <a:lnSpc>
                <a:spcPct val="200000"/>
              </a:lnSpc>
              <a:buFontTx/>
              <a:buNone/>
            </a:pPr>
            <a:r>
              <a:rPr lang="fa-IR" sz="3600" smtClean="0"/>
              <a:t>استراتژي‌هاي ورود به بازارهاي جهاني در بازاريابي بين‌المللي</a:t>
            </a:r>
            <a:endParaRPr lang="en-US" sz="3600" smtClean="0"/>
          </a:p>
        </p:txBody>
      </p:sp>
      <p:sp>
        <p:nvSpPr>
          <p:cNvPr id="150533"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40291">
                                            <p:txEl>
                                              <p:pRg st="1" end="1"/>
                                            </p:txEl>
                                          </p:spTgt>
                                        </p:tgtEl>
                                        <p:attrNameLst>
                                          <p:attrName>style.visibility</p:attrName>
                                        </p:attrNameLst>
                                      </p:cBhvr>
                                      <p:to>
                                        <p:strVal val="visible"/>
                                      </p:to>
                                    </p:set>
                                    <p:anim calcmode="lin" valueType="num">
                                      <p:cBhvr>
                                        <p:cTn id="7" dur="500" fill="hold"/>
                                        <p:tgtEl>
                                          <p:spTgt spid="140291">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40291">
                                            <p:txEl>
                                              <p:pRg st="1" end="1"/>
                                            </p:txEl>
                                          </p:spTgt>
                                        </p:tgtEl>
                                        <p:attrNameLst>
                                          <p:attrName>ppt_h</p:attrName>
                                        </p:attrNameLst>
                                      </p:cBhvr>
                                      <p:tavLst>
                                        <p:tav tm="0">
                                          <p:val>
                                            <p:fltVal val="0"/>
                                          </p:val>
                                        </p:tav>
                                        <p:tav tm="100000">
                                          <p:val>
                                            <p:strVal val="#ppt_h"/>
                                          </p:val>
                                        </p:tav>
                                      </p:tavLst>
                                    </p:anim>
                                    <p:anim calcmode="lin" valueType="num">
                                      <p:cBhvr>
                                        <p:cTn id="9" dur="500" fill="hold"/>
                                        <p:tgtEl>
                                          <p:spTgt spid="140291">
                                            <p:txEl>
                                              <p:pRg st="1" end="1"/>
                                            </p:txEl>
                                          </p:spTgt>
                                        </p:tgtEl>
                                        <p:attrNameLst>
                                          <p:attrName>style.rotation</p:attrName>
                                        </p:attrNameLst>
                                      </p:cBhvr>
                                      <p:tavLst>
                                        <p:tav tm="0">
                                          <p:val>
                                            <p:fltVal val="360"/>
                                          </p:val>
                                        </p:tav>
                                        <p:tav tm="100000">
                                          <p:val>
                                            <p:fltVal val="0"/>
                                          </p:val>
                                        </p:tav>
                                      </p:tavLst>
                                    </p:anim>
                                    <p:animEffect transition="in" filter="fade">
                                      <p:cBhvr>
                                        <p:cTn id="10" dur="500"/>
                                        <p:tgtEl>
                                          <p:spTgt spid="140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8C3F9EF-5E25-4676-8460-567265C7DDEE}" type="slidenum">
              <a:rPr lang="en-US"/>
              <a:pPr>
                <a:defRPr/>
              </a:pPr>
              <a:t>150</a:t>
            </a:fld>
            <a:endParaRPr lang="en-US"/>
          </a:p>
        </p:txBody>
      </p:sp>
      <p:sp>
        <p:nvSpPr>
          <p:cNvPr id="151555" name="Rectangle 2"/>
          <p:cNvSpPr>
            <a:spLocks noGrp="1" noChangeArrowheads="1"/>
          </p:cNvSpPr>
          <p:nvPr>
            <p:ph type="title"/>
          </p:nvPr>
        </p:nvSpPr>
        <p:spPr/>
        <p:txBody>
          <a:bodyPr/>
          <a:lstStyle/>
          <a:p>
            <a:pPr eaLnBrk="1" hangingPunct="1"/>
            <a:r>
              <a:rPr lang="fa-IR" smtClean="0"/>
              <a:t>هدف كلي</a:t>
            </a:r>
            <a:endParaRPr lang="en-US" smtClean="0"/>
          </a:p>
        </p:txBody>
      </p:sp>
      <p:sp>
        <p:nvSpPr>
          <p:cNvPr id="303107" name="Rectangle 3"/>
          <p:cNvSpPr>
            <a:spLocks noGrp="1" noChangeArrowheads="1"/>
          </p:cNvSpPr>
          <p:nvPr>
            <p:ph type="body" idx="1"/>
          </p:nvPr>
        </p:nvSpPr>
        <p:spPr>
          <a:xfrm>
            <a:off x="1116013" y="1989138"/>
            <a:ext cx="7086600" cy="4191000"/>
          </a:xfrm>
        </p:spPr>
        <p:txBody>
          <a:bodyPr/>
          <a:lstStyle/>
          <a:p>
            <a:pPr eaLnBrk="1" hangingPunct="1">
              <a:lnSpc>
                <a:spcPct val="200000"/>
              </a:lnSpc>
              <a:buFontTx/>
              <a:buNone/>
            </a:pPr>
            <a:r>
              <a:rPr lang="fa-IR" smtClean="0"/>
              <a:t>هدف كلي اين فصل آشنايي دانشجو با استراتژي‌هاي ورود به بازار جهاني و روش‌هاي اتخاذ اين مي‌باشد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3107">
                                            <p:txEl>
                                              <p:pRg st="0" end="0"/>
                                            </p:txEl>
                                          </p:spTgt>
                                        </p:tgtEl>
                                        <p:attrNameLst>
                                          <p:attrName>style.visibility</p:attrName>
                                        </p:attrNameLst>
                                      </p:cBhvr>
                                      <p:to>
                                        <p:strVal val="visible"/>
                                      </p:to>
                                    </p:set>
                                    <p:anim calcmode="lin" valueType="num">
                                      <p:cBhvr additive="base">
                                        <p:cTn id="7" dur="500" fill="hold"/>
                                        <p:tgtEl>
                                          <p:spTgt spid="303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310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7" grpId="0" build="p"/>
    </p:bld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5990EE1-8371-41E8-9927-3CAE72D602AA}" type="slidenum">
              <a:rPr lang="en-US"/>
              <a:pPr>
                <a:defRPr/>
              </a:pPr>
              <a:t>151</a:t>
            </a:fld>
            <a:endParaRPr lang="en-US"/>
          </a:p>
        </p:txBody>
      </p:sp>
      <p:sp>
        <p:nvSpPr>
          <p:cNvPr id="141314" name="Rectangle 2"/>
          <p:cNvSpPr>
            <a:spLocks noGrp="1" noChangeArrowheads="1"/>
          </p:cNvSpPr>
          <p:nvPr>
            <p:ph type="title"/>
          </p:nvPr>
        </p:nvSpPr>
        <p:spPr/>
        <p:txBody>
          <a:bodyPr/>
          <a:lstStyle/>
          <a:p>
            <a:pPr eaLnBrk="1" hangingPunct="1"/>
            <a:r>
              <a:rPr lang="fa-IR" smtClean="0"/>
              <a:t>هدف‌هاي رفتاري</a:t>
            </a:r>
            <a:endParaRPr lang="en-US" smtClean="0"/>
          </a:p>
        </p:txBody>
      </p:sp>
      <p:sp>
        <p:nvSpPr>
          <p:cNvPr id="141315" name="Rectangle 3"/>
          <p:cNvSpPr>
            <a:spLocks noGrp="1" noChangeArrowheads="1"/>
          </p:cNvSpPr>
          <p:nvPr>
            <p:ph type="body" idx="1"/>
          </p:nvPr>
        </p:nvSpPr>
        <p:spPr/>
        <p:txBody>
          <a:bodyPr/>
          <a:lstStyle/>
          <a:p>
            <a:pPr marL="785813" indent="-609600" eaLnBrk="1" hangingPunct="1">
              <a:buFontTx/>
              <a:buAutoNum type="arabicPeriod"/>
            </a:pPr>
            <a:r>
              <a:rPr lang="fa-IR" smtClean="0"/>
              <a:t>فرآيند توسعه استراتژيك را بنويسد.</a:t>
            </a:r>
          </a:p>
          <a:p>
            <a:pPr marL="785813" indent="-609600" eaLnBrk="1" hangingPunct="1">
              <a:buFontTx/>
              <a:buAutoNum type="arabicPeriod"/>
            </a:pPr>
            <a:r>
              <a:rPr lang="fa-IR" smtClean="0"/>
              <a:t>عوامل موثر بر شكل‌گيري استراتژي بازاريابي را شرح دهيد.</a:t>
            </a:r>
          </a:p>
          <a:p>
            <a:pPr marL="785813" indent="-609600" eaLnBrk="1" hangingPunct="1">
              <a:buFontTx/>
              <a:buAutoNum type="arabicPeriod"/>
            </a:pPr>
            <a:r>
              <a:rPr lang="fa-IR" smtClean="0"/>
              <a:t>تصميم‌گيري در خصوص ورود به بازار را شرح دهيد.</a:t>
            </a:r>
          </a:p>
          <a:p>
            <a:pPr marL="785813" indent="-609600" eaLnBrk="1" hangingPunct="1">
              <a:buFontTx/>
              <a:buAutoNum type="arabicPeriod"/>
            </a:pPr>
            <a:r>
              <a:rPr lang="fa-IR" smtClean="0"/>
              <a:t>ريسك و كنترل را در ورود به بازار تجزيه و تحليل نماييد.</a:t>
            </a:r>
          </a:p>
          <a:p>
            <a:pPr marL="785813" indent="-609600" eaLnBrk="1" hangingPunct="1">
              <a:buFontTx/>
              <a:buAutoNum type="arabicPeriod"/>
            </a:pPr>
            <a:r>
              <a:rPr lang="fa-IR" smtClean="0"/>
              <a:t>انواع استراتژي‌هاي ورود به بازار را نام ببريد.</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41314"/>
                                        </p:tgtEl>
                                        <p:attrNameLst>
                                          <p:attrName>style.visibility</p:attrName>
                                        </p:attrNameLst>
                                      </p:cBhvr>
                                      <p:to>
                                        <p:strVal val="visible"/>
                                      </p:to>
                                    </p:set>
                                    <p:animEffect transition="in" filter="fade">
                                      <p:cBhvr>
                                        <p:cTn id="7" dur="1000"/>
                                        <p:tgtEl>
                                          <p:spTgt spid="141314"/>
                                        </p:tgtEl>
                                      </p:cBhvr>
                                    </p:animEffect>
                                    <p:anim calcmode="lin" valueType="num">
                                      <p:cBhvr>
                                        <p:cTn id="8" dur="1000" fill="hold"/>
                                        <p:tgtEl>
                                          <p:spTgt spid="141314"/>
                                        </p:tgtEl>
                                        <p:attrNameLst>
                                          <p:attrName>ppt_x</p:attrName>
                                        </p:attrNameLst>
                                      </p:cBhvr>
                                      <p:tavLst>
                                        <p:tav tm="0">
                                          <p:val>
                                            <p:strVal val="#ppt_x"/>
                                          </p:val>
                                        </p:tav>
                                        <p:tav tm="100000">
                                          <p:val>
                                            <p:strVal val="#ppt_x"/>
                                          </p:val>
                                        </p:tav>
                                      </p:tavLst>
                                    </p:anim>
                                    <p:anim calcmode="lin" valueType="num">
                                      <p:cBhvr>
                                        <p:cTn id="9" dur="898" decel="100000" fill="hold"/>
                                        <p:tgtEl>
                                          <p:spTgt spid="14131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4131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41315">
                                            <p:txEl>
                                              <p:pRg st="0" end="0"/>
                                            </p:txEl>
                                          </p:spTgt>
                                        </p:tgtEl>
                                        <p:attrNameLst>
                                          <p:attrName>style.visibility</p:attrName>
                                        </p:attrNameLst>
                                      </p:cBhvr>
                                      <p:to>
                                        <p:strVal val="visible"/>
                                      </p:to>
                                    </p:set>
                                    <p:animEffect transition="in" filter="fade">
                                      <p:cBhvr>
                                        <p:cTn id="15" dur="1000"/>
                                        <p:tgtEl>
                                          <p:spTgt spid="141315">
                                            <p:txEl>
                                              <p:pRg st="0" end="0"/>
                                            </p:txEl>
                                          </p:spTgt>
                                        </p:tgtEl>
                                      </p:cBhvr>
                                    </p:animEffect>
                                    <p:anim calcmode="lin" valueType="num">
                                      <p:cBhvr>
                                        <p:cTn id="16" dur="1000" fill="hold"/>
                                        <p:tgtEl>
                                          <p:spTgt spid="14131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4131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4131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41315">
                                            <p:txEl>
                                              <p:pRg st="1" end="1"/>
                                            </p:txEl>
                                          </p:spTgt>
                                        </p:tgtEl>
                                        <p:attrNameLst>
                                          <p:attrName>style.visibility</p:attrName>
                                        </p:attrNameLst>
                                      </p:cBhvr>
                                      <p:to>
                                        <p:strVal val="visible"/>
                                      </p:to>
                                    </p:set>
                                    <p:animEffect transition="in" filter="fade">
                                      <p:cBhvr>
                                        <p:cTn id="23" dur="1000"/>
                                        <p:tgtEl>
                                          <p:spTgt spid="141315">
                                            <p:txEl>
                                              <p:pRg st="1" end="1"/>
                                            </p:txEl>
                                          </p:spTgt>
                                        </p:tgtEl>
                                      </p:cBhvr>
                                    </p:animEffect>
                                    <p:anim calcmode="lin" valueType="num">
                                      <p:cBhvr>
                                        <p:cTn id="24" dur="1000" fill="hold"/>
                                        <p:tgtEl>
                                          <p:spTgt spid="141315">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41315">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4131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41315">
                                            <p:txEl>
                                              <p:pRg st="2" end="2"/>
                                            </p:txEl>
                                          </p:spTgt>
                                        </p:tgtEl>
                                        <p:attrNameLst>
                                          <p:attrName>style.visibility</p:attrName>
                                        </p:attrNameLst>
                                      </p:cBhvr>
                                      <p:to>
                                        <p:strVal val="visible"/>
                                      </p:to>
                                    </p:set>
                                    <p:animEffect transition="in" filter="fade">
                                      <p:cBhvr>
                                        <p:cTn id="31" dur="1000"/>
                                        <p:tgtEl>
                                          <p:spTgt spid="141315">
                                            <p:txEl>
                                              <p:pRg st="2" end="2"/>
                                            </p:txEl>
                                          </p:spTgt>
                                        </p:tgtEl>
                                      </p:cBhvr>
                                    </p:animEffect>
                                    <p:anim calcmode="lin" valueType="num">
                                      <p:cBhvr>
                                        <p:cTn id="32" dur="1000" fill="hold"/>
                                        <p:tgtEl>
                                          <p:spTgt spid="141315">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41315">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4131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41315">
                                            <p:txEl>
                                              <p:pRg st="3" end="3"/>
                                            </p:txEl>
                                          </p:spTgt>
                                        </p:tgtEl>
                                        <p:attrNameLst>
                                          <p:attrName>style.visibility</p:attrName>
                                        </p:attrNameLst>
                                      </p:cBhvr>
                                      <p:to>
                                        <p:strVal val="visible"/>
                                      </p:to>
                                    </p:set>
                                    <p:animEffect transition="in" filter="fade">
                                      <p:cBhvr>
                                        <p:cTn id="39" dur="1000"/>
                                        <p:tgtEl>
                                          <p:spTgt spid="141315">
                                            <p:txEl>
                                              <p:pRg st="3" end="3"/>
                                            </p:txEl>
                                          </p:spTgt>
                                        </p:tgtEl>
                                      </p:cBhvr>
                                    </p:animEffect>
                                    <p:anim calcmode="lin" valueType="num">
                                      <p:cBhvr>
                                        <p:cTn id="40" dur="1000" fill="hold"/>
                                        <p:tgtEl>
                                          <p:spTgt spid="141315">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41315">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4131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41315">
                                            <p:txEl>
                                              <p:pRg st="4" end="4"/>
                                            </p:txEl>
                                          </p:spTgt>
                                        </p:tgtEl>
                                        <p:attrNameLst>
                                          <p:attrName>style.visibility</p:attrName>
                                        </p:attrNameLst>
                                      </p:cBhvr>
                                      <p:to>
                                        <p:strVal val="visible"/>
                                      </p:to>
                                    </p:set>
                                    <p:animEffect transition="in" filter="fade">
                                      <p:cBhvr>
                                        <p:cTn id="47" dur="1000"/>
                                        <p:tgtEl>
                                          <p:spTgt spid="141315">
                                            <p:txEl>
                                              <p:pRg st="4" end="4"/>
                                            </p:txEl>
                                          </p:spTgt>
                                        </p:tgtEl>
                                      </p:cBhvr>
                                    </p:animEffect>
                                    <p:anim calcmode="lin" valueType="num">
                                      <p:cBhvr>
                                        <p:cTn id="48" dur="1000" fill="hold"/>
                                        <p:tgtEl>
                                          <p:spTgt spid="141315">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41315">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4131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p:bldP spid="141315" grpId="0" build="p"/>
    </p:bld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289C184-6020-4C57-8FAC-611F8F5BA40B}" type="slidenum">
              <a:rPr lang="en-US"/>
              <a:pPr>
                <a:defRPr/>
              </a:pPr>
              <a:t>152</a:t>
            </a:fld>
            <a:endParaRPr lang="en-US"/>
          </a:p>
        </p:txBody>
      </p:sp>
      <p:sp>
        <p:nvSpPr>
          <p:cNvPr id="142338" name="Rectangle 2"/>
          <p:cNvSpPr>
            <a:spLocks noGrp="1" noChangeArrowheads="1"/>
          </p:cNvSpPr>
          <p:nvPr>
            <p:ph type="title"/>
          </p:nvPr>
        </p:nvSpPr>
        <p:spPr/>
        <p:txBody>
          <a:bodyPr/>
          <a:lstStyle/>
          <a:p>
            <a:pPr eaLnBrk="1" hangingPunct="1"/>
            <a:r>
              <a:rPr lang="fa-IR" smtClean="0"/>
              <a:t>مقاصد درانتخاب استراتژي</a:t>
            </a:r>
            <a:endParaRPr lang="en-US" smtClean="0"/>
          </a:p>
        </p:txBody>
      </p:sp>
      <p:sp>
        <p:nvSpPr>
          <p:cNvPr id="142339"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رابطه با استراتژي در بازاريابي بين‌المللي مي توان با تمركز بر مقاصد زير به انتخاب استراتژي دست زد:</a:t>
            </a:r>
          </a:p>
          <a:p>
            <a:pPr marL="785813" indent="-609600" eaLnBrk="1" hangingPunct="1">
              <a:lnSpc>
                <a:spcPct val="145000"/>
              </a:lnSpc>
              <a:buFontTx/>
              <a:buAutoNum type="arabicPeriod"/>
            </a:pPr>
            <a:r>
              <a:rPr lang="fa-IR" smtClean="0"/>
              <a:t>تعيين بخش‌هاي مختلف مصرف‌كنندگان</a:t>
            </a:r>
          </a:p>
          <a:p>
            <a:pPr marL="785813" indent="-609600" eaLnBrk="1" hangingPunct="1">
              <a:lnSpc>
                <a:spcPct val="145000"/>
              </a:lnSpc>
              <a:buFontTx/>
              <a:buAutoNum type="arabicPeriod"/>
            </a:pPr>
            <a:r>
              <a:rPr lang="fa-IR" smtClean="0"/>
              <a:t>هدف‌هاي بخش‌هاي مختلف مصرف</a:t>
            </a:r>
          </a:p>
          <a:p>
            <a:pPr marL="785813" indent="-609600" eaLnBrk="1" hangingPunct="1">
              <a:lnSpc>
                <a:spcPct val="145000"/>
              </a:lnSpc>
              <a:buFontTx/>
              <a:buAutoNum type="arabicPeriod"/>
            </a:pPr>
            <a:r>
              <a:rPr lang="fa-IR" smtClean="0"/>
              <a:t>تعيين موقعيت كالا يا خدمات(محصول)</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42338"/>
                                        </p:tgtEl>
                                        <p:attrNameLst>
                                          <p:attrName>style.visibility</p:attrName>
                                        </p:attrNameLst>
                                      </p:cBhvr>
                                      <p:to>
                                        <p:strVal val="visible"/>
                                      </p:to>
                                    </p:set>
                                    <p:anim calcmode="lin" valueType="num">
                                      <p:cBhvr>
                                        <p:cTn id="7" dur="1000" fill="hold"/>
                                        <p:tgtEl>
                                          <p:spTgt spid="142338"/>
                                        </p:tgtEl>
                                        <p:attrNameLst>
                                          <p:attrName>ppt_w</p:attrName>
                                        </p:attrNameLst>
                                      </p:cBhvr>
                                      <p:tavLst>
                                        <p:tav tm="0">
                                          <p:val>
                                            <p:strVal val="#ppt_w+.3"/>
                                          </p:val>
                                        </p:tav>
                                        <p:tav tm="100000">
                                          <p:val>
                                            <p:strVal val="#ppt_w"/>
                                          </p:val>
                                        </p:tav>
                                      </p:tavLst>
                                    </p:anim>
                                    <p:anim calcmode="lin" valueType="num">
                                      <p:cBhvr>
                                        <p:cTn id="8" dur="1000" fill="hold"/>
                                        <p:tgtEl>
                                          <p:spTgt spid="142338"/>
                                        </p:tgtEl>
                                        <p:attrNameLst>
                                          <p:attrName>ppt_h</p:attrName>
                                        </p:attrNameLst>
                                      </p:cBhvr>
                                      <p:tavLst>
                                        <p:tav tm="0">
                                          <p:val>
                                            <p:strVal val="#ppt_h"/>
                                          </p:val>
                                        </p:tav>
                                        <p:tav tm="100000">
                                          <p:val>
                                            <p:strVal val="#ppt_h"/>
                                          </p:val>
                                        </p:tav>
                                      </p:tavLst>
                                    </p:anim>
                                    <p:animEffect transition="in" filter="fade">
                                      <p:cBhvr>
                                        <p:cTn id="9" dur="1000"/>
                                        <p:tgtEl>
                                          <p:spTgt spid="14233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42339">
                                            <p:txEl>
                                              <p:pRg st="0" end="0"/>
                                            </p:txEl>
                                          </p:spTgt>
                                        </p:tgtEl>
                                        <p:attrNameLst>
                                          <p:attrName>style.visibility</p:attrName>
                                        </p:attrNameLst>
                                      </p:cBhvr>
                                      <p:to>
                                        <p:strVal val="visible"/>
                                      </p:to>
                                    </p:set>
                                    <p:anim calcmode="lin" valueType="num">
                                      <p:cBhvr>
                                        <p:cTn id="14" dur="1000" fill="hold"/>
                                        <p:tgtEl>
                                          <p:spTgt spid="14233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4233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233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42339">
                                            <p:txEl>
                                              <p:pRg st="1" end="1"/>
                                            </p:txEl>
                                          </p:spTgt>
                                        </p:tgtEl>
                                        <p:attrNameLst>
                                          <p:attrName>style.visibility</p:attrName>
                                        </p:attrNameLst>
                                      </p:cBhvr>
                                      <p:to>
                                        <p:strVal val="visible"/>
                                      </p:to>
                                    </p:set>
                                    <p:anim calcmode="lin" valueType="num">
                                      <p:cBhvr>
                                        <p:cTn id="21" dur="1000" fill="hold"/>
                                        <p:tgtEl>
                                          <p:spTgt spid="142339">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142339">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2339">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42339">
                                            <p:txEl>
                                              <p:pRg st="2" end="2"/>
                                            </p:txEl>
                                          </p:spTgt>
                                        </p:tgtEl>
                                        <p:attrNameLst>
                                          <p:attrName>style.visibility</p:attrName>
                                        </p:attrNameLst>
                                      </p:cBhvr>
                                      <p:to>
                                        <p:strVal val="visible"/>
                                      </p:to>
                                    </p:set>
                                    <p:anim calcmode="lin" valueType="num">
                                      <p:cBhvr>
                                        <p:cTn id="28" dur="1000" fill="hold"/>
                                        <p:tgtEl>
                                          <p:spTgt spid="142339">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142339">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2339">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42339">
                                            <p:txEl>
                                              <p:pRg st="3" end="3"/>
                                            </p:txEl>
                                          </p:spTgt>
                                        </p:tgtEl>
                                        <p:attrNameLst>
                                          <p:attrName>style.visibility</p:attrName>
                                        </p:attrNameLst>
                                      </p:cBhvr>
                                      <p:to>
                                        <p:strVal val="visible"/>
                                      </p:to>
                                    </p:set>
                                    <p:anim calcmode="lin" valueType="num">
                                      <p:cBhvr>
                                        <p:cTn id="35" dur="1000" fill="hold"/>
                                        <p:tgtEl>
                                          <p:spTgt spid="142339">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142339">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42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p:bldP spid="142339"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763346D9-3090-4900-88A1-6C58AF909DD0}" type="slidenum">
              <a:rPr lang="en-US"/>
              <a:pPr>
                <a:defRPr/>
              </a:pPr>
              <a:t>153</a:t>
            </a:fld>
            <a:endParaRPr lang="en-US"/>
          </a:p>
        </p:txBody>
      </p:sp>
      <p:sp>
        <p:nvSpPr>
          <p:cNvPr id="154627" name="Rectangle 2"/>
          <p:cNvSpPr>
            <a:spLocks noGrp="1" noChangeArrowheads="1"/>
          </p:cNvSpPr>
          <p:nvPr>
            <p:ph type="title"/>
          </p:nvPr>
        </p:nvSpPr>
        <p:spPr/>
        <p:txBody>
          <a:bodyPr/>
          <a:lstStyle/>
          <a:p>
            <a:pPr eaLnBrk="1" hangingPunct="1"/>
            <a:endParaRPr lang="fa-IR" smtClean="0"/>
          </a:p>
        </p:txBody>
      </p:sp>
      <p:sp>
        <p:nvSpPr>
          <p:cNvPr id="143363" name="Rectangle 3"/>
          <p:cNvSpPr>
            <a:spLocks noGrp="1" noChangeArrowheads="1"/>
          </p:cNvSpPr>
          <p:nvPr>
            <p:ph type="body" idx="1"/>
          </p:nvPr>
        </p:nvSpPr>
        <p:spPr/>
        <p:txBody>
          <a:bodyPr/>
          <a:lstStyle/>
          <a:p>
            <a:pPr algn="just" eaLnBrk="1" hangingPunct="1">
              <a:lnSpc>
                <a:spcPct val="200000"/>
              </a:lnSpc>
              <a:buFontTx/>
              <a:buNone/>
            </a:pPr>
            <a:r>
              <a:rPr lang="fa-IR" smtClean="0"/>
              <a:t>براي ايجاد مزيت‌هاي استراتژيك «پورتر» (در سال 1990) پيشنهاد مي كند كه شركت بايد خود را با يكي از سه شاخه عمومي استراتژي تطبيق دهد.</a:t>
            </a:r>
            <a:endParaRPr lang="en-US" smtClean="0"/>
          </a:p>
        </p:txBody>
      </p:sp>
      <p:pic>
        <p:nvPicPr>
          <p:cNvPr id="154629" name="Picture 4" descr="l2012-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838" y="476250"/>
            <a:ext cx="1411287"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3363">
                                            <p:txEl>
                                              <p:pRg st="0" end="0"/>
                                            </p:txEl>
                                          </p:spTgt>
                                        </p:tgtEl>
                                        <p:attrNameLst>
                                          <p:attrName>style.visibility</p:attrName>
                                        </p:attrNameLst>
                                      </p:cBhvr>
                                      <p:to>
                                        <p:strVal val="visible"/>
                                      </p:to>
                                    </p:set>
                                    <p:anim calcmode="lin" valueType="num">
                                      <p:cBhvr additive="base">
                                        <p:cTn id="7" dur="500" fill="hold"/>
                                        <p:tgtEl>
                                          <p:spTgt spid="143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6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p:bld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D4E315D-383B-46EB-B8FC-012578995517}" type="slidenum">
              <a:rPr lang="en-US"/>
              <a:pPr>
                <a:defRPr/>
              </a:pPr>
              <a:t>154</a:t>
            </a:fld>
            <a:endParaRPr lang="en-US"/>
          </a:p>
        </p:txBody>
      </p:sp>
      <p:sp>
        <p:nvSpPr>
          <p:cNvPr id="155651" name="Rectangle 2"/>
          <p:cNvSpPr>
            <a:spLocks noGrp="1" noChangeArrowheads="1"/>
          </p:cNvSpPr>
          <p:nvPr>
            <p:ph type="title"/>
          </p:nvPr>
        </p:nvSpPr>
        <p:spPr/>
        <p:txBody>
          <a:bodyPr/>
          <a:lstStyle/>
          <a:p>
            <a:pPr eaLnBrk="1" hangingPunct="1"/>
            <a:r>
              <a:rPr lang="fa-IR" smtClean="0"/>
              <a:t>شاخه‌هاي عمومي استراتژي</a:t>
            </a:r>
            <a:endParaRPr lang="en-US" smtClean="0"/>
          </a:p>
        </p:txBody>
      </p:sp>
      <p:sp>
        <p:nvSpPr>
          <p:cNvPr id="144387" name="Rectangle 3"/>
          <p:cNvSpPr>
            <a:spLocks noGrp="1" noChangeArrowheads="1"/>
          </p:cNvSpPr>
          <p:nvPr>
            <p:ph type="body" idx="1"/>
          </p:nvPr>
        </p:nvSpPr>
        <p:spPr/>
        <p:txBody>
          <a:bodyPr/>
          <a:lstStyle/>
          <a:p>
            <a:pPr marL="785813" indent="-609600" eaLnBrk="1" hangingPunct="1">
              <a:buFontTx/>
              <a:buAutoNum type="arabicPeriod"/>
            </a:pPr>
            <a:r>
              <a:rPr lang="fa-IR" smtClean="0">
                <a:solidFill>
                  <a:srgbClr val="0033CC"/>
                </a:solidFill>
              </a:rPr>
              <a:t>رهبري هزينه‌ها:</a:t>
            </a:r>
          </a:p>
          <a:p>
            <a:pPr marL="785813" indent="-609600" eaLnBrk="1" hangingPunct="1">
              <a:lnSpc>
                <a:spcPct val="150000"/>
              </a:lnSpc>
              <a:buFontTx/>
              <a:buNone/>
            </a:pPr>
            <a:r>
              <a:rPr lang="fa-IR" smtClean="0"/>
              <a:t>با كاهش هزينه‌هاي توليد و فروش، شركت مي‌تواند قيمت تمام‌شده محصول را بالا برده و وضعيت رقابتي خود را بهبود ببخشد.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Effect transition="in" filter="fade">
                                      <p:cBhvr>
                                        <p:cTn id="7" dur="1000"/>
                                        <p:tgtEl>
                                          <p:spTgt spid="144387">
                                            <p:txEl>
                                              <p:pRg st="0" end="0"/>
                                            </p:txEl>
                                          </p:spTgt>
                                        </p:tgtEl>
                                      </p:cBhvr>
                                    </p:animEffect>
                                    <p:anim calcmode="lin" valueType="num">
                                      <p:cBhvr>
                                        <p:cTn id="8" dur="1000" fill="hold"/>
                                        <p:tgtEl>
                                          <p:spTgt spid="144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4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4387">
                                            <p:txEl>
                                              <p:pRg st="1" end="1"/>
                                            </p:txEl>
                                          </p:spTgt>
                                        </p:tgtEl>
                                        <p:attrNameLst>
                                          <p:attrName>style.visibility</p:attrName>
                                        </p:attrNameLst>
                                      </p:cBhvr>
                                      <p:to>
                                        <p:strVal val="visible"/>
                                      </p:to>
                                    </p:set>
                                    <p:animEffect transition="in" filter="fade">
                                      <p:cBhvr>
                                        <p:cTn id="14" dur="1000"/>
                                        <p:tgtEl>
                                          <p:spTgt spid="144387">
                                            <p:txEl>
                                              <p:pRg st="1" end="1"/>
                                            </p:txEl>
                                          </p:spTgt>
                                        </p:tgtEl>
                                      </p:cBhvr>
                                    </p:animEffect>
                                    <p:anim calcmode="lin" valueType="num">
                                      <p:cBhvr>
                                        <p:cTn id="15" dur="1000" fill="hold"/>
                                        <p:tgtEl>
                                          <p:spTgt spid="144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438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E2186E2-A0AD-4F23-A591-5CAB5402AFE3}" type="slidenum">
              <a:rPr lang="en-US"/>
              <a:pPr>
                <a:defRPr/>
              </a:pPr>
              <a:t>155</a:t>
            </a:fld>
            <a:endParaRPr lang="en-US"/>
          </a:p>
        </p:txBody>
      </p:sp>
      <p:sp>
        <p:nvSpPr>
          <p:cNvPr id="156675" name="Rectangle 2"/>
          <p:cNvSpPr>
            <a:spLocks noGrp="1" noChangeArrowheads="1"/>
          </p:cNvSpPr>
          <p:nvPr>
            <p:ph type="title"/>
          </p:nvPr>
        </p:nvSpPr>
        <p:spPr/>
        <p:txBody>
          <a:bodyPr/>
          <a:lstStyle/>
          <a:p>
            <a:pPr eaLnBrk="1" hangingPunct="1"/>
            <a:r>
              <a:rPr lang="fa-IR" smtClean="0"/>
              <a:t>تمرکز روي توانايي هاي اصلي شرکت</a:t>
            </a:r>
            <a:endParaRPr lang="en-US" smtClean="0"/>
          </a:p>
        </p:txBody>
      </p:sp>
      <p:sp>
        <p:nvSpPr>
          <p:cNvPr id="145411" name="Rectangle 3"/>
          <p:cNvSpPr>
            <a:spLocks noGrp="1" noChangeArrowheads="1"/>
          </p:cNvSpPr>
          <p:nvPr>
            <p:ph type="body" idx="1"/>
          </p:nvPr>
        </p:nvSpPr>
        <p:spPr/>
        <p:txBody>
          <a:bodyPr/>
          <a:lstStyle/>
          <a:p>
            <a:pPr algn="ctr" eaLnBrk="1" hangingPunct="1">
              <a:lnSpc>
                <a:spcPct val="150000"/>
              </a:lnSpc>
              <a:buFontTx/>
              <a:buNone/>
            </a:pPr>
            <a:endParaRPr lang="fa-IR" sz="2400" smtClean="0"/>
          </a:p>
          <a:p>
            <a:pPr algn="ctr" eaLnBrk="1" hangingPunct="1">
              <a:lnSpc>
                <a:spcPct val="150000"/>
              </a:lnSpc>
              <a:buFontTx/>
              <a:buNone/>
            </a:pPr>
            <a:r>
              <a:rPr lang="fa-IR" sz="3600" smtClean="0"/>
              <a:t>امروزه شرکت ها بايد به دنبال آنچه که خوب بلد هستند بروند و به تواناييهاي خود توجه بيشتري نمايند.</a:t>
            </a:r>
            <a:endParaRPr lang="en-US" sz="36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45411">
                                            <p:txEl>
                                              <p:pRg st="1" end="1"/>
                                            </p:txEl>
                                          </p:spTgt>
                                        </p:tgtEl>
                                        <p:attrNameLst>
                                          <p:attrName>style.visibility</p:attrName>
                                        </p:attrNameLst>
                                      </p:cBhvr>
                                      <p:to>
                                        <p:strVal val="visible"/>
                                      </p:to>
                                    </p:set>
                                    <p:anim calcmode="lin" valueType="num">
                                      <p:cBhvr>
                                        <p:cTn id="7" dur="1000" fill="hold"/>
                                        <p:tgtEl>
                                          <p:spTgt spid="145411">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145411">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145411">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145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A008E1B-D4D6-42ED-B527-C321C9AB24B9}" type="slidenum">
              <a:rPr lang="en-US"/>
              <a:pPr>
                <a:defRPr/>
              </a:pPr>
              <a:t>156</a:t>
            </a:fld>
            <a:endParaRPr lang="en-US"/>
          </a:p>
        </p:txBody>
      </p:sp>
      <p:sp>
        <p:nvSpPr>
          <p:cNvPr id="157699" name="Rectangle 2"/>
          <p:cNvSpPr>
            <a:spLocks noGrp="1" noChangeArrowheads="1"/>
          </p:cNvSpPr>
          <p:nvPr>
            <p:ph type="title"/>
          </p:nvPr>
        </p:nvSpPr>
        <p:spPr/>
        <p:txBody>
          <a:bodyPr/>
          <a:lstStyle/>
          <a:p>
            <a:pPr eaLnBrk="1" hangingPunct="1"/>
            <a:r>
              <a:rPr lang="fa-IR" smtClean="0"/>
              <a:t>برتري طلبي</a:t>
            </a:r>
            <a:endParaRPr lang="en-US" smtClean="0"/>
          </a:p>
        </p:txBody>
      </p:sp>
      <p:sp>
        <p:nvSpPr>
          <p:cNvPr id="146435" name="Rectangle 3"/>
          <p:cNvSpPr>
            <a:spLocks noGrp="1" noChangeArrowheads="1"/>
          </p:cNvSpPr>
          <p:nvPr>
            <p:ph type="body" idx="1"/>
          </p:nvPr>
        </p:nvSpPr>
        <p:spPr/>
        <p:txBody>
          <a:bodyPr/>
          <a:lstStyle/>
          <a:p>
            <a:pPr eaLnBrk="1" hangingPunct="1">
              <a:lnSpc>
                <a:spcPct val="200000"/>
              </a:lnSpc>
              <a:buFontTx/>
              <a:buNone/>
            </a:pPr>
            <a:r>
              <a:rPr lang="fa-IR" smtClean="0"/>
              <a:t>برتري طلبي و توسعه ابزارهاي تبليغاتي، توزيعي، توليدي، بازاريابي، تحقيق و توسعه به عنوان پيش‌فرض ورود به بازارهاي بين المللي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0"/>
                                  </p:iterate>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fade">
                                      <p:cBhvr>
                                        <p:cTn id="7" dur="2000"/>
                                        <p:tgtEl>
                                          <p:spTgt spid="146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5B22CC1-08DE-4762-BDE1-0E78B2E3AECD}" type="slidenum">
              <a:rPr lang="en-US"/>
              <a:pPr>
                <a:defRPr/>
              </a:pPr>
              <a:t>157</a:t>
            </a:fld>
            <a:endParaRPr lang="en-US"/>
          </a:p>
        </p:txBody>
      </p:sp>
      <p:sp>
        <p:nvSpPr>
          <p:cNvPr id="147458" name="Rectangle 2"/>
          <p:cNvSpPr>
            <a:spLocks noGrp="1" noChangeArrowheads="1"/>
          </p:cNvSpPr>
          <p:nvPr>
            <p:ph type="title"/>
          </p:nvPr>
        </p:nvSpPr>
        <p:spPr/>
        <p:txBody>
          <a:bodyPr/>
          <a:lstStyle/>
          <a:p>
            <a:pPr eaLnBrk="1" hangingPunct="1"/>
            <a:r>
              <a:rPr lang="fa-IR" smtClean="0"/>
              <a:t>مراحل دستيابي به استراتژي توسعه</a:t>
            </a:r>
            <a:endParaRPr lang="en-US" smtClean="0"/>
          </a:p>
        </p:txBody>
      </p:sp>
      <p:sp>
        <p:nvSpPr>
          <p:cNvPr id="147459"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با توجه به اتکاي سازمان به يکي از زمينه هاي ورود به بازار خارجي در طي چهار مرحله مي تواند به استراتژي توسعه بازار دست يابد:</a:t>
            </a:r>
          </a:p>
          <a:p>
            <a:pPr marL="785813" indent="-609600" eaLnBrk="1" hangingPunct="1">
              <a:buFontTx/>
              <a:buAutoNum type="arabicPeriod"/>
            </a:pPr>
            <a:r>
              <a:rPr lang="fa-IR" smtClean="0"/>
              <a:t>طراحي استراتژي کلي و اصلي شرکت</a:t>
            </a:r>
          </a:p>
          <a:p>
            <a:pPr marL="785813" indent="-609600" eaLnBrk="1" hangingPunct="1">
              <a:buFontTx/>
              <a:buAutoNum type="arabicPeriod"/>
            </a:pPr>
            <a:r>
              <a:rPr lang="fa-IR" smtClean="0"/>
              <a:t>بين المللي کردن استراتژي اصلي</a:t>
            </a:r>
          </a:p>
          <a:p>
            <a:pPr marL="785813" indent="-609600" eaLnBrk="1" hangingPunct="1">
              <a:buFontTx/>
              <a:buAutoNum type="arabicPeriod"/>
            </a:pPr>
            <a:r>
              <a:rPr lang="fa-IR" smtClean="0"/>
              <a:t>هماوردن استراتژي داخلي و منطقي کردن آن ها</a:t>
            </a:r>
          </a:p>
          <a:p>
            <a:pPr marL="785813" indent="-609600" eaLnBrk="1" hangingPunct="1">
              <a:buFontTx/>
              <a:buAutoNum type="arabicPeriod"/>
            </a:pPr>
            <a:r>
              <a:rPr lang="fa-IR" smtClean="0"/>
              <a:t>انتخاب ترکيبي از استراتژي فرعي به عنوان يک استراتژي کلي</a:t>
            </a:r>
            <a:endParaRPr lang="en-US" smtClean="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47458"/>
                                        </p:tgtEl>
                                        <p:attrNameLst>
                                          <p:attrName>style.visibility</p:attrName>
                                        </p:attrNameLst>
                                      </p:cBhvr>
                                      <p:to>
                                        <p:strVal val="visible"/>
                                      </p:to>
                                    </p:set>
                                    <p:anim calcmode="lin" valueType="num">
                                      <p:cBhvr>
                                        <p:cTn id="7" dur="1000" fill="hold">
                                          <p:stCondLst>
                                            <p:cond delay="0"/>
                                          </p:stCondLst>
                                        </p:cTn>
                                        <p:tgtEl>
                                          <p:spTgt spid="147458"/>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147458"/>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147458"/>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147458"/>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147458"/>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147459">
                                            <p:txEl>
                                              <p:pRg st="0" end="0"/>
                                            </p:txEl>
                                          </p:spTgt>
                                        </p:tgtEl>
                                        <p:attrNameLst>
                                          <p:attrName>style.visibility</p:attrName>
                                        </p:attrNameLst>
                                      </p:cBhvr>
                                      <p:to>
                                        <p:strVal val="visible"/>
                                      </p:to>
                                    </p:set>
                                    <p:anim calcmode="lin" valueType="num">
                                      <p:cBhvr>
                                        <p:cTn id="16" dur="500" fill="hold"/>
                                        <p:tgtEl>
                                          <p:spTgt spid="147459">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147459">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147459">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147459">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1474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147459">
                                            <p:txEl>
                                              <p:pRg st="1" end="1"/>
                                            </p:txEl>
                                          </p:spTgt>
                                        </p:tgtEl>
                                        <p:attrNameLst>
                                          <p:attrName>style.visibility</p:attrName>
                                        </p:attrNameLst>
                                      </p:cBhvr>
                                      <p:to>
                                        <p:strVal val="visible"/>
                                      </p:to>
                                    </p:set>
                                    <p:anim calcmode="lin" valueType="num">
                                      <p:cBhvr>
                                        <p:cTn id="25" dur="500" fill="hold"/>
                                        <p:tgtEl>
                                          <p:spTgt spid="147459">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147459">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147459">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147459">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147459">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147459">
                                            <p:txEl>
                                              <p:pRg st="2" end="2"/>
                                            </p:txEl>
                                          </p:spTgt>
                                        </p:tgtEl>
                                        <p:attrNameLst>
                                          <p:attrName>style.visibility</p:attrName>
                                        </p:attrNameLst>
                                      </p:cBhvr>
                                      <p:to>
                                        <p:strVal val="visible"/>
                                      </p:to>
                                    </p:set>
                                    <p:anim calcmode="lin" valueType="num">
                                      <p:cBhvr>
                                        <p:cTn id="34" dur="500" fill="hold"/>
                                        <p:tgtEl>
                                          <p:spTgt spid="147459">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147459">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147459">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147459">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147459">
                                            <p:txEl>
                                              <p:pRg st="2" end="2"/>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147459">
                                            <p:txEl>
                                              <p:pRg st="3" end="3"/>
                                            </p:txEl>
                                          </p:spTgt>
                                        </p:tgtEl>
                                        <p:attrNameLst>
                                          <p:attrName>style.visibility</p:attrName>
                                        </p:attrNameLst>
                                      </p:cBhvr>
                                      <p:to>
                                        <p:strVal val="visible"/>
                                      </p:to>
                                    </p:set>
                                    <p:anim calcmode="lin" valueType="num">
                                      <p:cBhvr>
                                        <p:cTn id="43" dur="500" fill="hold"/>
                                        <p:tgtEl>
                                          <p:spTgt spid="147459">
                                            <p:txEl>
                                              <p:pRg st="3" end="3"/>
                                            </p:txEl>
                                          </p:spTgt>
                                        </p:tgtEl>
                                        <p:attrNameLst>
                                          <p:attrName>ppt_w</p:attrName>
                                        </p:attrNameLst>
                                      </p:cBhvr>
                                      <p:tavLst>
                                        <p:tav tm="0">
                                          <p:val>
                                            <p:strVal val="#ppt_w*0.05"/>
                                          </p:val>
                                        </p:tav>
                                        <p:tav tm="100000">
                                          <p:val>
                                            <p:strVal val="#ppt_w"/>
                                          </p:val>
                                        </p:tav>
                                      </p:tavLst>
                                    </p:anim>
                                    <p:anim calcmode="lin" valueType="num">
                                      <p:cBhvr>
                                        <p:cTn id="44" dur="500" fill="hold"/>
                                        <p:tgtEl>
                                          <p:spTgt spid="147459">
                                            <p:txEl>
                                              <p:pRg st="3" end="3"/>
                                            </p:txEl>
                                          </p:spTgt>
                                        </p:tgtEl>
                                        <p:attrNameLst>
                                          <p:attrName>ppt_h</p:attrName>
                                        </p:attrNameLst>
                                      </p:cBhvr>
                                      <p:tavLst>
                                        <p:tav tm="0">
                                          <p:val>
                                            <p:strVal val="#ppt_h"/>
                                          </p:val>
                                        </p:tav>
                                        <p:tav tm="100000">
                                          <p:val>
                                            <p:strVal val="#ppt_h"/>
                                          </p:val>
                                        </p:tav>
                                      </p:tavLst>
                                    </p:anim>
                                    <p:anim calcmode="lin" valueType="num">
                                      <p:cBhvr>
                                        <p:cTn id="45" dur="500" fill="hold"/>
                                        <p:tgtEl>
                                          <p:spTgt spid="147459">
                                            <p:txEl>
                                              <p:pRg st="3" end="3"/>
                                            </p:txEl>
                                          </p:spTgt>
                                        </p:tgtEl>
                                        <p:attrNameLst>
                                          <p:attrName>ppt_x</p:attrName>
                                        </p:attrNameLst>
                                      </p:cBhvr>
                                      <p:tavLst>
                                        <p:tav tm="0">
                                          <p:val>
                                            <p:strVal val="#ppt_x-.2"/>
                                          </p:val>
                                        </p:tav>
                                        <p:tav tm="100000">
                                          <p:val>
                                            <p:strVal val="#ppt_x"/>
                                          </p:val>
                                        </p:tav>
                                      </p:tavLst>
                                    </p:anim>
                                    <p:anim calcmode="lin" valueType="num">
                                      <p:cBhvr>
                                        <p:cTn id="46" dur="500" fill="hold"/>
                                        <p:tgtEl>
                                          <p:spTgt spid="147459">
                                            <p:txEl>
                                              <p:pRg st="3" end="3"/>
                                            </p:txEl>
                                          </p:spTgt>
                                        </p:tgtEl>
                                        <p:attrNameLst>
                                          <p:attrName>ppt_y</p:attrName>
                                        </p:attrNameLst>
                                      </p:cBhvr>
                                      <p:tavLst>
                                        <p:tav tm="0">
                                          <p:val>
                                            <p:strVal val="#ppt_y"/>
                                          </p:val>
                                        </p:tav>
                                        <p:tav tm="100000">
                                          <p:val>
                                            <p:strVal val="#ppt_y"/>
                                          </p:val>
                                        </p:tav>
                                      </p:tavLst>
                                    </p:anim>
                                    <p:animEffect transition="in" filter="fade">
                                      <p:cBhvr>
                                        <p:cTn id="47" dur="500"/>
                                        <p:tgtEl>
                                          <p:spTgt spid="147459">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4" presetClass="entr" presetSubtype="0" accel="100000" fill="hold" grpId="0" nodeType="clickEffect">
                                  <p:stCondLst>
                                    <p:cond delay="0"/>
                                  </p:stCondLst>
                                  <p:childTnLst>
                                    <p:set>
                                      <p:cBhvr>
                                        <p:cTn id="51" dur="1" fill="hold">
                                          <p:stCondLst>
                                            <p:cond delay="0"/>
                                          </p:stCondLst>
                                        </p:cTn>
                                        <p:tgtEl>
                                          <p:spTgt spid="147459">
                                            <p:txEl>
                                              <p:pRg st="4" end="4"/>
                                            </p:txEl>
                                          </p:spTgt>
                                        </p:tgtEl>
                                        <p:attrNameLst>
                                          <p:attrName>style.visibility</p:attrName>
                                        </p:attrNameLst>
                                      </p:cBhvr>
                                      <p:to>
                                        <p:strVal val="visible"/>
                                      </p:to>
                                    </p:set>
                                    <p:anim calcmode="lin" valueType="num">
                                      <p:cBhvr>
                                        <p:cTn id="52" dur="500" fill="hold"/>
                                        <p:tgtEl>
                                          <p:spTgt spid="147459">
                                            <p:txEl>
                                              <p:pRg st="4" end="4"/>
                                            </p:txEl>
                                          </p:spTgt>
                                        </p:tgtEl>
                                        <p:attrNameLst>
                                          <p:attrName>ppt_w</p:attrName>
                                        </p:attrNameLst>
                                      </p:cBhvr>
                                      <p:tavLst>
                                        <p:tav tm="0">
                                          <p:val>
                                            <p:strVal val="#ppt_w*0.05"/>
                                          </p:val>
                                        </p:tav>
                                        <p:tav tm="100000">
                                          <p:val>
                                            <p:strVal val="#ppt_w"/>
                                          </p:val>
                                        </p:tav>
                                      </p:tavLst>
                                    </p:anim>
                                    <p:anim calcmode="lin" valueType="num">
                                      <p:cBhvr>
                                        <p:cTn id="53" dur="500" fill="hold"/>
                                        <p:tgtEl>
                                          <p:spTgt spid="147459">
                                            <p:txEl>
                                              <p:pRg st="4" end="4"/>
                                            </p:txEl>
                                          </p:spTgt>
                                        </p:tgtEl>
                                        <p:attrNameLst>
                                          <p:attrName>ppt_h</p:attrName>
                                        </p:attrNameLst>
                                      </p:cBhvr>
                                      <p:tavLst>
                                        <p:tav tm="0">
                                          <p:val>
                                            <p:strVal val="#ppt_h"/>
                                          </p:val>
                                        </p:tav>
                                        <p:tav tm="100000">
                                          <p:val>
                                            <p:strVal val="#ppt_h"/>
                                          </p:val>
                                        </p:tav>
                                      </p:tavLst>
                                    </p:anim>
                                    <p:anim calcmode="lin" valueType="num">
                                      <p:cBhvr>
                                        <p:cTn id="54" dur="500" fill="hold"/>
                                        <p:tgtEl>
                                          <p:spTgt spid="147459">
                                            <p:txEl>
                                              <p:pRg st="4" end="4"/>
                                            </p:txEl>
                                          </p:spTgt>
                                        </p:tgtEl>
                                        <p:attrNameLst>
                                          <p:attrName>ppt_x</p:attrName>
                                        </p:attrNameLst>
                                      </p:cBhvr>
                                      <p:tavLst>
                                        <p:tav tm="0">
                                          <p:val>
                                            <p:strVal val="#ppt_x-.2"/>
                                          </p:val>
                                        </p:tav>
                                        <p:tav tm="100000">
                                          <p:val>
                                            <p:strVal val="#ppt_x"/>
                                          </p:val>
                                        </p:tav>
                                      </p:tavLst>
                                    </p:anim>
                                    <p:anim calcmode="lin" valueType="num">
                                      <p:cBhvr>
                                        <p:cTn id="55" dur="500" fill="hold"/>
                                        <p:tgtEl>
                                          <p:spTgt spid="147459">
                                            <p:txEl>
                                              <p:pRg st="4" end="4"/>
                                            </p:txEl>
                                          </p:spTgt>
                                        </p:tgtEl>
                                        <p:attrNameLst>
                                          <p:attrName>ppt_y</p:attrName>
                                        </p:attrNameLst>
                                      </p:cBhvr>
                                      <p:tavLst>
                                        <p:tav tm="0">
                                          <p:val>
                                            <p:strVal val="#ppt_y"/>
                                          </p:val>
                                        </p:tav>
                                        <p:tav tm="100000">
                                          <p:val>
                                            <p:strVal val="#ppt_y"/>
                                          </p:val>
                                        </p:tav>
                                      </p:tavLst>
                                    </p:anim>
                                    <p:animEffect transition="in" filter="fade">
                                      <p:cBhvr>
                                        <p:cTn id="56" dur="500"/>
                                        <p:tgtEl>
                                          <p:spTgt spid="147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8" grpId="0"/>
      <p:bldP spid="147459"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28667A96-CD2B-4EF0-9E72-1454C33EA92A}" type="slidenum">
              <a:rPr lang="en-US"/>
              <a:pPr>
                <a:defRPr/>
              </a:pPr>
              <a:t>158</a:t>
            </a:fld>
            <a:endParaRPr lang="en-US"/>
          </a:p>
        </p:txBody>
      </p:sp>
      <p:sp>
        <p:nvSpPr>
          <p:cNvPr id="159747" name="Rectangle 2"/>
          <p:cNvSpPr>
            <a:spLocks noGrp="1" noChangeArrowheads="1"/>
          </p:cNvSpPr>
          <p:nvPr>
            <p:ph type="title"/>
          </p:nvPr>
        </p:nvSpPr>
        <p:spPr/>
        <p:txBody>
          <a:bodyPr/>
          <a:lstStyle/>
          <a:p>
            <a:pPr eaLnBrk="1" hangingPunct="1"/>
            <a:r>
              <a:rPr lang="fa-IR" sz="2400" smtClean="0"/>
              <a:t>مراحل توسعه استراتژي ورود به بازارهاي بين المللي</a:t>
            </a:r>
            <a:endParaRPr lang="en-US" sz="2400" smtClean="0"/>
          </a:p>
        </p:txBody>
      </p:sp>
      <p:sp>
        <p:nvSpPr>
          <p:cNvPr id="159748" name="Rectangle 3"/>
          <p:cNvSpPr>
            <a:spLocks noGrp="1" noChangeArrowheads="1"/>
          </p:cNvSpPr>
          <p:nvPr>
            <p:ph type="body" idx="1"/>
          </p:nvPr>
        </p:nvSpPr>
        <p:spPr/>
        <p:txBody>
          <a:bodyPr/>
          <a:lstStyle/>
          <a:p>
            <a:pPr eaLnBrk="1" hangingPunct="1">
              <a:buFontTx/>
              <a:buNone/>
            </a:pPr>
            <a:endParaRPr lang="fa-IR" smtClean="0"/>
          </a:p>
        </p:txBody>
      </p:sp>
      <p:sp>
        <p:nvSpPr>
          <p:cNvPr id="159749" name="Rectangle 4"/>
          <p:cNvSpPr>
            <a:spLocks noChangeArrowheads="1"/>
          </p:cNvSpPr>
          <p:nvPr/>
        </p:nvSpPr>
        <p:spPr bwMode="auto">
          <a:xfrm>
            <a:off x="755650" y="1484313"/>
            <a:ext cx="7704138" cy="64928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pic>
        <p:nvPicPr>
          <p:cNvPr id="307205" name="Picture 5" descr="3"/>
          <p:cNvPicPr>
            <a:picLocks noChangeAspect="1" noChangeArrowheads="1"/>
          </p:cNvPicPr>
          <p:nvPr/>
        </p:nvPicPr>
        <p:blipFill>
          <a:blip r:embed="rId2" cstate="print">
            <a:clrChange>
              <a:clrFrom>
                <a:srgbClr val="FFFFFF"/>
              </a:clrFrom>
              <a:clrTo>
                <a:srgbClr val="FFFFFF">
                  <a:alpha val="0"/>
                </a:srgbClr>
              </a:clrTo>
            </a:clrChange>
            <a:lum bright="-90000"/>
            <a:extLst>
              <a:ext uri="{28A0092B-C50C-407E-A947-70E740481C1C}">
                <a14:useLocalDpi xmlns:a14="http://schemas.microsoft.com/office/drawing/2010/main" xmlns="" val="0"/>
              </a:ext>
            </a:extLst>
          </a:blip>
          <a:srcRect r="4283"/>
          <a:stretch>
            <a:fillRect/>
          </a:stretch>
        </p:blipFill>
        <p:spPr bwMode="auto">
          <a:xfrm>
            <a:off x="2124075" y="1362075"/>
            <a:ext cx="5040313" cy="455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07205"/>
                                        </p:tgtEl>
                                        <p:attrNameLst>
                                          <p:attrName>style.visibility</p:attrName>
                                        </p:attrNameLst>
                                      </p:cBhvr>
                                      <p:to>
                                        <p:strVal val="visible"/>
                                      </p:to>
                                    </p:set>
                                    <p:anim calcmode="lin" valueType="num">
                                      <p:cBhvr>
                                        <p:cTn id="7" dur="1000" fill="hold"/>
                                        <p:tgtEl>
                                          <p:spTgt spid="30720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07205"/>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07205"/>
                                        </p:tgtEl>
                                        <p:attrNameLst>
                                          <p:attrName>ppt_y</p:attrName>
                                        </p:attrNameLst>
                                      </p:cBhvr>
                                      <p:tavLst>
                                        <p:tav tm="0">
                                          <p:val>
                                            <p:strVal val="#ppt_y"/>
                                          </p:val>
                                        </p:tav>
                                        <p:tav tm="100000">
                                          <p:val>
                                            <p:strVal val="#ppt_y"/>
                                          </p:val>
                                        </p:tav>
                                      </p:tavLst>
                                    </p:anim>
                                    <p:animEffect transition="in" filter="fade">
                                      <p:cBhvr>
                                        <p:cTn id="10" dur="1000"/>
                                        <p:tgtEl>
                                          <p:spTgt spid="307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716FC3B-2E80-4B66-A1B7-1F44D9AD172A}" type="slidenum">
              <a:rPr lang="en-US"/>
              <a:pPr>
                <a:defRPr/>
              </a:pPr>
              <a:t>159</a:t>
            </a:fld>
            <a:endParaRPr lang="en-US"/>
          </a:p>
        </p:txBody>
      </p:sp>
      <p:sp>
        <p:nvSpPr>
          <p:cNvPr id="148482" name="Rectangle 2"/>
          <p:cNvSpPr>
            <a:spLocks noGrp="1" noChangeArrowheads="1"/>
          </p:cNvSpPr>
          <p:nvPr>
            <p:ph type="title"/>
          </p:nvPr>
        </p:nvSpPr>
        <p:spPr/>
        <p:txBody>
          <a:bodyPr/>
          <a:lstStyle/>
          <a:p>
            <a:pPr eaLnBrk="1" hangingPunct="1"/>
            <a:r>
              <a:rPr lang="fa-IR" sz="2800" smtClean="0"/>
              <a:t>عوامل موثر در شکل گيري استراتژي بازار</a:t>
            </a:r>
            <a:endParaRPr lang="en-US" sz="2800" smtClean="0"/>
          </a:p>
        </p:txBody>
      </p:sp>
      <p:sp>
        <p:nvSpPr>
          <p:cNvPr id="14848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عوامل گوناگوني در شکل گيري استراتژي بازاريابي بين‌المللي اثر دارند. اين عوامل شامل موارد زير است:</a:t>
            </a:r>
          </a:p>
          <a:p>
            <a:pPr marL="785813" indent="-609600" eaLnBrk="1" hangingPunct="1">
              <a:buFontTx/>
              <a:buBlip>
                <a:blip r:embed="rId2"/>
              </a:buBlip>
            </a:pPr>
            <a:r>
              <a:rPr lang="fa-IR" smtClean="0"/>
              <a:t>عوامل بازار</a:t>
            </a:r>
          </a:p>
          <a:p>
            <a:pPr marL="785813" indent="-609600" eaLnBrk="1" hangingPunct="1">
              <a:buFontTx/>
              <a:buBlip>
                <a:blip r:embed="rId2"/>
              </a:buBlip>
            </a:pPr>
            <a:r>
              <a:rPr lang="fa-IR" smtClean="0"/>
              <a:t>توسعه جغرافيايي</a:t>
            </a:r>
          </a:p>
          <a:p>
            <a:pPr marL="785813" indent="-609600" eaLnBrk="1" hangingPunct="1">
              <a:buFontTx/>
              <a:buBlip>
                <a:blip r:embed="rId2"/>
              </a:buBlip>
            </a:pPr>
            <a:r>
              <a:rPr lang="fa-IR" smtClean="0"/>
              <a:t>رقابت</a:t>
            </a:r>
          </a:p>
          <a:p>
            <a:pPr marL="785813" indent="-609600" eaLnBrk="1" hangingPunct="1">
              <a:buFontTx/>
              <a:buBlip>
                <a:blip r:embed="rId2"/>
              </a:buBlip>
            </a:pPr>
            <a:r>
              <a:rPr lang="fa-IR" smtClean="0"/>
              <a:t>عوامل شرکت</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fade">
                                      <p:cBhvr>
                                        <p:cTn id="7" dur="1000"/>
                                        <p:tgtEl>
                                          <p:spTgt spid="148482"/>
                                        </p:tgtEl>
                                      </p:cBhvr>
                                    </p:animEffect>
                                    <p:anim calcmode="lin" valueType="num">
                                      <p:cBhvr>
                                        <p:cTn id="8" dur="1000" fill="hold"/>
                                        <p:tgtEl>
                                          <p:spTgt spid="148482"/>
                                        </p:tgtEl>
                                        <p:attrNameLst>
                                          <p:attrName>ppt_x</p:attrName>
                                        </p:attrNameLst>
                                      </p:cBhvr>
                                      <p:tavLst>
                                        <p:tav tm="0">
                                          <p:val>
                                            <p:strVal val="#ppt_x"/>
                                          </p:val>
                                        </p:tav>
                                        <p:tav tm="100000">
                                          <p:val>
                                            <p:strVal val="#ppt_x"/>
                                          </p:val>
                                        </p:tav>
                                      </p:tavLst>
                                    </p:anim>
                                    <p:anim calcmode="lin" valueType="num">
                                      <p:cBhvr>
                                        <p:cTn id="9" dur="898" decel="100000" fill="hold"/>
                                        <p:tgtEl>
                                          <p:spTgt spid="1484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48482"/>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48483">
                                            <p:txEl>
                                              <p:pRg st="0" end="0"/>
                                            </p:txEl>
                                          </p:spTgt>
                                        </p:tgtEl>
                                        <p:attrNameLst>
                                          <p:attrName>style.visibility</p:attrName>
                                        </p:attrNameLst>
                                      </p:cBhvr>
                                      <p:to>
                                        <p:strVal val="visible"/>
                                      </p:to>
                                    </p:set>
                                    <p:animEffect transition="in" filter="fade">
                                      <p:cBhvr>
                                        <p:cTn id="15" dur="1000"/>
                                        <p:tgtEl>
                                          <p:spTgt spid="148483">
                                            <p:txEl>
                                              <p:pRg st="0" end="0"/>
                                            </p:txEl>
                                          </p:spTgt>
                                        </p:tgtEl>
                                      </p:cBhvr>
                                    </p:animEffect>
                                    <p:anim calcmode="lin" valueType="num">
                                      <p:cBhvr>
                                        <p:cTn id="16" dur="1000" fill="hold"/>
                                        <p:tgtEl>
                                          <p:spTgt spid="14848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4848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4848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48483">
                                            <p:txEl>
                                              <p:pRg st="1" end="1"/>
                                            </p:txEl>
                                          </p:spTgt>
                                        </p:tgtEl>
                                        <p:attrNameLst>
                                          <p:attrName>style.visibility</p:attrName>
                                        </p:attrNameLst>
                                      </p:cBhvr>
                                      <p:to>
                                        <p:strVal val="visible"/>
                                      </p:to>
                                    </p:set>
                                    <p:animEffect transition="in" filter="fade">
                                      <p:cBhvr>
                                        <p:cTn id="23" dur="1000"/>
                                        <p:tgtEl>
                                          <p:spTgt spid="148483">
                                            <p:txEl>
                                              <p:pRg st="1" end="1"/>
                                            </p:txEl>
                                          </p:spTgt>
                                        </p:tgtEl>
                                      </p:cBhvr>
                                    </p:animEffect>
                                    <p:anim calcmode="lin" valueType="num">
                                      <p:cBhvr>
                                        <p:cTn id="24" dur="1000" fill="hold"/>
                                        <p:tgtEl>
                                          <p:spTgt spid="148483">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4848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4848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48483">
                                            <p:txEl>
                                              <p:pRg st="2" end="2"/>
                                            </p:txEl>
                                          </p:spTgt>
                                        </p:tgtEl>
                                        <p:attrNameLst>
                                          <p:attrName>style.visibility</p:attrName>
                                        </p:attrNameLst>
                                      </p:cBhvr>
                                      <p:to>
                                        <p:strVal val="visible"/>
                                      </p:to>
                                    </p:set>
                                    <p:animEffect transition="in" filter="fade">
                                      <p:cBhvr>
                                        <p:cTn id="31" dur="1000"/>
                                        <p:tgtEl>
                                          <p:spTgt spid="148483">
                                            <p:txEl>
                                              <p:pRg st="2" end="2"/>
                                            </p:txEl>
                                          </p:spTgt>
                                        </p:tgtEl>
                                      </p:cBhvr>
                                    </p:animEffect>
                                    <p:anim calcmode="lin" valueType="num">
                                      <p:cBhvr>
                                        <p:cTn id="32" dur="1000" fill="hold"/>
                                        <p:tgtEl>
                                          <p:spTgt spid="148483">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4848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4848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48483">
                                            <p:txEl>
                                              <p:pRg st="3" end="3"/>
                                            </p:txEl>
                                          </p:spTgt>
                                        </p:tgtEl>
                                        <p:attrNameLst>
                                          <p:attrName>style.visibility</p:attrName>
                                        </p:attrNameLst>
                                      </p:cBhvr>
                                      <p:to>
                                        <p:strVal val="visible"/>
                                      </p:to>
                                    </p:set>
                                    <p:animEffect transition="in" filter="fade">
                                      <p:cBhvr>
                                        <p:cTn id="39" dur="1000"/>
                                        <p:tgtEl>
                                          <p:spTgt spid="148483">
                                            <p:txEl>
                                              <p:pRg st="3" end="3"/>
                                            </p:txEl>
                                          </p:spTgt>
                                        </p:tgtEl>
                                      </p:cBhvr>
                                    </p:animEffect>
                                    <p:anim calcmode="lin" valueType="num">
                                      <p:cBhvr>
                                        <p:cTn id="40" dur="1000" fill="hold"/>
                                        <p:tgtEl>
                                          <p:spTgt spid="148483">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48483">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4848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48483">
                                            <p:txEl>
                                              <p:pRg st="4" end="4"/>
                                            </p:txEl>
                                          </p:spTgt>
                                        </p:tgtEl>
                                        <p:attrNameLst>
                                          <p:attrName>style.visibility</p:attrName>
                                        </p:attrNameLst>
                                      </p:cBhvr>
                                      <p:to>
                                        <p:strVal val="visible"/>
                                      </p:to>
                                    </p:set>
                                    <p:animEffect transition="in" filter="fade">
                                      <p:cBhvr>
                                        <p:cTn id="47" dur="1000"/>
                                        <p:tgtEl>
                                          <p:spTgt spid="148483">
                                            <p:txEl>
                                              <p:pRg st="4" end="4"/>
                                            </p:txEl>
                                          </p:spTgt>
                                        </p:tgtEl>
                                      </p:cBhvr>
                                    </p:animEffect>
                                    <p:anim calcmode="lin" valueType="num">
                                      <p:cBhvr>
                                        <p:cTn id="48" dur="1000" fill="hold"/>
                                        <p:tgtEl>
                                          <p:spTgt spid="148483">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48483">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4848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148483"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AFAAD99-7741-4D77-B55B-A655F49DB1E3}" type="slidenum">
              <a:rPr lang="en-US"/>
              <a:pPr>
                <a:defRPr/>
              </a:pPr>
              <a:t>160</a:t>
            </a:fld>
            <a:endParaRPr lang="en-US"/>
          </a:p>
        </p:txBody>
      </p:sp>
      <p:sp>
        <p:nvSpPr>
          <p:cNvPr id="161795" name="Rectangle 2"/>
          <p:cNvSpPr>
            <a:spLocks noGrp="1" noChangeArrowheads="1"/>
          </p:cNvSpPr>
          <p:nvPr>
            <p:ph type="title"/>
          </p:nvPr>
        </p:nvSpPr>
        <p:spPr/>
        <p:txBody>
          <a:bodyPr/>
          <a:lstStyle/>
          <a:p>
            <a:pPr eaLnBrk="1" hangingPunct="1"/>
            <a:r>
              <a:rPr lang="fa-IR" smtClean="0"/>
              <a:t>عوامل بازار</a:t>
            </a:r>
            <a:endParaRPr lang="en-US" smtClean="0"/>
          </a:p>
        </p:txBody>
      </p:sp>
      <p:sp>
        <p:nvSpPr>
          <p:cNvPr id="149507" name="Rectangle 3"/>
          <p:cNvSpPr>
            <a:spLocks noGrp="1" noChangeArrowheads="1"/>
          </p:cNvSpPr>
          <p:nvPr>
            <p:ph type="body" idx="1"/>
          </p:nvPr>
        </p:nvSpPr>
        <p:spPr/>
        <p:txBody>
          <a:bodyPr/>
          <a:lstStyle/>
          <a:p>
            <a:pPr eaLnBrk="1" hangingPunct="1">
              <a:lnSpc>
                <a:spcPct val="150000"/>
              </a:lnSpc>
              <a:buFontTx/>
              <a:buNone/>
            </a:pPr>
            <a:r>
              <a:rPr lang="fa-IR" smtClean="0"/>
              <a:t>ساختار بازار چند مليتي که شرکت مي خواهد در آن فعاليت نمايد، در تدوين استراتژي بازاريابي اهميت زيادي دارد، لذا شرکت ها تلاش مي کنند نيازهاي بازار را براي انتخاب استراتژي شناسايي نمايند.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 calcmode="lin" valueType="num">
                                      <p:cBhvr additive="base">
                                        <p:cTn id="7" dur="500" fill="hold"/>
                                        <p:tgtEl>
                                          <p:spTgt spid="149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950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p:bld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D734076-8819-47ED-8551-CD6E7A8A291C}" type="slidenum">
              <a:rPr lang="en-US"/>
              <a:pPr>
                <a:defRPr/>
              </a:pPr>
              <a:t>161</a:t>
            </a:fld>
            <a:endParaRPr lang="en-US"/>
          </a:p>
        </p:txBody>
      </p:sp>
      <p:sp>
        <p:nvSpPr>
          <p:cNvPr id="150530" name="Rectangle 2"/>
          <p:cNvSpPr>
            <a:spLocks noGrp="1" noChangeArrowheads="1"/>
          </p:cNvSpPr>
          <p:nvPr>
            <p:ph type="title"/>
          </p:nvPr>
        </p:nvSpPr>
        <p:spPr/>
        <p:txBody>
          <a:bodyPr/>
          <a:lstStyle/>
          <a:p>
            <a:pPr eaLnBrk="1" hangingPunct="1"/>
            <a:r>
              <a:rPr lang="fa-IR" smtClean="0"/>
              <a:t>تقسيم بندي بازار</a:t>
            </a:r>
            <a:endParaRPr lang="en-US" smtClean="0"/>
          </a:p>
        </p:txBody>
      </p:sp>
      <p:sp>
        <p:nvSpPr>
          <p:cNvPr id="15053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«هينزل و رال» انواع بازار را به چهار نوع تقسيم بندي مي کنند:</a:t>
            </a:r>
          </a:p>
          <a:p>
            <a:pPr marL="785813" indent="-609600" eaLnBrk="1" hangingPunct="1">
              <a:buFontTx/>
              <a:buAutoNum type="arabicPeriod"/>
            </a:pPr>
            <a:r>
              <a:rPr lang="fa-IR" smtClean="0"/>
              <a:t>بازار جهاني</a:t>
            </a:r>
          </a:p>
          <a:p>
            <a:pPr marL="785813" indent="-609600" eaLnBrk="1" hangingPunct="1">
              <a:buFontTx/>
              <a:buAutoNum type="arabicPeriod"/>
            </a:pPr>
            <a:r>
              <a:rPr lang="fa-IR" smtClean="0"/>
              <a:t>بازار هاي چندگانه داخلي</a:t>
            </a:r>
          </a:p>
          <a:p>
            <a:pPr marL="785813" indent="-609600" eaLnBrk="1" hangingPunct="1">
              <a:buFontTx/>
              <a:buAutoNum type="arabicPeriod"/>
            </a:pPr>
            <a:r>
              <a:rPr lang="fa-IR" smtClean="0"/>
              <a:t>بازارهاي بلوکه شده بين المللي</a:t>
            </a:r>
          </a:p>
          <a:p>
            <a:pPr marL="785813" indent="-609600" eaLnBrk="1" hangingPunct="1">
              <a:buFontTx/>
              <a:buAutoNum type="arabicPeriod"/>
            </a:pPr>
            <a:r>
              <a:rPr lang="fa-IR" smtClean="0"/>
              <a:t>بازار محلي</a:t>
            </a:r>
            <a:endParaRPr lang="en-US" smtClean="0"/>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50530"/>
                                        </p:tgtEl>
                                        <p:attrNameLst>
                                          <p:attrName>style.visibility</p:attrName>
                                        </p:attrNameLst>
                                      </p:cBhvr>
                                      <p:to>
                                        <p:strVal val="visible"/>
                                      </p:to>
                                    </p:set>
                                    <p:anim calcmode="lin" valueType="num">
                                      <p:cBhvr>
                                        <p:cTn id="7" dur="2000" fill="hold"/>
                                        <p:tgtEl>
                                          <p:spTgt spid="150530"/>
                                        </p:tgtEl>
                                        <p:attrNameLst>
                                          <p:attrName>ppt_w</p:attrName>
                                        </p:attrNameLst>
                                      </p:cBhvr>
                                      <p:tavLst>
                                        <p:tav tm="0">
                                          <p:val>
                                            <p:strVal val="#ppt_w"/>
                                          </p:val>
                                        </p:tav>
                                        <p:tav tm="100000">
                                          <p:val>
                                            <p:strVal val="#ppt_w"/>
                                          </p:val>
                                        </p:tav>
                                      </p:tavLst>
                                    </p:anim>
                                    <p:anim calcmode="lin" valueType="num">
                                      <p:cBhvr>
                                        <p:cTn id="8" dur="2000" fill="hold"/>
                                        <p:tgtEl>
                                          <p:spTgt spid="150530"/>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150530"/>
                                        </p:tgtEl>
                                        <p:attrNameLst>
                                          <p:attrName>ppt_x</p:attrName>
                                        </p:attrNameLst>
                                      </p:cBhvr>
                                      <p:tavLst>
                                        <p:tav tm="0">
                                          <p:val>
                                            <p:strVal val="#ppt_x-.4"/>
                                          </p:val>
                                        </p:tav>
                                        <p:tav tm="100000">
                                          <p:val>
                                            <p:strVal val="#ppt_x"/>
                                          </p:val>
                                        </p:tav>
                                      </p:tavLst>
                                    </p:anim>
                                    <p:anim calcmode="lin" valueType="num">
                                      <p:cBhvr>
                                        <p:cTn id="10" dur="2000" fill="hold"/>
                                        <p:tgtEl>
                                          <p:spTgt spid="150530"/>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150531">
                                            <p:txEl>
                                              <p:pRg st="0" end="0"/>
                                            </p:txEl>
                                          </p:spTgt>
                                        </p:tgtEl>
                                        <p:attrNameLst>
                                          <p:attrName>style.visibility</p:attrName>
                                        </p:attrNameLst>
                                      </p:cBhvr>
                                      <p:to>
                                        <p:strVal val="visible"/>
                                      </p:to>
                                    </p:set>
                                    <p:animEffect transition="in" filter="fade">
                                      <p:cBhvr>
                                        <p:cTn id="15" dur="500">
                                          <p:stCondLst>
                                            <p:cond delay="0"/>
                                          </p:stCondLst>
                                        </p:cTn>
                                        <p:tgtEl>
                                          <p:spTgt spid="150531">
                                            <p:txEl>
                                              <p:pRg st="0" end="0"/>
                                            </p:txEl>
                                          </p:spTgt>
                                        </p:tgtEl>
                                      </p:cBhvr>
                                    </p:animEffect>
                                    <p:anim calcmode="lin" valueType="num">
                                      <p:cBhvr>
                                        <p:cTn id="16" dur="500" fill="hold">
                                          <p:stCondLst>
                                            <p:cond delay="0"/>
                                          </p:stCondLst>
                                        </p:cTn>
                                        <p:tgtEl>
                                          <p:spTgt spid="150531">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150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0" presetClass="entr" presetSubtype="0" fill="hold" grpId="0" nodeType="clickEffect">
                                  <p:stCondLst>
                                    <p:cond delay="0"/>
                                  </p:stCondLst>
                                  <p:iterate type="lt">
                                    <p:tmPct val="10000"/>
                                  </p:iterate>
                                  <p:childTnLst>
                                    <p:set>
                                      <p:cBhvr>
                                        <p:cTn id="21" dur="1" fill="hold">
                                          <p:stCondLst>
                                            <p:cond delay="0"/>
                                          </p:stCondLst>
                                        </p:cTn>
                                        <p:tgtEl>
                                          <p:spTgt spid="150531">
                                            <p:txEl>
                                              <p:pRg st="1" end="1"/>
                                            </p:txEl>
                                          </p:spTgt>
                                        </p:tgtEl>
                                        <p:attrNameLst>
                                          <p:attrName>style.visibility</p:attrName>
                                        </p:attrNameLst>
                                      </p:cBhvr>
                                      <p:to>
                                        <p:strVal val="visible"/>
                                      </p:to>
                                    </p:set>
                                    <p:animEffect transition="in" filter="fade">
                                      <p:cBhvr>
                                        <p:cTn id="22" dur="500">
                                          <p:stCondLst>
                                            <p:cond delay="0"/>
                                          </p:stCondLst>
                                        </p:cTn>
                                        <p:tgtEl>
                                          <p:spTgt spid="150531">
                                            <p:txEl>
                                              <p:pRg st="1" end="1"/>
                                            </p:txEl>
                                          </p:spTgt>
                                        </p:tgtEl>
                                      </p:cBhvr>
                                    </p:animEffect>
                                    <p:anim calcmode="lin" valueType="num">
                                      <p:cBhvr>
                                        <p:cTn id="23" dur="500" fill="hold">
                                          <p:stCondLst>
                                            <p:cond delay="0"/>
                                          </p:stCondLst>
                                        </p:cTn>
                                        <p:tgtEl>
                                          <p:spTgt spid="150531">
                                            <p:txEl>
                                              <p:pRg st="1" end="1"/>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150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0" presetClass="entr" presetSubtype="0" fill="hold" grpId="0" nodeType="clickEffect">
                                  <p:stCondLst>
                                    <p:cond delay="0"/>
                                  </p:stCondLst>
                                  <p:iterate type="lt">
                                    <p:tmPct val="10000"/>
                                  </p:iterate>
                                  <p:childTnLst>
                                    <p:set>
                                      <p:cBhvr>
                                        <p:cTn id="28" dur="1" fill="hold">
                                          <p:stCondLst>
                                            <p:cond delay="0"/>
                                          </p:stCondLst>
                                        </p:cTn>
                                        <p:tgtEl>
                                          <p:spTgt spid="150531">
                                            <p:txEl>
                                              <p:pRg st="2" end="2"/>
                                            </p:txEl>
                                          </p:spTgt>
                                        </p:tgtEl>
                                        <p:attrNameLst>
                                          <p:attrName>style.visibility</p:attrName>
                                        </p:attrNameLst>
                                      </p:cBhvr>
                                      <p:to>
                                        <p:strVal val="visible"/>
                                      </p:to>
                                    </p:set>
                                    <p:animEffect transition="in" filter="fade">
                                      <p:cBhvr>
                                        <p:cTn id="29" dur="500">
                                          <p:stCondLst>
                                            <p:cond delay="0"/>
                                          </p:stCondLst>
                                        </p:cTn>
                                        <p:tgtEl>
                                          <p:spTgt spid="150531">
                                            <p:txEl>
                                              <p:pRg st="2" end="2"/>
                                            </p:txEl>
                                          </p:spTgt>
                                        </p:tgtEl>
                                      </p:cBhvr>
                                    </p:animEffect>
                                    <p:anim calcmode="lin" valueType="num">
                                      <p:cBhvr>
                                        <p:cTn id="30" dur="500" fill="hold">
                                          <p:stCondLst>
                                            <p:cond delay="0"/>
                                          </p:stCondLst>
                                        </p:cTn>
                                        <p:tgtEl>
                                          <p:spTgt spid="150531">
                                            <p:txEl>
                                              <p:pRg st="2" end="2"/>
                                            </p:txEl>
                                          </p:spTgt>
                                        </p:tgtEl>
                                        <p:attrNameLst>
                                          <p:attrName>ppt_x</p:attrName>
                                        </p:attrNameLst>
                                      </p:cBhvr>
                                      <p:tavLst>
                                        <p:tav tm="0">
                                          <p:val>
                                            <p:strVal val="#ppt_x-.1"/>
                                          </p:val>
                                        </p:tav>
                                        <p:tav tm="100000">
                                          <p:val>
                                            <p:strVal val="#ppt_x"/>
                                          </p:val>
                                        </p:tav>
                                      </p:tavLst>
                                    </p:anim>
                                    <p:anim calcmode="lin" valueType="num">
                                      <p:cBhvr>
                                        <p:cTn id="31" dur="500" fill="hold">
                                          <p:stCondLst>
                                            <p:cond delay="0"/>
                                          </p:stCondLst>
                                        </p:cTn>
                                        <p:tgtEl>
                                          <p:spTgt spid="150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0" presetClass="entr" presetSubtype="0" fill="hold" grpId="0" nodeType="clickEffect">
                                  <p:stCondLst>
                                    <p:cond delay="0"/>
                                  </p:stCondLst>
                                  <p:iterate type="lt">
                                    <p:tmPct val="10000"/>
                                  </p:iterate>
                                  <p:childTnLst>
                                    <p:set>
                                      <p:cBhvr>
                                        <p:cTn id="35" dur="1" fill="hold">
                                          <p:stCondLst>
                                            <p:cond delay="0"/>
                                          </p:stCondLst>
                                        </p:cTn>
                                        <p:tgtEl>
                                          <p:spTgt spid="150531">
                                            <p:txEl>
                                              <p:pRg st="3" end="3"/>
                                            </p:txEl>
                                          </p:spTgt>
                                        </p:tgtEl>
                                        <p:attrNameLst>
                                          <p:attrName>style.visibility</p:attrName>
                                        </p:attrNameLst>
                                      </p:cBhvr>
                                      <p:to>
                                        <p:strVal val="visible"/>
                                      </p:to>
                                    </p:set>
                                    <p:animEffect transition="in" filter="fade">
                                      <p:cBhvr>
                                        <p:cTn id="36" dur="500">
                                          <p:stCondLst>
                                            <p:cond delay="0"/>
                                          </p:stCondLst>
                                        </p:cTn>
                                        <p:tgtEl>
                                          <p:spTgt spid="150531">
                                            <p:txEl>
                                              <p:pRg st="3" end="3"/>
                                            </p:txEl>
                                          </p:spTgt>
                                        </p:tgtEl>
                                      </p:cBhvr>
                                    </p:animEffect>
                                    <p:anim calcmode="lin" valueType="num">
                                      <p:cBhvr>
                                        <p:cTn id="37" dur="500" fill="hold">
                                          <p:stCondLst>
                                            <p:cond delay="0"/>
                                          </p:stCondLst>
                                        </p:cTn>
                                        <p:tgtEl>
                                          <p:spTgt spid="150531">
                                            <p:txEl>
                                              <p:pRg st="3" end="3"/>
                                            </p:txEl>
                                          </p:spTgt>
                                        </p:tgtEl>
                                        <p:attrNameLst>
                                          <p:attrName>ppt_x</p:attrName>
                                        </p:attrNameLst>
                                      </p:cBhvr>
                                      <p:tavLst>
                                        <p:tav tm="0">
                                          <p:val>
                                            <p:strVal val="#ppt_x-.1"/>
                                          </p:val>
                                        </p:tav>
                                        <p:tav tm="100000">
                                          <p:val>
                                            <p:strVal val="#ppt_x"/>
                                          </p:val>
                                        </p:tav>
                                      </p:tavLst>
                                    </p:anim>
                                    <p:anim calcmode="lin" valueType="num">
                                      <p:cBhvr>
                                        <p:cTn id="38" dur="500" fill="hold">
                                          <p:stCondLst>
                                            <p:cond delay="0"/>
                                          </p:stCondLst>
                                        </p:cTn>
                                        <p:tgtEl>
                                          <p:spTgt spid="1505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0" presetClass="entr" presetSubtype="0" fill="hold" grpId="0" nodeType="clickEffect">
                                  <p:stCondLst>
                                    <p:cond delay="0"/>
                                  </p:stCondLst>
                                  <p:iterate type="lt">
                                    <p:tmPct val="10000"/>
                                  </p:iterate>
                                  <p:childTnLst>
                                    <p:set>
                                      <p:cBhvr>
                                        <p:cTn id="42" dur="1" fill="hold">
                                          <p:stCondLst>
                                            <p:cond delay="0"/>
                                          </p:stCondLst>
                                        </p:cTn>
                                        <p:tgtEl>
                                          <p:spTgt spid="150531">
                                            <p:txEl>
                                              <p:pRg st="4" end="4"/>
                                            </p:txEl>
                                          </p:spTgt>
                                        </p:tgtEl>
                                        <p:attrNameLst>
                                          <p:attrName>style.visibility</p:attrName>
                                        </p:attrNameLst>
                                      </p:cBhvr>
                                      <p:to>
                                        <p:strVal val="visible"/>
                                      </p:to>
                                    </p:set>
                                    <p:animEffect transition="in" filter="fade">
                                      <p:cBhvr>
                                        <p:cTn id="43" dur="500">
                                          <p:stCondLst>
                                            <p:cond delay="0"/>
                                          </p:stCondLst>
                                        </p:cTn>
                                        <p:tgtEl>
                                          <p:spTgt spid="150531">
                                            <p:txEl>
                                              <p:pRg st="4" end="4"/>
                                            </p:txEl>
                                          </p:spTgt>
                                        </p:tgtEl>
                                      </p:cBhvr>
                                    </p:animEffect>
                                    <p:anim calcmode="lin" valueType="num">
                                      <p:cBhvr>
                                        <p:cTn id="44" dur="500" fill="hold">
                                          <p:stCondLst>
                                            <p:cond delay="0"/>
                                          </p:stCondLst>
                                        </p:cTn>
                                        <p:tgtEl>
                                          <p:spTgt spid="150531">
                                            <p:txEl>
                                              <p:pRg st="4" end="4"/>
                                            </p:txEl>
                                          </p:spTgt>
                                        </p:tgtEl>
                                        <p:attrNameLst>
                                          <p:attrName>ppt_x</p:attrName>
                                        </p:attrNameLst>
                                      </p:cBhvr>
                                      <p:tavLst>
                                        <p:tav tm="0">
                                          <p:val>
                                            <p:strVal val="#ppt_x-.1"/>
                                          </p:val>
                                        </p:tav>
                                        <p:tav tm="100000">
                                          <p:val>
                                            <p:strVal val="#ppt_x"/>
                                          </p:val>
                                        </p:tav>
                                      </p:tavLst>
                                    </p:anim>
                                    <p:anim calcmode="lin" valueType="num">
                                      <p:cBhvr>
                                        <p:cTn id="45" dur="500" fill="hold">
                                          <p:stCondLst>
                                            <p:cond delay="0"/>
                                          </p:stCondLst>
                                        </p:cTn>
                                        <p:tgtEl>
                                          <p:spTgt spid="15053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0" grpId="0"/>
      <p:bldP spid="150531"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88B36AC-26D7-4D23-956F-35FCF4BFFB02}" type="slidenum">
              <a:rPr lang="en-US"/>
              <a:pPr>
                <a:defRPr/>
              </a:pPr>
              <a:t>162</a:t>
            </a:fld>
            <a:endParaRPr lang="en-US"/>
          </a:p>
        </p:txBody>
      </p:sp>
      <p:sp>
        <p:nvSpPr>
          <p:cNvPr id="163843" name="Rectangle 2"/>
          <p:cNvSpPr>
            <a:spLocks noGrp="1" noChangeArrowheads="1"/>
          </p:cNvSpPr>
          <p:nvPr>
            <p:ph type="title"/>
          </p:nvPr>
        </p:nvSpPr>
        <p:spPr/>
        <p:txBody>
          <a:bodyPr/>
          <a:lstStyle/>
          <a:p>
            <a:pPr eaLnBrk="1" hangingPunct="1"/>
            <a:r>
              <a:rPr lang="fa-IR" smtClean="0"/>
              <a:t>عوامل جغرافيايي</a:t>
            </a:r>
            <a:endParaRPr lang="en-US" smtClean="0"/>
          </a:p>
        </p:txBody>
      </p:sp>
      <p:sp>
        <p:nvSpPr>
          <p:cNvPr id="151555" name="Rectangle 3"/>
          <p:cNvSpPr>
            <a:spLocks noGrp="1" noChangeArrowheads="1"/>
          </p:cNvSpPr>
          <p:nvPr>
            <p:ph type="body" idx="1"/>
          </p:nvPr>
        </p:nvSpPr>
        <p:spPr/>
        <p:txBody>
          <a:bodyPr/>
          <a:lstStyle/>
          <a:p>
            <a:pPr eaLnBrk="1" hangingPunct="1">
              <a:lnSpc>
                <a:spcPct val="200000"/>
              </a:lnSpc>
              <a:buFontTx/>
              <a:buNone/>
            </a:pPr>
            <a:r>
              <a:rPr lang="fa-IR" smtClean="0"/>
              <a:t>سطح و ساختار رشد جغرافيايي در تدوين استراتژيهاي بازاريابي تاثير دارد. رشد جغرافيايي شرکت، هدف هاي شرکت را در سطح بين المللي تعيين مي کنند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 calcmode="lin" valueType="num">
                                      <p:cBhvr>
                                        <p:cTn id="7" dur="1000" fill="hold"/>
                                        <p:tgtEl>
                                          <p:spTgt spid="15155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5155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51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p:bldLst>
  </p:timing>
</p:sld>
</file>

<file path=ppt/slides/slide1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C3661F1-5D26-47E2-8C29-80C295691B44}" type="slidenum">
              <a:rPr lang="en-US"/>
              <a:pPr>
                <a:defRPr/>
              </a:pPr>
              <a:t>163</a:t>
            </a:fld>
            <a:endParaRPr lang="en-US"/>
          </a:p>
        </p:txBody>
      </p:sp>
      <p:sp>
        <p:nvSpPr>
          <p:cNvPr id="164867" name="Rectangle 2"/>
          <p:cNvSpPr>
            <a:spLocks noGrp="1" noChangeArrowheads="1"/>
          </p:cNvSpPr>
          <p:nvPr>
            <p:ph type="title"/>
          </p:nvPr>
        </p:nvSpPr>
        <p:spPr/>
        <p:txBody>
          <a:bodyPr/>
          <a:lstStyle/>
          <a:p>
            <a:pPr eaLnBrk="1" hangingPunct="1"/>
            <a:r>
              <a:rPr lang="fa-IR" smtClean="0"/>
              <a:t>حالات مختلف توسعه جغرافيايي</a:t>
            </a:r>
            <a:endParaRPr lang="en-US" smtClean="0"/>
          </a:p>
        </p:txBody>
      </p:sp>
      <p:sp>
        <p:nvSpPr>
          <p:cNvPr id="152579" name="Rectangle 3"/>
          <p:cNvSpPr>
            <a:spLocks noGrp="1" noChangeArrowheads="1"/>
          </p:cNvSpPr>
          <p:nvPr>
            <p:ph type="body" idx="1"/>
          </p:nvPr>
        </p:nvSpPr>
        <p:spPr/>
        <p:txBody>
          <a:bodyPr/>
          <a:lstStyle/>
          <a:p>
            <a:pPr marL="785813" indent="-609600" eaLnBrk="1" hangingPunct="1">
              <a:buFontTx/>
              <a:buAutoNum type="arabicPeriod"/>
            </a:pPr>
            <a:r>
              <a:rPr lang="fa-IR" smtClean="0">
                <a:solidFill>
                  <a:srgbClr val="0033CC"/>
                </a:solidFill>
              </a:rPr>
              <a:t>وضعيت برتر:</a:t>
            </a:r>
          </a:p>
          <a:p>
            <a:pPr marL="785813" indent="-609600" eaLnBrk="1" hangingPunct="1">
              <a:buFontTx/>
              <a:buNone/>
            </a:pPr>
            <a:r>
              <a:rPr lang="fa-IR" smtClean="0"/>
              <a:t>در اين حالت شرکت داراي کيفيت توليد بالا و در عين حال پوشش منطقه اي و عدم تمرکز جغرافيايي بالا مي باشد. در اين حالت شرکت مي تواند با اتکا به توانايي هاي رقابتي خود در بازارهاي جهاني حضور يابد</a:t>
            </a: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fade">
                                      <p:cBhvr>
                                        <p:cTn id="7" dur="1000"/>
                                        <p:tgtEl>
                                          <p:spTgt spid="152579">
                                            <p:txEl>
                                              <p:pRg st="0" end="0"/>
                                            </p:txEl>
                                          </p:spTgt>
                                        </p:tgtEl>
                                      </p:cBhvr>
                                    </p:animEffect>
                                    <p:anim calcmode="lin" valueType="num">
                                      <p:cBhvr>
                                        <p:cTn id="8" dur="1000" fill="hold"/>
                                        <p:tgtEl>
                                          <p:spTgt spid="152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2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2579">
                                            <p:txEl>
                                              <p:pRg st="1" end="1"/>
                                            </p:txEl>
                                          </p:spTgt>
                                        </p:tgtEl>
                                        <p:attrNameLst>
                                          <p:attrName>style.visibility</p:attrName>
                                        </p:attrNameLst>
                                      </p:cBhvr>
                                      <p:to>
                                        <p:strVal val="visible"/>
                                      </p:to>
                                    </p:set>
                                    <p:animEffect transition="in" filter="fade">
                                      <p:cBhvr>
                                        <p:cTn id="14" dur="1000"/>
                                        <p:tgtEl>
                                          <p:spTgt spid="152579">
                                            <p:txEl>
                                              <p:pRg st="1" end="1"/>
                                            </p:txEl>
                                          </p:spTgt>
                                        </p:tgtEl>
                                      </p:cBhvr>
                                    </p:animEffect>
                                    <p:anim calcmode="lin" valueType="num">
                                      <p:cBhvr>
                                        <p:cTn id="15" dur="10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257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1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93F4EAA-F4A2-43C6-AFF2-F7D211462C6F}" type="slidenum">
              <a:rPr lang="en-US"/>
              <a:pPr>
                <a:defRPr/>
              </a:pPr>
              <a:t>164</a:t>
            </a:fld>
            <a:endParaRPr lang="en-US"/>
          </a:p>
        </p:txBody>
      </p:sp>
      <p:sp>
        <p:nvSpPr>
          <p:cNvPr id="165891" name="Rectangle 2"/>
          <p:cNvSpPr>
            <a:spLocks noGrp="1" noChangeArrowheads="1"/>
          </p:cNvSpPr>
          <p:nvPr>
            <p:ph type="title"/>
          </p:nvPr>
        </p:nvSpPr>
        <p:spPr/>
        <p:txBody>
          <a:bodyPr/>
          <a:lstStyle/>
          <a:p>
            <a:pPr eaLnBrk="1" hangingPunct="1"/>
            <a:r>
              <a:rPr lang="fa-IR" smtClean="0"/>
              <a:t>حالات مختلف توسعه جغرافيايي</a:t>
            </a:r>
            <a:endParaRPr lang="en-US" smtClean="0"/>
          </a:p>
        </p:txBody>
      </p:sp>
      <p:sp>
        <p:nvSpPr>
          <p:cNvPr id="153603" name="Rectangle 3"/>
          <p:cNvSpPr>
            <a:spLocks noGrp="1" noChangeArrowheads="1"/>
          </p:cNvSpPr>
          <p:nvPr>
            <p:ph type="body" idx="1"/>
          </p:nvPr>
        </p:nvSpPr>
        <p:spPr/>
        <p:txBody>
          <a:bodyPr/>
          <a:lstStyle/>
          <a:p>
            <a:pPr marL="785813" indent="-609600" eaLnBrk="1" hangingPunct="1">
              <a:buFontTx/>
              <a:buAutoNum type="arabicPeriod" startAt="2"/>
            </a:pPr>
            <a:r>
              <a:rPr lang="fa-IR" smtClean="0">
                <a:solidFill>
                  <a:srgbClr val="0033CC"/>
                </a:solidFill>
              </a:rPr>
              <a:t>وضعيت با برتري توليد:</a:t>
            </a:r>
          </a:p>
          <a:p>
            <a:pPr marL="785813" indent="-609600" eaLnBrk="1" hangingPunct="1">
              <a:buFontTx/>
              <a:buNone/>
            </a:pPr>
            <a:r>
              <a:rPr lang="fa-IR" smtClean="0"/>
              <a:t>در اين حالت شرکت با کيفيت توليد در تعداد محدودي از بازارها فعال است. در اين حالت با توجه به وضعيت مطلوب توليد، شرکت مي تواند به بازارهاي جديد نيز وارد 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animEffect transition="in" filter="fade">
                                      <p:cBhvr>
                                        <p:cTn id="7" dur="1000"/>
                                        <p:tgtEl>
                                          <p:spTgt spid="153603">
                                            <p:txEl>
                                              <p:pRg st="0" end="0"/>
                                            </p:txEl>
                                          </p:spTgt>
                                        </p:tgtEl>
                                      </p:cBhvr>
                                    </p:animEffect>
                                    <p:anim calcmode="lin" valueType="num">
                                      <p:cBhvr>
                                        <p:cTn id="8" dur="1000" fill="hold"/>
                                        <p:tgtEl>
                                          <p:spTgt spid="153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03">
                                            <p:txEl>
                                              <p:pRg st="1" end="1"/>
                                            </p:txEl>
                                          </p:spTgt>
                                        </p:tgtEl>
                                        <p:attrNameLst>
                                          <p:attrName>style.visibility</p:attrName>
                                        </p:attrNameLst>
                                      </p:cBhvr>
                                      <p:to>
                                        <p:strVal val="visible"/>
                                      </p:to>
                                    </p:set>
                                    <p:animEffect transition="in" filter="fade">
                                      <p:cBhvr>
                                        <p:cTn id="14" dur="1000"/>
                                        <p:tgtEl>
                                          <p:spTgt spid="153603">
                                            <p:txEl>
                                              <p:pRg st="1" end="1"/>
                                            </p:txEl>
                                          </p:spTgt>
                                        </p:tgtEl>
                                      </p:cBhvr>
                                    </p:animEffect>
                                    <p:anim calcmode="lin" valueType="num">
                                      <p:cBhvr>
                                        <p:cTn id="15" dur="1000" fill="hold"/>
                                        <p:tgtEl>
                                          <p:spTgt spid="1536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0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p:bldLst>
  </p:timing>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FB72644-BEE1-46CE-9803-B5809B5CD0BC}" type="slidenum">
              <a:rPr lang="en-US"/>
              <a:pPr>
                <a:defRPr/>
              </a:pPr>
              <a:t>165</a:t>
            </a:fld>
            <a:endParaRPr lang="en-US"/>
          </a:p>
        </p:txBody>
      </p:sp>
      <p:sp>
        <p:nvSpPr>
          <p:cNvPr id="166915" name="Rectangle 2"/>
          <p:cNvSpPr>
            <a:spLocks noGrp="1" noChangeArrowheads="1"/>
          </p:cNvSpPr>
          <p:nvPr>
            <p:ph type="title"/>
          </p:nvPr>
        </p:nvSpPr>
        <p:spPr/>
        <p:txBody>
          <a:bodyPr/>
          <a:lstStyle/>
          <a:p>
            <a:pPr eaLnBrk="1" hangingPunct="1"/>
            <a:r>
              <a:rPr lang="fa-IR" smtClean="0"/>
              <a:t>حالات مختلف توسعه جغرافيايي</a:t>
            </a:r>
            <a:endParaRPr lang="en-US" smtClean="0"/>
          </a:p>
        </p:txBody>
      </p:sp>
      <p:sp>
        <p:nvSpPr>
          <p:cNvPr id="154627" name="Rectangle 3"/>
          <p:cNvSpPr>
            <a:spLocks noGrp="1" noChangeArrowheads="1"/>
          </p:cNvSpPr>
          <p:nvPr>
            <p:ph type="body" idx="1"/>
          </p:nvPr>
        </p:nvSpPr>
        <p:spPr/>
        <p:txBody>
          <a:bodyPr/>
          <a:lstStyle/>
          <a:p>
            <a:pPr marL="785813" indent="-609600" eaLnBrk="1" hangingPunct="1">
              <a:buFontTx/>
              <a:buAutoNum type="arabicPeriod" startAt="3"/>
            </a:pPr>
            <a:r>
              <a:rPr lang="fa-IR" smtClean="0">
                <a:solidFill>
                  <a:srgbClr val="0033CC"/>
                </a:solidFill>
              </a:rPr>
              <a:t>وضعيت با برتري موقعيت جغرافيايي:</a:t>
            </a:r>
          </a:p>
          <a:p>
            <a:pPr marL="785813" indent="-609600" eaLnBrk="1" hangingPunct="1">
              <a:buFontTx/>
              <a:buNone/>
            </a:pPr>
            <a:r>
              <a:rPr lang="fa-IR" smtClean="0"/>
              <a:t>در اين حالت شرکت در تعداد زيادي از بازارهاي جهاني با کيفيت پايين حضور دارد. در اين حالت شرکت بايد عوامل داخلي خود را در جهت تقويت کيفيت توليد به کار گيرد. در غير اين صورت به دليل عدم توانايي رقابتي از صحنه رقابتي خارج خواهد 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fade">
                                      <p:cBhvr>
                                        <p:cTn id="7" dur="1000"/>
                                        <p:tgtEl>
                                          <p:spTgt spid="154627">
                                            <p:txEl>
                                              <p:pRg st="0" end="0"/>
                                            </p:txEl>
                                          </p:spTgt>
                                        </p:tgtEl>
                                      </p:cBhvr>
                                    </p:animEffect>
                                    <p:anim calcmode="lin" valueType="num">
                                      <p:cBhvr>
                                        <p:cTn id="8" dur="1000" fill="hold"/>
                                        <p:tgtEl>
                                          <p:spTgt spid="1546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46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4627">
                                            <p:txEl>
                                              <p:pRg st="1" end="1"/>
                                            </p:txEl>
                                          </p:spTgt>
                                        </p:tgtEl>
                                        <p:attrNameLst>
                                          <p:attrName>style.visibility</p:attrName>
                                        </p:attrNameLst>
                                      </p:cBhvr>
                                      <p:to>
                                        <p:strVal val="visible"/>
                                      </p:to>
                                    </p:set>
                                    <p:animEffect transition="in" filter="fade">
                                      <p:cBhvr>
                                        <p:cTn id="14" dur="1000"/>
                                        <p:tgtEl>
                                          <p:spTgt spid="154627">
                                            <p:txEl>
                                              <p:pRg st="1" end="1"/>
                                            </p:txEl>
                                          </p:spTgt>
                                        </p:tgtEl>
                                      </p:cBhvr>
                                    </p:animEffect>
                                    <p:anim calcmode="lin" valueType="num">
                                      <p:cBhvr>
                                        <p:cTn id="15" dur="1000" fill="hold"/>
                                        <p:tgtEl>
                                          <p:spTgt spid="1546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462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76D4EB0-8B7F-4915-96B3-0A2B0710DE97}" type="slidenum">
              <a:rPr lang="en-US"/>
              <a:pPr>
                <a:defRPr/>
              </a:pPr>
              <a:t>166</a:t>
            </a:fld>
            <a:endParaRPr lang="en-US"/>
          </a:p>
        </p:txBody>
      </p:sp>
      <p:sp>
        <p:nvSpPr>
          <p:cNvPr id="167939" name="Rectangle 2"/>
          <p:cNvSpPr>
            <a:spLocks noGrp="1" noChangeArrowheads="1"/>
          </p:cNvSpPr>
          <p:nvPr>
            <p:ph type="title"/>
          </p:nvPr>
        </p:nvSpPr>
        <p:spPr/>
        <p:txBody>
          <a:bodyPr/>
          <a:lstStyle/>
          <a:p>
            <a:pPr eaLnBrk="1" hangingPunct="1"/>
            <a:r>
              <a:rPr lang="fa-IR" smtClean="0"/>
              <a:t>حالات مختلف توسعه جغرافيايي</a:t>
            </a:r>
            <a:endParaRPr lang="en-US" smtClean="0"/>
          </a:p>
        </p:txBody>
      </p:sp>
      <p:sp>
        <p:nvSpPr>
          <p:cNvPr id="155651" name="Rectangle 3"/>
          <p:cNvSpPr>
            <a:spLocks noGrp="1" noChangeArrowheads="1"/>
          </p:cNvSpPr>
          <p:nvPr>
            <p:ph type="body" idx="1"/>
          </p:nvPr>
        </p:nvSpPr>
        <p:spPr/>
        <p:txBody>
          <a:bodyPr/>
          <a:lstStyle/>
          <a:p>
            <a:pPr marL="785813" indent="-609600" eaLnBrk="1" hangingPunct="1">
              <a:buFontTx/>
              <a:buAutoNum type="arabicPeriod" startAt="4"/>
            </a:pPr>
            <a:r>
              <a:rPr lang="fa-IR" smtClean="0">
                <a:solidFill>
                  <a:srgbClr val="0033CC"/>
                </a:solidFill>
              </a:rPr>
              <a:t>حالت ضعيف:</a:t>
            </a:r>
          </a:p>
          <a:p>
            <a:pPr marL="785813" indent="-609600" eaLnBrk="1" hangingPunct="1">
              <a:buFontTx/>
              <a:buNone/>
            </a:pPr>
            <a:r>
              <a:rPr lang="fa-IR" smtClean="0"/>
              <a:t>در اين حالت شرکت هم در کيفيت توليد و در وضعيت جغرافيايي، ضعيف است. در اين صورت با توسعه کيفيت توليد مي تواند به موقعيت دوم رسيده و سپس وضعيت جغرافيايي بازار را نيز بهبود بخشد.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5651">
                                            <p:txEl>
                                              <p:pRg st="0" end="0"/>
                                            </p:txEl>
                                          </p:spTgt>
                                        </p:tgtEl>
                                        <p:attrNameLst>
                                          <p:attrName>style.visibility</p:attrName>
                                        </p:attrNameLst>
                                      </p:cBhvr>
                                      <p:to>
                                        <p:strVal val="visible"/>
                                      </p:to>
                                    </p:set>
                                    <p:animEffect transition="in" filter="fade">
                                      <p:cBhvr>
                                        <p:cTn id="7" dur="1000"/>
                                        <p:tgtEl>
                                          <p:spTgt spid="155651">
                                            <p:txEl>
                                              <p:pRg st="0" end="0"/>
                                            </p:txEl>
                                          </p:spTgt>
                                        </p:tgtEl>
                                      </p:cBhvr>
                                    </p:animEffect>
                                    <p:anim calcmode="lin" valueType="num">
                                      <p:cBhvr>
                                        <p:cTn id="8" dur="1000" fill="hold"/>
                                        <p:tgtEl>
                                          <p:spTgt spid="1556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56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5651">
                                            <p:txEl>
                                              <p:pRg st="1" end="1"/>
                                            </p:txEl>
                                          </p:spTgt>
                                        </p:tgtEl>
                                        <p:attrNameLst>
                                          <p:attrName>style.visibility</p:attrName>
                                        </p:attrNameLst>
                                      </p:cBhvr>
                                      <p:to>
                                        <p:strVal val="visible"/>
                                      </p:to>
                                    </p:set>
                                    <p:animEffect transition="in" filter="fade">
                                      <p:cBhvr>
                                        <p:cTn id="14" dur="1000"/>
                                        <p:tgtEl>
                                          <p:spTgt spid="155651">
                                            <p:txEl>
                                              <p:pRg st="1" end="1"/>
                                            </p:txEl>
                                          </p:spTgt>
                                        </p:tgtEl>
                                      </p:cBhvr>
                                    </p:animEffect>
                                    <p:anim calcmode="lin" valueType="num">
                                      <p:cBhvr>
                                        <p:cTn id="15" dur="1000" fill="hold"/>
                                        <p:tgtEl>
                                          <p:spTgt spid="15565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565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build="p"/>
    </p:bld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BC901BD-6C79-45D9-BF9C-7DBBE2874EE4}" type="slidenum">
              <a:rPr lang="en-US"/>
              <a:pPr>
                <a:defRPr/>
              </a:pPr>
              <a:t>167</a:t>
            </a:fld>
            <a:endParaRPr lang="en-US"/>
          </a:p>
        </p:txBody>
      </p:sp>
      <p:sp>
        <p:nvSpPr>
          <p:cNvPr id="156674" name="Rectangle 2"/>
          <p:cNvSpPr>
            <a:spLocks noGrp="1" noChangeArrowheads="1"/>
          </p:cNvSpPr>
          <p:nvPr>
            <p:ph type="title"/>
          </p:nvPr>
        </p:nvSpPr>
        <p:spPr/>
        <p:txBody>
          <a:bodyPr/>
          <a:lstStyle/>
          <a:p>
            <a:pPr eaLnBrk="1" hangingPunct="1"/>
            <a:r>
              <a:rPr lang="fa-IR" smtClean="0"/>
              <a:t>عوامل رقابتي</a:t>
            </a:r>
            <a:endParaRPr lang="en-US" smtClean="0"/>
          </a:p>
        </p:txBody>
      </p:sp>
      <p:sp>
        <p:nvSpPr>
          <p:cNvPr id="156675" name="Rectangle 3"/>
          <p:cNvSpPr>
            <a:spLocks noGrp="1" noChangeArrowheads="1"/>
          </p:cNvSpPr>
          <p:nvPr>
            <p:ph type="body" idx="1"/>
          </p:nvPr>
        </p:nvSpPr>
        <p:spPr/>
        <p:txBody>
          <a:bodyPr/>
          <a:lstStyle/>
          <a:p>
            <a:pPr marL="785813" indent="-609600" eaLnBrk="1" hangingPunct="1">
              <a:lnSpc>
                <a:spcPct val="90000"/>
              </a:lnSpc>
              <a:buFontTx/>
              <a:buNone/>
            </a:pPr>
            <a:r>
              <a:rPr lang="fa-IR" sz="2800" smtClean="0">
                <a:solidFill>
                  <a:srgbClr val="0033CC"/>
                </a:solidFill>
              </a:rPr>
              <a:t>توجه به عوامل مزيت استراتژيک و رقابتي در تدوين استراتژي بازاريابي اهميت دارد. براي تعيين وضعيت رقابتي شرکت بايد تجزيه و تحليل دقيقي از عوامل زير صورت گيرد:</a:t>
            </a:r>
          </a:p>
          <a:p>
            <a:pPr marL="785813" indent="-609600" eaLnBrk="1" hangingPunct="1">
              <a:lnSpc>
                <a:spcPct val="90000"/>
              </a:lnSpc>
              <a:buFontTx/>
              <a:buAutoNum type="arabicPeriod"/>
            </a:pPr>
            <a:r>
              <a:rPr lang="fa-IR" sz="2800" smtClean="0"/>
              <a:t>قدرت عرضه کنندگان محصول چقدر است؟</a:t>
            </a:r>
          </a:p>
          <a:p>
            <a:pPr marL="785813" indent="-609600" eaLnBrk="1" hangingPunct="1">
              <a:lnSpc>
                <a:spcPct val="90000"/>
              </a:lnSpc>
              <a:buFontTx/>
              <a:buAutoNum type="arabicPeriod"/>
            </a:pPr>
            <a:r>
              <a:rPr lang="fa-IR" sz="2800" smtClean="0"/>
              <a:t>قدرت خريد مصرف کننده چيست؟</a:t>
            </a:r>
          </a:p>
          <a:p>
            <a:pPr marL="785813" indent="-609600" eaLnBrk="1" hangingPunct="1">
              <a:lnSpc>
                <a:spcPct val="90000"/>
              </a:lnSpc>
              <a:buFontTx/>
              <a:buAutoNum type="arabicPeriod"/>
            </a:pPr>
            <a:r>
              <a:rPr lang="fa-IR" sz="2800" smtClean="0"/>
              <a:t>آيا امکان ورود رقباي جديد به بازار وجود دارد؟</a:t>
            </a:r>
          </a:p>
          <a:p>
            <a:pPr marL="785813" indent="-609600" eaLnBrk="1" hangingPunct="1">
              <a:lnSpc>
                <a:spcPct val="90000"/>
              </a:lnSpc>
              <a:buFontTx/>
              <a:buAutoNum type="arabicPeriod"/>
            </a:pPr>
            <a:r>
              <a:rPr lang="fa-IR" sz="2800" smtClean="0"/>
              <a:t>چه نوع محصول و خدمات جديد را شرکت مي تواند ارائه دهد؟</a:t>
            </a:r>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56674"/>
                                        </p:tgtEl>
                                        <p:attrNameLst>
                                          <p:attrName>style.visibility</p:attrName>
                                        </p:attrNameLst>
                                      </p:cBhvr>
                                      <p:to>
                                        <p:strVal val="visible"/>
                                      </p:to>
                                    </p:set>
                                    <p:anim calcmode="lin" valueType="num">
                                      <p:cBhvr>
                                        <p:cTn id="7" dur="1000" fill="hold"/>
                                        <p:tgtEl>
                                          <p:spTgt spid="156674"/>
                                        </p:tgtEl>
                                        <p:attrNameLst>
                                          <p:attrName>ppt_x</p:attrName>
                                        </p:attrNameLst>
                                      </p:cBhvr>
                                      <p:tavLst>
                                        <p:tav tm="0">
                                          <p:val>
                                            <p:strVal val="#ppt_x-.2"/>
                                          </p:val>
                                        </p:tav>
                                        <p:tav tm="100000">
                                          <p:val>
                                            <p:strVal val="#ppt_x"/>
                                          </p:val>
                                        </p:tav>
                                      </p:tavLst>
                                    </p:anim>
                                    <p:anim calcmode="lin" valueType="num">
                                      <p:cBhvr>
                                        <p:cTn id="8" dur="1000" fill="hold"/>
                                        <p:tgtEl>
                                          <p:spTgt spid="1566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66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6675">
                                            <p:txEl>
                                              <p:pRg st="0" end="0"/>
                                            </p:txEl>
                                          </p:spTgt>
                                        </p:tgtEl>
                                        <p:attrNameLst>
                                          <p:attrName>style.visibility</p:attrName>
                                        </p:attrNameLst>
                                      </p:cBhvr>
                                      <p:to>
                                        <p:strVal val="visible"/>
                                      </p:to>
                                    </p:set>
                                    <p:animEffect transition="in" filter="fade">
                                      <p:cBhvr>
                                        <p:cTn id="14" dur="500"/>
                                        <p:tgtEl>
                                          <p:spTgt spid="156675">
                                            <p:txEl>
                                              <p:pRg st="0" end="0"/>
                                            </p:txEl>
                                          </p:spTgt>
                                        </p:tgtEl>
                                      </p:cBhvr>
                                    </p:animEffect>
                                    <p:anim calcmode="lin" valueType="num">
                                      <p:cBhvr>
                                        <p:cTn id="15" dur="500" fill="hold"/>
                                        <p:tgtEl>
                                          <p:spTgt spid="1566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5667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56675">
                                            <p:txEl>
                                              <p:pRg st="1" end="1"/>
                                            </p:txEl>
                                          </p:spTgt>
                                        </p:tgtEl>
                                        <p:attrNameLst>
                                          <p:attrName>style.visibility</p:attrName>
                                        </p:attrNameLst>
                                      </p:cBhvr>
                                      <p:to>
                                        <p:strVal val="visible"/>
                                      </p:to>
                                    </p:set>
                                    <p:animEffect transition="in" filter="fade">
                                      <p:cBhvr>
                                        <p:cTn id="21" dur="500"/>
                                        <p:tgtEl>
                                          <p:spTgt spid="156675">
                                            <p:txEl>
                                              <p:pRg st="1" end="1"/>
                                            </p:txEl>
                                          </p:spTgt>
                                        </p:tgtEl>
                                      </p:cBhvr>
                                    </p:animEffect>
                                    <p:anim calcmode="lin" valueType="num">
                                      <p:cBhvr>
                                        <p:cTn id="22" dur="500" fill="hold"/>
                                        <p:tgtEl>
                                          <p:spTgt spid="15667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5667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56675">
                                            <p:txEl>
                                              <p:pRg st="2" end="2"/>
                                            </p:txEl>
                                          </p:spTgt>
                                        </p:tgtEl>
                                        <p:attrNameLst>
                                          <p:attrName>style.visibility</p:attrName>
                                        </p:attrNameLst>
                                      </p:cBhvr>
                                      <p:to>
                                        <p:strVal val="visible"/>
                                      </p:to>
                                    </p:set>
                                    <p:animEffect transition="in" filter="fade">
                                      <p:cBhvr>
                                        <p:cTn id="28" dur="500"/>
                                        <p:tgtEl>
                                          <p:spTgt spid="156675">
                                            <p:txEl>
                                              <p:pRg st="2" end="2"/>
                                            </p:txEl>
                                          </p:spTgt>
                                        </p:tgtEl>
                                      </p:cBhvr>
                                    </p:animEffect>
                                    <p:anim calcmode="lin" valueType="num">
                                      <p:cBhvr>
                                        <p:cTn id="29" dur="500" fill="hold"/>
                                        <p:tgtEl>
                                          <p:spTgt spid="15667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5667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56675">
                                            <p:txEl>
                                              <p:pRg st="3" end="3"/>
                                            </p:txEl>
                                          </p:spTgt>
                                        </p:tgtEl>
                                        <p:attrNameLst>
                                          <p:attrName>style.visibility</p:attrName>
                                        </p:attrNameLst>
                                      </p:cBhvr>
                                      <p:to>
                                        <p:strVal val="visible"/>
                                      </p:to>
                                    </p:set>
                                    <p:animEffect transition="in" filter="fade">
                                      <p:cBhvr>
                                        <p:cTn id="35" dur="500"/>
                                        <p:tgtEl>
                                          <p:spTgt spid="156675">
                                            <p:txEl>
                                              <p:pRg st="3" end="3"/>
                                            </p:txEl>
                                          </p:spTgt>
                                        </p:tgtEl>
                                      </p:cBhvr>
                                    </p:animEffect>
                                    <p:anim calcmode="lin" valueType="num">
                                      <p:cBhvr>
                                        <p:cTn id="36" dur="500" fill="hold"/>
                                        <p:tgtEl>
                                          <p:spTgt spid="15667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5667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56675">
                                            <p:txEl>
                                              <p:pRg st="4" end="4"/>
                                            </p:txEl>
                                          </p:spTgt>
                                        </p:tgtEl>
                                        <p:attrNameLst>
                                          <p:attrName>style.visibility</p:attrName>
                                        </p:attrNameLst>
                                      </p:cBhvr>
                                      <p:to>
                                        <p:strVal val="visible"/>
                                      </p:to>
                                    </p:set>
                                    <p:animEffect transition="in" filter="fade">
                                      <p:cBhvr>
                                        <p:cTn id="42" dur="500"/>
                                        <p:tgtEl>
                                          <p:spTgt spid="156675">
                                            <p:txEl>
                                              <p:pRg st="4" end="4"/>
                                            </p:txEl>
                                          </p:spTgt>
                                        </p:tgtEl>
                                      </p:cBhvr>
                                    </p:animEffect>
                                    <p:anim calcmode="lin" valueType="num">
                                      <p:cBhvr>
                                        <p:cTn id="43" dur="500" fill="hold"/>
                                        <p:tgtEl>
                                          <p:spTgt spid="15667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5667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p:bldP spid="156675" grpId="0" build="p"/>
    </p:bld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46D99E45-1E69-4E9F-B59A-9C2B5A9BA97D}" type="slidenum">
              <a:rPr lang="en-US"/>
              <a:pPr>
                <a:defRPr/>
              </a:pPr>
              <a:t>168</a:t>
            </a:fld>
            <a:endParaRPr lang="en-US"/>
          </a:p>
        </p:txBody>
      </p:sp>
      <p:sp>
        <p:nvSpPr>
          <p:cNvPr id="157698" name="Rectangle 2"/>
          <p:cNvSpPr>
            <a:spLocks noGrp="1" noChangeArrowheads="1"/>
          </p:cNvSpPr>
          <p:nvPr>
            <p:ph type="title"/>
          </p:nvPr>
        </p:nvSpPr>
        <p:spPr/>
        <p:txBody>
          <a:bodyPr/>
          <a:lstStyle/>
          <a:p>
            <a:pPr eaLnBrk="1" hangingPunct="1"/>
            <a:endParaRPr lang="fa-IR" smtClean="0"/>
          </a:p>
        </p:txBody>
      </p:sp>
      <p:sp>
        <p:nvSpPr>
          <p:cNvPr id="157699" name="Rectangle 3"/>
          <p:cNvSpPr>
            <a:spLocks noGrp="1" noChangeArrowheads="1"/>
          </p:cNvSpPr>
          <p:nvPr>
            <p:ph type="body" idx="1"/>
          </p:nvPr>
        </p:nvSpPr>
        <p:spPr/>
        <p:txBody>
          <a:bodyPr/>
          <a:lstStyle/>
          <a:p>
            <a:pPr marL="709613" indent="-533400" eaLnBrk="1" hangingPunct="1">
              <a:lnSpc>
                <a:spcPct val="80000"/>
              </a:lnSpc>
              <a:buFontTx/>
              <a:buNone/>
            </a:pPr>
            <a:r>
              <a:rPr lang="fa-IR" sz="2800" smtClean="0">
                <a:solidFill>
                  <a:srgbClr val="0033CC"/>
                </a:solidFill>
              </a:rPr>
              <a:t>در تجزيه و تحليل عوامل رقابتي پس از تعيين وضعيت فعلي، بايد مطالعه و تحقيقات کاملي در خصوص ساير رقبا صورت گيرد. رقباي شرکت را مي توان به طور کلي در چهار دسته طبقه بندي کرد:</a:t>
            </a:r>
          </a:p>
          <a:p>
            <a:pPr marL="709613" indent="-533400" eaLnBrk="1" hangingPunct="1">
              <a:lnSpc>
                <a:spcPct val="80000"/>
              </a:lnSpc>
              <a:buFontTx/>
              <a:buAutoNum type="arabicPeriod"/>
            </a:pPr>
            <a:r>
              <a:rPr lang="fa-IR" sz="2800" smtClean="0"/>
              <a:t>شرکت هايي که در بازار نقش رهبري دارند.</a:t>
            </a:r>
          </a:p>
          <a:p>
            <a:pPr marL="709613" indent="-533400" eaLnBrk="1" hangingPunct="1">
              <a:lnSpc>
                <a:spcPct val="80000"/>
              </a:lnSpc>
              <a:buFontTx/>
              <a:buAutoNum type="arabicPeriod"/>
            </a:pPr>
            <a:r>
              <a:rPr lang="fa-IR" sz="2800" smtClean="0"/>
              <a:t>شرکت هايي که مي خواهند وضعيت خود را با مبارزه بهبود بخشند.</a:t>
            </a:r>
          </a:p>
          <a:p>
            <a:pPr marL="709613" indent="-533400" eaLnBrk="1" hangingPunct="1">
              <a:lnSpc>
                <a:spcPct val="80000"/>
              </a:lnSpc>
              <a:buFontTx/>
              <a:buAutoNum type="arabicPeriod"/>
            </a:pPr>
            <a:r>
              <a:rPr lang="fa-IR" sz="2800" smtClean="0"/>
              <a:t>شرکت هاي پيرو شرکت هاي رهبر که از سياست هاي شرکت هاي مادر پيروي مي کنند.</a:t>
            </a:r>
          </a:p>
          <a:p>
            <a:pPr marL="709613" indent="-533400" eaLnBrk="1" hangingPunct="1">
              <a:lnSpc>
                <a:spcPct val="80000"/>
              </a:lnSpc>
              <a:buFontTx/>
              <a:buAutoNum type="arabicPeriod"/>
            </a:pPr>
            <a:r>
              <a:rPr lang="fa-IR" sz="2800" smtClean="0"/>
              <a:t>شرکت هاي انحصارگر</a:t>
            </a:r>
            <a:endParaRPr lang="en-US" sz="2800" smtClean="0"/>
          </a:p>
        </p:txBody>
      </p:sp>
      <p:pic>
        <p:nvPicPr>
          <p:cNvPr id="169989" name="Picture 4" descr="l2012-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838" y="476250"/>
            <a:ext cx="1411287"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57698"/>
                                        </p:tgtEl>
                                        <p:attrNameLst>
                                          <p:attrName>style.visibility</p:attrName>
                                        </p:attrNameLst>
                                      </p:cBhvr>
                                      <p:to>
                                        <p:strVal val="visible"/>
                                      </p:to>
                                    </p:set>
                                    <p:animEffect transition="in" filter="fade">
                                      <p:cBhvr>
                                        <p:cTn id="7" dur="1000"/>
                                        <p:tgtEl>
                                          <p:spTgt spid="157698"/>
                                        </p:tgtEl>
                                      </p:cBhvr>
                                    </p:animEffect>
                                    <p:anim calcmode="lin" valueType="num">
                                      <p:cBhvr>
                                        <p:cTn id="8" dur="1000" fill="hold"/>
                                        <p:tgtEl>
                                          <p:spTgt spid="157698"/>
                                        </p:tgtEl>
                                        <p:attrNameLst>
                                          <p:attrName>ppt_x</p:attrName>
                                        </p:attrNameLst>
                                      </p:cBhvr>
                                      <p:tavLst>
                                        <p:tav tm="0">
                                          <p:val>
                                            <p:strVal val="#ppt_x"/>
                                          </p:val>
                                        </p:tav>
                                        <p:tav tm="100000">
                                          <p:val>
                                            <p:strVal val="#ppt_x"/>
                                          </p:val>
                                        </p:tav>
                                      </p:tavLst>
                                    </p:anim>
                                    <p:anim calcmode="lin" valueType="num">
                                      <p:cBhvr>
                                        <p:cTn id="9" dur="898" decel="100000" fill="hold"/>
                                        <p:tgtEl>
                                          <p:spTgt spid="1576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5769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7699">
                                            <p:txEl>
                                              <p:pRg st="0" end="0"/>
                                            </p:txEl>
                                          </p:spTgt>
                                        </p:tgtEl>
                                        <p:attrNameLst>
                                          <p:attrName>style.visibility</p:attrName>
                                        </p:attrNameLst>
                                      </p:cBhvr>
                                      <p:to>
                                        <p:strVal val="visible"/>
                                      </p:to>
                                    </p:set>
                                    <p:animEffect transition="in" filter="fade">
                                      <p:cBhvr>
                                        <p:cTn id="15" dur="1000"/>
                                        <p:tgtEl>
                                          <p:spTgt spid="157699">
                                            <p:txEl>
                                              <p:pRg st="0" end="0"/>
                                            </p:txEl>
                                          </p:spTgt>
                                        </p:tgtEl>
                                      </p:cBhvr>
                                    </p:animEffect>
                                    <p:anim calcmode="lin" valueType="num">
                                      <p:cBhvr>
                                        <p:cTn id="16" dur="1000" fill="hold"/>
                                        <p:tgtEl>
                                          <p:spTgt spid="15769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5769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5769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7699">
                                            <p:txEl>
                                              <p:pRg st="1" end="1"/>
                                            </p:txEl>
                                          </p:spTgt>
                                        </p:tgtEl>
                                        <p:attrNameLst>
                                          <p:attrName>style.visibility</p:attrName>
                                        </p:attrNameLst>
                                      </p:cBhvr>
                                      <p:to>
                                        <p:strVal val="visible"/>
                                      </p:to>
                                    </p:set>
                                    <p:animEffect transition="in" filter="fade">
                                      <p:cBhvr>
                                        <p:cTn id="23" dur="1000"/>
                                        <p:tgtEl>
                                          <p:spTgt spid="157699">
                                            <p:txEl>
                                              <p:pRg st="1" end="1"/>
                                            </p:txEl>
                                          </p:spTgt>
                                        </p:tgtEl>
                                      </p:cBhvr>
                                    </p:animEffect>
                                    <p:anim calcmode="lin" valueType="num">
                                      <p:cBhvr>
                                        <p:cTn id="24" dur="1000" fill="hold"/>
                                        <p:tgtEl>
                                          <p:spTgt spid="15769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5769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5769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57699">
                                            <p:txEl>
                                              <p:pRg st="2" end="2"/>
                                            </p:txEl>
                                          </p:spTgt>
                                        </p:tgtEl>
                                        <p:attrNameLst>
                                          <p:attrName>style.visibility</p:attrName>
                                        </p:attrNameLst>
                                      </p:cBhvr>
                                      <p:to>
                                        <p:strVal val="visible"/>
                                      </p:to>
                                    </p:set>
                                    <p:animEffect transition="in" filter="fade">
                                      <p:cBhvr>
                                        <p:cTn id="31" dur="1000"/>
                                        <p:tgtEl>
                                          <p:spTgt spid="157699">
                                            <p:txEl>
                                              <p:pRg st="2" end="2"/>
                                            </p:txEl>
                                          </p:spTgt>
                                        </p:tgtEl>
                                      </p:cBhvr>
                                    </p:animEffect>
                                    <p:anim calcmode="lin" valueType="num">
                                      <p:cBhvr>
                                        <p:cTn id="32" dur="1000" fill="hold"/>
                                        <p:tgtEl>
                                          <p:spTgt spid="157699">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57699">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5769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57699">
                                            <p:txEl>
                                              <p:pRg st="3" end="3"/>
                                            </p:txEl>
                                          </p:spTgt>
                                        </p:tgtEl>
                                        <p:attrNameLst>
                                          <p:attrName>style.visibility</p:attrName>
                                        </p:attrNameLst>
                                      </p:cBhvr>
                                      <p:to>
                                        <p:strVal val="visible"/>
                                      </p:to>
                                    </p:set>
                                    <p:animEffect transition="in" filter="fade">
                                      <p:cBhvr>
                                        <p:cTn id="39" dur="1000"/>
                                        <p:tgtEl>
                                          <p:spTgt spid="157699">
                                            <p:txEl>
                                              <p:pRg st="3" end="3"/>
                                            </p:txEl>
                                          </p:spTgt>
                                        </p:tgtEl>
                                      </p:cBhvr>
                                    </p:animEffect>
                                    <p:anim calcmode="lin" valueType="num">
                                      <p:cBhvr>
                                        <p:cTn id="40" dur="1000" fill="hold"/>
                                        <p:tgtEl>
                                          <p:spTgt spid="157699">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57699">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5769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57699">
                                            <p:txEl>
                                              <p:pRg st="4" end="4"/>
                                            </p:txEl>
                                          </p:spTgt>
                                        </p:tgtEl>
                                        <p:attrNameLst>
                                          <p:attrName>style.visibility</p:attrName>
                                        </p:attrNameLst>
                                      </p:cBhvr>
                                      <p:to>
                                        <p:strVal val="visible"/>
                                      </p:to>
                                    </p:set>
                                    <p:animEffect transition="in" filter="fade">
                                      <p:cBhvr>
                                        <p:cTn id="47" dur="1000"/>
                                        <p:tgtEl>
                                          <p:spTgt spid="157699">
                                            <p:txEl>
                                              <p:pRg st="4" end="4"/>
                                            </p:txEl>
                                          </p:spTgt>
                                        </p:tgtEl>
                                      </p:cBhvr>
                                    </p:animEffect>
                                    <p:anim calcmode="lin" valueType="num">
                                      <p:cBhvr>
                                        <p:cTn id="48" dur="1000" fill="hold"/>
                                        <p:tgtEl>
                                          <p:spTgt spid="157699">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57699">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5769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8" grpId="0"/>
      <p:bldP spid="157699" grpId="0" build="p"/>
    </p:bldLst>
  </p:timing>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8D66A9E-D010-4741-AB4B-6593172DF821}" type="slidenum">
              <a:rPr lang="en-US"/>
              <a:pPr>
                <a:defRPr/>
              </a:pPr>
              <a:t>169</a:t>
            </a:fld>
            <a:endParaRPr lang="en-US"/>
          </a:p>
        </p:txBody>
      </p:sp>
      <p:sp>
        <p:nvSpPr>
          <p:cNvPr id="158722" name="Rectangle 2"/>
          <p:cNvSpPr>
            <a:spLocks noGrp="1" noChangeArrowheads="1"/>
          </p:cNvSpPr>
          <p:nvPr>
            <p:ph type="title"/>
          </p:nvPr>
        </p:nvSpPr>
        <p:spPr/>
        <p:txBody>
          <a:bodyPr/>
          <a:lstStyle/>
          <a:p>
            <a:pPr eaLnBrk="1" hangingPunct="1"/>
            <a:r>
              <a:rPr lang="fa-IR" smtClean="0"/>
              <a:t>عوامل شرکت</a:t>
            </a:r>
            <a:endParaRPr lang="en-US" smtClean="0"/>
          </a:p>
        </p:txBody>
      </p:sp>
      <p:sp>
        <p:nvSpPr>
          <p:cNvPr id="15872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بررسي مزيت هاي رقابتي، شرکت بايد متغيرهاي زير را بررسي کند:</a:t>
            </a:r>
          </a:p>
          <a:p>
            <a:pPr marL="785813" indent="-609600" eaLnBrk="1" hangingPunct="1">
              <a:buFontTx/>
              <a:buAutoNum type="arabicPeriod"/>
            </a:pPr>
            <a:r>
              <a:rPr lang="fa-IR" smtClean="0"/>
              <a:t>روش هاي قيمت گذاري و تخفيفات</a:t>
            </a:r>
          </a:p>
          <a:p>
            <a:pPr marL="785813" indent="-609600" eaLnBrk="1" hangingPunct="1">
              <a:buFontTx/>
              <a:buAutoNum type="arabicPeriod"/>
            </a:pPr>
            <a:r>
              <a:rPr lang="fa-IR" smtClean="0"/>
              <a:t>پرستيژ(وضعيت اجتماعي) شرکت</a:t>
            </a:r>
          </a:p>
          <a:p>
            <a:pPr marL="785813" indent="-609600" eaLnBrk="1" hangingPunct="1">
              <a:buFontTx/>
              <a:buAutoNum type="arabicPeriod"/>
            </a:pPr>
            <a:r>
              <a:rPr lang="fa-IR" smtClean="0"/>
              <a:t>کاهش هزينه ها</a:t>
            </a:r>
          </a:p>
          <a:p>
            <a:pPr marL="785813" indent="-609600" eaLnBrk="1" hangingPunct="1">
              <a:buFontTx/>
              <a:buAutoNum type="arabicPeriod"/>
            </a:pPr>
            <a:r>
              <a:rPr lang="fa-IR" smtClean="0"/>
              <a:t>نوآوري در توليد</a:t>
            </a:r>
          </a:p>
          <a:p>
            <a:pPr marL="785813" indent="-609600" eaLnBrk="1" hangingPunct="1">
              <a:buFontTx/>
              <a:buAutoNum type="arabicPeriod"/>
            </a:pPr>
            <a:r>
              <a:rPr lang="fa-IR" smtClean="0"/>
              <a:t>توسعه و بهبود خدمات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58722"/>
                                        </p:tgtEl>
                                        <p:attrNameLst>
                                          <p:attrName>style.visibility</p:attrName>
                                        </p:attrNameLst>
                                      </p:cBhvr>
                                      <p:to>
                                        <p:strVal val="visible"/>
                                      </p:to>
                                    </p:set>
                                    <p:anim calcmode="lin" valueType="num">
                                      <p:cBhvr>
                                        <p:cTn id="7" dur="500" fill="hold"/>
                                        <p:tgtEl>
                                          <p:spTgt spid="158722"/>
                                        </p:tgtEl>
                                        <p:attrNameLst>
                                          <p:attrName>ppt_w</p:attrName>
                                        </p:attrNameLst>
                                      </p:cBhvr>
                                      <p:tavLst>
                                        <p:tav tm="0">
                                          <p:val>
                                            <p:fltVal val="0"/>
                                          </p:val>
                                        </p:tav>
                                        <p:tav tm="100000">
                                          <p:val>
                                            <p:strVal val="#ppt_w"/>
                                          </p:val>
                                        </p:tav>
                                      </p:tavLst>
                                    </p:anim>
                                    <p:anim calcmode="lin" valueType="num">
                                      <p:cBhvr>
                                        <p:cTn id="8" dur="500" fill="hold"/>
                                        <p:tgtEl>
                                          <p:spTgt spid="158722"/>
                                        </p:tgtEl>
                                        <p:attrNameLst>
                                          <p:attrName>ppt_h</p:attrName>
                                        </p:attrNameLst>
                                      </p:cBhvr>
                                      <p:tavLst>
                                        <p:tav tm="0">
                                          <p:val>
                                            <p:fltVal val="0"/>
                                          </p:val>
                                        </p:tav>
                                        <p:tav tm="100000">
                                          <p:val>
                                            <p:strVal val="#ppt_h"/>
                                          </p:val>
                                        </p:tav>
                                      </p:tavLst>
                                    </p:anim>
                                    <p:anim calcmode="lin" valueType="num">
                                      <p:cBhvr>
                                        <p:cTn id="9" dur="500" fill="hold"/>
                                        <p:tgtEl>
                                          <p:spTgt spid="158722"/>
                                        </p:tgtEl>
                                        <p:attrNameLst>
                                          <p:attrName>style.rotation</p:attrName>
                                        </p:attrNameLst>
                                      </p:cBhvr>
                                      <p:tavLst>
                                        <p:tav tm="0">
                                          <p:val>
                                            <p:fltVal val="360"/>
                                          </p:val>
                                        </p:tav>
                                        <p:tav tm="100000">
                                          <p:val>
                                            <p:fltVal val="0"/>
                                          </p:val>
                                        </p:tav>
                                      </p:tavLst>
                                    </p:anim>
                                    <p:animEffect transition="in" filter="fade">
                                      <p:cBhvr>
                                        <p:cTn id="10" dur="500"/>
                                        <p:tgtEl>
                                          <p:spTgt spid="15872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58723">
                                            <p:txEl>
                                              <p:pRg st="0" end="0"/>
                                            </p:txEl>
                                          </p:spTgt>
                                        </p:tgtEl>
                                        <p:attrNameLst>
                                          <p:attrName>style.visibility</p:attrName>
                                        </p:attrNameLst>
                                      </p:cBhvr>
                                      <p:to>
                                        <p:strVal val="visible"/>
                                      </p:to>
                                    </p:set>
                                    <p:anim calcmode="lin" valueType="num">
                                      <p:cBhvr>
                                        <p:cTn id="15" dur="500" fill="hold"/>
                                        <p:tgtEl>
                                          <p:spTgt spid="15872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58723">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58723">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5872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158723">
                                            <p:txEl>
                                              <p:pRg st="1" end="1"/>
                                            </p:txEl>
                                          </p:spTgt>
                                        </p:tgtEl>
                                        <p:attrNameLst>
                                          <p:attrName>style.visibility</p:attrName>
                                        </p:attrNameLst>
                                      </p:cBhvr>
                                      <p:to>
                                        <p:strVal val="visible"/>
                                      </p:to>
                                    </p:set>
                                    <p:anim calcmode="lin" valueType="num">
                                      <p:cBhvr>
                                        <p:cTn id="23" dur="500" fill="hold"/>
                                        <p:tgtEl>
                                          <p:spTgt spid="158723">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58723">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158723">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158723">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158723">
                                            <p:txEl>
                                              <p:pRg st="2" end="2"/>
                                            </p:txEl>
                                          </p:spTgt>
                                        </p:tgtEl>
                                        <p:attrNameLst>
                                          <p:attrName>style.visibility</p:attrName>
                                        </p:attrNameLst>
                                      </p:cBhvr>
                                      <p:to>
                                        <p:strVal val="visible"/>
                                      </p:to>
                                    </p:set>
                                    <p:anim calcmode="lin" valueType="num">
                                      <p:cBhvr>
                                        <p:cTn id="31" dur="500" fill="hold"/>
                                        <p:tgtEl>
                                          <p:spTgt spid="15872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158723">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158723">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158723">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158723">
                                            <p:txEl>
                                              <p:pRg st="3" end="3"/>
                                            </p:txEl>
                                          </p:spTgt>
                                        </p:tgtEl>
                                        <p:attrNameLst>
                                          <p:attrName>style.visibility</p:attrName>
                                        </p:attrNameLst>
                                      </p:cBhvr>
                                      <p:to>
                                        <p:strVal val="visible"/>
                                      </p:to>
                                    </p:set>
                                    <p:anim calcmode="lin" valueType="num">
                                      <p:cBhvr>
                                        <p:cTn id="39" dur="500" fill="hold"/>
                                        <p:tgtEl>
                                          <p:spTgt spid="158723">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58723">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158723">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158723">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9" presetClass="entr" presetSubtype="0" decel="100000" fill="hold" grpId="0" nodeType="clickEffect">
                                  <p:stCondLst>
                                    <p:cond delay="0"/>
                                  </p:stCondLst>
                                  <p:iterate type="lt">
                                    <p:tmPct val="10000"/>
                                  </p:iterate>
                                  <p:childTnLst>
                                    <p:set>
                                      <p:cBhvr>
                                        <p:cTn id="46" dur="1" fill="hold">
                                          <p:stCondLst>
                                            <p:cond delay="0"/>
                                          </p:stCondLst>
                                        </p:cTn>
                                        <p:tgtEl>
                                          <p:spTgt spid="158723">
                                            <p:txEl>
                                              <p:pRg st="4" end="4"/>
                                            </p:txEl>
                                          </p:spTgt>
                                        </p:tgtEl>
                                        <p:attrNameLst>
                                          <p:attrName>style.visibility</p:attrName>
                                        </p:attrNameLst>
                                      </p:cBhvr>
                                      <p:to>
                                        <p:strVal val="visible"/>
                                      </p:to>
                                    </p:set>
                                    <p:anim calcmode="lin" valueType="num">
                                      <p:cBhvr>
                                        <p:cTn id="47" dur="500" fill="hold"/>
                                        <p:tgtEl>
                                          <p:spTgt spid="158723">
                                            <p:txEl>
                                              <p:pRg st="4" end="4"/>
                                            </p:txEl>
                                          </p:spTgt>
                                        </p:tgtEl>
                                        <p:attrNameLst>
                                          <p:attrName>ppt_w</p:attrName>
                                        </p:attrNameLst>
                                      </p:cBhvr>
                                      <p:tavLst>
                                        <p:tav tm="0">
                                          <p:val>
                                            <p:fltVal val="0"/>
                                          </p:val>
                                        </p:tav>
                                        <p:tav tm="100000">
                                          <p:val>
                                            <p:strVal val="#ppt_w"/>
                                          </p:val>
                                        </p:tav>
                                      </p:tavLst>
                                    </p:anim>
                                    <p:anim calcmode="lin" valueType="num">
                                      <p:cBhvr>
                                        <p:cTn id="48" dur="500" fill="hold"/>
                                        <p:tgtEl>
                                          <p:spTgt spid="158723">
                                            <p:txEl>
                                              <p:pRg st="4" end="4"/>
                                            </p:txEl>
                                          </p:spTgt>
                                        </p:tgtEl>
                                        <p:attrNameLst>
                                          <p:attrName>ppt_h</p:attrName>
                                        </p:attrNameLst>
                                      </p:cBhvr>
                                      <p:tavLst>
                                        <p:tav tm="0">
                                          <p:val>
                                            <p:fltVal val="0"/>
                                          </p:val>
                                        </p:tav>
                                        <p:tav tm="100000">
                                          <p:val>
                                            <p:strVal val="#ppt_h"/>
                                          </p:val>
                                        </p:tav>
                                      </p:tavLst>
                                    </p:anim>
                                    <p:anim calcmode="lin" valueType="num">
                                      <p:cBhvr>
                                        <p:cTn id="49" dur="500" fill="hold"/>
                                        <p:tgtEl>
                                          <p:spTgt spid="158723">
                                            <p:txEl>
                                              <p:pRg st="4" end="4"/>
                                            </p:txEl>
                                          </p:spTgt>
                                        </p:tgtEl>
                                        <p:attrNameLst>
                                          <p:attrName>style.rotation</p:attrName>
                                        </p:attrNameLst>
                                      </p:cBhvr>
                                      <p:tavLst>
                                        <p:tav tm="0">
                                          <p:val>
                                            <p:fltVal val="360"/>
                                          </p:val>
                                        </p:tav>
                                        <p:tav tm="100000">
                                          <p:val>
                                            <p:fltVal val="0"/>
                                          </p:val>
                                        </p:tav>
                                      </p:tavLst>
                                    </p:anim>
                                    <p:animEffect transition="in" filter="fade">
                                      <p:cBhvr>
                                        <p:cTn id="50" dur="500"/>
                                        <p:tgtEl>
                                          <p:spTgt spid="158723">
                                            <p:txEl>
                                              <p:pRg st="4" end="4"/>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49" presetClass="entr" presetSubtype="0" decel="100000" fill="hold" grpId="0" nodeType="clickEffect">
                                  <p:stCondLst>
                                    <p:cond delay="0"/>
                                  </p:stCondLst>
                                  <p:iterate type="lt">
                                    <p:tmPct val="10000"/>
                                  </p:iterate>
                                  <p:childTnLst>
                                    <p:set>
                                      <p:cBhvr>
                                        <p:cTn id="54" dur="1" fill="hold">
                                          <p:stCondLst>
                                            <p:cond delay="0"/>
                                          </p:stCondLst>
                                        </p:cTn>
                                        <p:tgtEl>
                                          <p:spTgt spid="158723">
                                            <p:txEl>
                                              <p:pRg st="5" end="5"/>
                                            </p:txEl>
                                          </p:spTgt>
                                        </p:tgtEl>
                                        <p:attrNameLst>
                                          <p:attrName>style.visibility</p:attrName>
                                        </p:attrNameLst>
                                      </p:cBhvr>
                                      <p:to>
                                        <p:strVal val="visible"/>
                                      </p:to>
                                    </p:set>
                                    <p:anim calcmode="lin" valueType="num">
                                      <p:cBhvr>
                                        <p:cTn id="55" dur="500" fill="hold"/>
                                        <p:tgtEl>
                                          <p:spTgt spid="158723">
                                            <p:txEl>
                                              <p:pRg st="5" end="5"/>
                                            </p:txEl>
                                          </p:spTgt>
                                        </p:tgtEl>
                                        <p:attrNameLst>
                                          <p:attrName>ppt_w</p:attrName>
                                        </p:attrNameLst>
                                      </p:cBhvr>
                                      <p:tavLst>
                                        <p:tav tm="0">
                                          <p:val>
                                            <p:fltVal val="0"/>
                                          </p:val>
                                        </p:tav>
                                        <p:tav tm="100000">
                                          <p:val>
                                            <p:strVal val="#ppt_w"/>
                                          </p:val>
                                        </p:tav>
                                      </p:tavLst>
                                    </p:anim>
                                    <p:anim calcmode="lin" valueType="num">
                                      <p:cBhvr>
                                        <p:cTn id="56" dur="500" fill="hold"/>
                                        <p:tgtEl>
                                          <p:spTgt spid="158723">
                                            <p:txEl>
                                              <p:pRg st="5" end="5"/>
                                            </p:txEl>
                                          </p:spTgt>
                                        </p:tgtEl>
                                        <p:attrNameLst>
                                          <p:attrName>ppt_h</p:attrName>
                                        </p:attrNameLst>
                                      </p:cBhvr>
                                      <p:tavLst>
                                        <p:tav tm="0">
                                          <p:val>
                                            <p:fltVal val="0"/>
                                          </p:val>
                                        </p:tav>
                                        <p:tav tm="100000">
                                          <p:val>
                                            <p:strVal val="#ppt_h"/>
                                          </p:val>
                                        </p:tav>
                                      </p:tavLst>
                                    </p:anim>
                                    <p:anim calcmode="lin" valueType="num">
                                      <p:cBhvr>
                                        <p:cTn id="57" dur="500" fill="hold"/>
                                        <p:tgtEl>
                                          <p:spTgt spid="158723">
                                            <p:txEl>
                                              <p:pRg st="5" end="5"/>
                                            </p:txEl>
                                          </p:spTgt>
                                        </p:tgtEl>
                                        <p:attrNameLst>
                                          <p:attrName>style.rotation</p:attrName>
                                        </p:attrNameLst>
                                      </p:cBhvr>
                                      <p:tavLst>
                                        <p:tav tm="0">
                                          <p:val>
                                            <p:fltVal val="360"/>
                                          </p:val>
                                        </p:tav>
                                        <p:tav tm="100000">
                                          <p:val>
                                            <p:fltVal val="0"/>
                                          </p:val>
                                        </p:tav>
                                      </p:tavLst>
                                    </p:anim>
                                    <p:animEffect transition="in" filter="fade">
                                      <p:cBhvr>
                                        <p:cTn id="58" dur="500"/>
                                        <p:tgtEl>
                                          <p:spTgt spid="158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p:bldP spid="158723" grpId="0" build="p"/>
    </p:bldLst>
  </p:timing>
</p:sld>
</file>

<file path=ppt/slides/slide1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C194918-1430-4844-80C6-03ED3BDFD542}" type="slidenum">
              <a:rPr lang="en-US"/>
              <a:pPr>
                <a:defRPr/>
              </a:pPr>
              <a:t>170</a:t>
            </a:fld>
            <a:endParaRPr lang="en-US"/>
          </a:p>
        </p:txBody>
      </p:sp>
      <p:sp>
        <p:nvSpPr>
          <p:cNvPr id="159746" name="Rectangle 2"/>
          <p:cNvSpPr>
            <a:spLocks noGrp="1" noChangeArrowheads="1"/>
          </p:cNvSpPr>
          <p:nvPr>
            <p:ph type="title"/>
          </p:nvPr>
        </p:nvSpPr>
        <p:spPr/>
        <p:txBody>
          <a:bodyPr/>
          <a:lstStyle/>
          <a:p>
            <a:pPr eaLnBrk="1" hangingPunct="1"/>
            <a:r>
              <a:rPr lang="fa-IR" smtClean="0"/>
              <a:t>عوامل شرکت</a:t>
            </a:r>
            <a:endParaRPr lang="en-US" smtClean="0"/>
          </a:p>
        </p:txBody>
      </p:sp>
      <p:sp>
        <p:nvSpPr>
          <p:cNvPr id="159747" name="Rectangle 3"/>
          <p:cNvSpPr>
            <a:spLocks noGrp="1" noChangeArrowheads="1"/>
          </p:cNvSpPr>
          <p:nvPr>
            <p:ph type="body" idx="1"/>
          </p:nvPr>
        </p:nvSpPr>
        <p:spPr/>
        <p:txBody>
          <a:bodyPr/>
          <a:lstStyle/>
          <a:p>
            <a:pPr marL="785813" indent="-609600" eaLnBrk="1" hangingPunct="1">
              <a:buFontTx/>
              <a:buAutoNum type="arabicPeriod" startAt="6"/>
            </a:pPr>
            <a:r>
              <a:rPr lang="fa-IR" smtClean="0"/>
              <a:t>نوآوري در توزيع</a:t>
            </a:r>
          </a:p>
          <a:p>
            <a:pPr marL="785813" indent="-609600" eaLnBrk="1" hangingPunct="1">
              <a:buFontTx/>
              <a:buAutoNum type="arabicPeriod" startAt="6"/>
            </a:pPr>
            <a:r>
              <a:rPr lang="fa-IR" smtClean="0"/>
              <a:t>سرعت تحويل کالاي فروخته شده</a:t>
            </a:r>
          </a:p>
          <a:p>
            <a:pPr marL="785813" indent="-609600" eaLnBrk="1" hangingPunct="1">
              <a:buFontTx/>
              <a:buAutoNum type="arabicPeriod" startAt="6"/>
            </a:pPr>
            <a:r>
              <a:rPr lang="fa-IR" smtClean="0"/>
              <a:t>تبليغات موثر</a:t>
            </a:r>
          </a:p>
          <a:p>
            <a:pPr marL="785813" indent="-609600" eaLnBrk="1" hangingPunct="1">
              <a:buFontTx/>
              <a:buAutoNum type="arabicPeriod" startAt="6"/>
            </a:pPr>
            <a:r>
              <a:rPr lang="fa-IR" smtClean="0"/>
              <a:t>توسعه بازار</a:t>
            </a:r>
          </a:p>
          <a:p>
            <a:pPr marL="785813" indent="-609600" eaLnBrk="1" hangingPunct="1">
              <a:buFontTx/>
              <a:buAutoNum type="arabicPeriod" startAt="6"/>
            </a:pPr>
            <a:r>
              <a:rPr lang="fa-IR" smtClean="0"/>
              <a:t>طراحي محصول</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59746"/>
                                        </p:tgtEl>
                                        <p:attrNameLst>
                                          <p:attrName>style.visibility</p:attrName>
                                        </p:attrNameLst>
                                      </p:cBhvr>
                                      <p:to>
                                        <p:strVal val="visible"/>
                                      </p:to>
                                    </p:set>
                                    <p:anim calcmode="lin" valueType="num">
                                      <p:cBhvr>
                                        <p:cTn id="7" dur="500" fill="hold"/>
                                        <p:tgtEl>
                                          <p:spTgt spid="159746"/>
                                        </p:tgtEl>
                                        <p:attrNameLst>
                                          <p:attrName>ppt_w</p:attrName>
                                        </p:attrNameLst>
                                      </p:cBhvr>
                                      <p:tavLst>
                                        <p:tav tm="0">
                                          <p:val>
                                            <p:fltVal val="0"/>
                                          </p:val>
                                        </p:tav>
                                        <p:tav tm="100000">
                                          <p:val>
                                            <p:strVal val="#ppt_w"/>
                                          </p:val>
                                        </p:tav>
                                      </p:tavLst>
                                    </p:anim>
                                    <p:anim calcmode="lin" valueType="num">
                                      <p:cBhvr>
                                        <p:cTn id="8" dur="500" fill="hold"/>
                                        <p:tgtEl>
                                          <p:spTgt spid="15974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59747">
                                            <p:txEl>
                                              <p:pRg st="0" end="0"/>
                                            </p:txEl>
                                          </p:spTgt>
                                        </p:tgtEl>
                                        <p:attrNameLst>
                                          <p:attrName>style.visibility</p:attrName>
                                        </p:attrNameLst>
                                      </p:cBhvr>
                                      <p:to>
                                        <p:strVal val="visible"/>
                                      </p:to>
                                    </p:set>
                                    <p:anim calcmode="lin" valueType="num">
                                      <p:cBhvr>
                                        <p:cTn id="13" dur="500" fill="hold"/>
                                        <p:tgtEl>
                                          <p:spTgt spid="15974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597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59747">
                                            <p:txEl>
                                              <p:pRg st="1" end="1"/>
                                            </p:txEl>
                                          </p:spTgt>
                                        </p:tgtEl>
                                        <p:attrNameLst>
                                          <p:attrName>style.visibility</p:attrName>
                                        </p:attrNameLst>
                                      </p:cBhvr>
                                      <p:to>
                                        <p:strVal val="visible"/>
                                      </p:to>
                                    </p:set>
                                    <p:anim calcmode="lin" valueType="num">
                                      <p:cBhvr>
                                        <p:cTn id="19" dur="500" fill="hold"/>
                                        <p:tgtEl>
                                          <p:spTgt spid="15974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5974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59747">
                                            <p:txEl>
                                              <p:pRg st="2" end="2"/>
                                            </p:txEl>
                                          </p:spTgt>
                                        </p:tgtEl>
                                        <p:attrNameLst>
                                          <p:attrName>style.visibility</p:attrName>
                                        </p:attrNameLst>
                                      </p:cBhvr>
                                      <p:to>
                                        <p:strVal val="visible"/>
                                      </p:to>
                                    </p:set>
                                    <p:anim calcmode="lin" valueType="num">
                                      <p:cBhvr>
                                        <p:cTn id="25" dur="500" fill="hold"/>
                                        <p:tgtEl>
                                          <p:spTgt spid="15974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5974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59747">
                                            <p:txEl>
                                              <p:pRg st="3" end="3"/>
                                            </p:txEl>
                                          </p:spTgt>
                                        </p:tgtEl>
                                        <p:attrNameLst>
                                          <p:attrName>style.visibility</p:attrName>
                                        </p:attrNameLst>
                                      </p:cBhvr>
                                      <p:to>
                                        <p:strVal val="visible"/>
                                      </p:to>
                                    </p:set>
                                    <p:anim calcmode="lin" valueType="num">
                                      <p:cBhvr>
                                        <p:cTn id="31" dur="500" fill="hold"/>
                                        <p:tgtEl>
                                          <p:spTgt spid="159747">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59747">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59747">
                                            <p:txEl>
                                              <p:pRg st="4" end="4"/>
                                            </p:txEl>
                                          </p:spTgt>
                                        </p:tgtEl>
                                        <p:attrNameLst>
                                          <p:attrName>style.visibility</p:attrName>
                                        </p:attrNameLst>
                                      </p:cBhvr>
                                      <p:to>
                                        <p:strVal val="visible"/>
                                      </p:to>
                                    </p:set>
                                    <p:anim calcmode="lin" valueType="num">
                                      <p:cBhvr>
                                        <p:cTn id="37" dur="500" fill="hold"/>
                                        <p:tgtEl>
                                          <p:spTgt spid="159747">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59747">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6" grpId="0"/>
      <p:bldP spid="159747" grpId="0" build="p"/>
    </p:bldLst>
  </p:timing>
</p:sld>
</file>

<file path=ppt/slides/slide1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55AE831-D5B8-488F-89AC-C7D626C68280}" type="slidenum">
              <a:rPr lang="en-US"/>
              <a:pPr>
                <a:defRPr/>
              </a:pPr>
              <a:t>171</a:t>
            </a:fld>
            <a:endParaRPr lang="en-US"/>
          </a:p>
        </p:txBody>
      </p:sp>
      <p:sp>
        <p:nvSpPr>
          <p:cNvPr id="160770" name="Rectangle 2"/>
          <p:cNvSpPr>
            <a:spLocks noGrp="1" noChangeArrowheads="1"/>
          </p:cNvSpPr>
          <p:nvPr>
            <p:ph type="title"/>
          </p:nvPr>
        </p:nvSpPr>
        <p:spPr/>
        <p:txBody>
          <a:bodyPr/>
          <a:lstStyle/>
          <a:p>
            <a:pPr eaLnBrk="1" hangingPunct="1"/>
            <a:r>
              <a:rPr lang="fa-IR" smtClean="0"/>
              <a:t>تصميم گيري ورود به بازار</a:t>
            </a:r>
            <a:endParaRPr lang="en-US" smtClean="0"/>
          </a:p>
        </p:txBody>
      </p:sp>
      <p:sp>
        <p:nvSpPr>
          <p:cNvPr id="16077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استراتژي هاي گوناگوني در ورود به بازار مورد استفاده قرار مي گيرد. عوامل عمده در ورود به بازار عباتند از:</a:t>
            </a:r>
          </a:p>
          <a:p>
            <a:pPr marL="785813" indent="-609600" eaLnBrk="1" hangingPunct="1">
              <a:buFontTx/>
              <a:buBlip>
                <a:blip r:embed="rId2"/>
              </a:buBlip>
            </a:pPr>
            <a:r>
              <a:rPr lang="fa-IR" smtClean="0"/>
              <a:t>عوامل داخلي شرکت</a:t>
            </a:r>
          </a:p>
          <a:p>
            <a:pPr marL="785813" indent="-609600" eaLnBrk="1" hangingPunct="1">
              <a:buFontTx/>
              <a:buBlip>
                <a:blip r:embed="rId2"/>
              </a:buBlip>
            </a:pPr>
            <a:r>
              <a:rPr lang="fa-IR" smtClean="0"/>
              <a:t>عوامل رقبا</a:t>
            </a:r>
          </a:p>
          <a:p>
            <a:pPr marL="785813" indent="-609600" eaLnBrk="1" hangingPunct="1">
              <a:buFontTx/>
              <a:buBlip>
                <a:blip r:embed="rId2"/>
              </a:buBlip>
            </a:pPr>
            <a:r>
              <a:rPr lang="fa-IR" smtClean="0"/>
              <a:t>محصول</a:t>
            </a:r>
          </a:p>
          <a:p>
            <a:pPr marL="785813" indent="-609600" eaLnBrk="1" hangingPunct="1">
              <a:buFontTx/>
              <a:buBlip>
                <a:blip r:embed="rId2"/>
              </a:buBlip>
            </a:pPr>
            <a:r>
              <a:rPr lang="fa-IR" smtClean="0"/>
              <a:t>محيط</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60770"/>
                                        </p:tgtEl>
                                        <p:attrNameLst>
                                          <p:attrName>style.visibility</p:attrName>
                                        </p:attrNameLst>
                                      </p:cBhvr>
                                      <p:to>
                                        <p:strVal val="visible"/>
                                      </p:to>
                                    </p:set>
                                    <p:animEffect transition="in" filter="fade">
                                      <p:cBhvr>
                                        <p:cTn id="7" dur="800" decel="100000"/>
                                        <p:tgtEl>
                                          <p:spTgt spid="160770"/>
                                        </p:tgtEl>
                                      </p:cBhvr>
                                    </p:animEffect>
                                    <p:anim calcmode="lin" valueType="num">
                                      <p:cBhvr>
                                        <p:cTn id="8" dur="800" decel="100000" fill="hold"/>
                                        <p:tgtEl>
                                          <p:spTgt spid="160770"/>
                                        </p:tgtEl>
                                        <p:attrNameLst>
                                          <p:attrName>style.rotation</p:attrName>
                                        </p:attrNameLst>
                                      </p:cBhvr>
                                      <p:tavLst>
                                        <p:tav tm="0">
                                          <p:val>
                                            <p:fltVal val="-90"/>
                                          </p:val>
                                        </p:tav>
                                        <p:tav tm="100000">
                                          <p:val>
                                            <p:fltVal val="0"/>
                                          </p:val>
                                        </p:tav>
                                      </p:tavLst>
                                    </p:anim>
                                    <p:anim calcmode="lin" valueType="num">
                                      <p:cBhvr>
                                        <p:cTn id="9" dur="800" decel="100000" fill="hold"/>
                                        <p:tgtEl>
                                          <p:spTgt spid="160770"/>
                                        </p:tgtEl>
                                        <p:attrNameLst>
                                          <p:attrName>ppt_x</p:attrName>
                                        </p:attrNameLst>
                                      </p:cBhvr>
                                      <p:tavLst>
                                        <p:tav tm="0">
                                          <p:val>
                                            <p:strVal val="#ppt_x+0.4"/>
                                          </p:val>
                                        </p:tav>
                                        <p:tav tm="100000">
                                          <p:val>
                                            <p:strVal val="#ppt_x-0.05"/>
                                          </p:val>
                                        </p:tav>
                                      </p:tavLst>
                                    </p:anim>
                                    <p:anim calcmode="lin" valueType="num">
                                      <p:cBhvr>
                                        <p:cTn id="10" dur="800" decel="100000" fill="hold"/>
                                        <p:tgtEl>
                                          <p:spTgt spid="16077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077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0770"/>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60771">
                                            <p:txEl>
                                              <p:pRg st="0" end="0"/>
                                            </p:txEl>
                                          </p:spTgt>
                                        </p:tgtEl>
                                        <p:attrNameLst>
                                          <p:attrName>style.visibility</p:attrName>
                                        </p:attrNameLst>
                                      </p:cBhvr>
                                      <p:to>
                                        <p:strVal val="visible"/>
                                      </p:to>
                                    </p:set>
                                    <p:animEffect transition="in" filter="fade">
                                      <p:cBhvr>
                                        <p:cTn id="17" dur="1000"/>
                                        <p:tgtEl>
                                          <p:spTgt spid="160771">
                                            <p:txEl>
                                              <p:pRg st="0" end="0"/>
                                            </p:txEl>
                                          </p:spTgt>
                                        </p:tgtEl>
                                      </p:cBhvr>
                                    </p:animEffect>
                                    <p:anim calcmode="lin" valueType="num">
                                      <p:cBhvr>
                                        <p:cTn id="18" dur="1000" fill="hold"/>
                                        <p:tgtEl>
                                          <p:spTgt spid="160771">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607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60771">
                                            <p:txEl>
                                              <p:pRg st="1" end="1"/>
                                            </p:txEl>
                                          </p:spTgt>
                                        </p:tgtEl>
                                        <p:attrNameLst>
                                          <p:attrName>style.visibility</p:attrName>
                                        </p:attrNameLst>
                                      </p:cBhvr>
                                      <p:to>
                                        <p:strVal val="visible"/>
                                      </p:to>
                                    </p:set>
                                    <p:animEffect transition="in" filter="fade">
                                      <p:cBhvr>
                                        <p:cTn id="24" dur="1000"/>
                                        <p:tgtEl>
                                          <p:spTgt spid="160771">
                                            <p:txEl>
                                              <p:pRg st="1" end="1"/>
                                            </p:txEl>
                                          </p:spTgt>
                                        </p:tgtEl>
                                      </p:cBhvr>
                                    </p:animEffect>
                                    <p:anim calcmode="lin" valueType="num">
                                      <p:cBhvr>
                                        <p:cTn id="25" dur="1000" fill="hold"/>
                                        <p:tgtEl>
                                          <p:spTgt spid="160771">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607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60771">
                                            <p:txEl>
                                              <p:pRg st="2" end="2"/>
                                            </p:txEl>
                                          </p:spTgt>
                                        </p:tgtEl>
                                        <p:attrNameLst>
                                          <p:attrName>style.visibility</p:attrName>
                                        </p:attrNameLst>
                                      </p:cBhvr>
                                      <p:to>
                                        <p:strVal val="visible"/>
                                      </p:to>
                                    </p:set>
                                    <p:animEffect transition="in" filter="fade">
                                      <p:cBhvr>
                                        <p:cTn id="31" dur="1000"/>
                                        <p:tgtEl>
                                          <p:spTgt spid="160771">
                                            <p:txEl>
                                              <p:pRg st="2" end="2"/>
                                            </p:txEl>
                                          </p:spTgt>
                                        </p:tgtEl>
                                      </p:cBhvr>
                                    </p:animEffect>
                                    <p:anim calcmode="lin" valueType="num">
                                      <p:cBhvr>
                                        <p:cTn id="32" dur="1000" fill="hold"/>
                                        <p:tgtEl>
                                          <p:spTgt spid="160771">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607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60771">
                                            <p:txEl>
                                              <p:pRg st="3" end="3"/>
                                            </p:txEl>
                                          </p:spTgt>
                                        </p:tgtEl>
                                        <p:attrNameLst>
                                          <p:attrName>style.visibility</p:attrName>
                                        </p:attrNameLst>
                                      </p:cBhvr>
                                      <p:to>
                                        <p:strVal val="visible"/>
                                      </p:to>
                                    </p:set>
                                    <p:animEffect transition="in" filter="fade">
                                      <p:cBhvr>
                                        <p:cTn id="38" dur="1000"/>
                                        <p:tgtEl>
                                          <p:spTgt spid="160771">
                                            <p:txEl>
                                              <p:pRg st="3" end="3"/>
                                            </p:txEl>
                                          </p:spTgt>
                                        </p:tgtEl>
                                      </p:cBhvr>
                                    </p:animEffect>
                                    <p:anim calcmode="lin" valueType="num">
                                      <p:cBhvr>
                                        <p:cTn id="39" dur="1000" fill="hold"/>
                                        <p:tgtEl>
                                          <p:spTgt spid="160771">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607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160771">
                                            <p:txEl>
                                              <p:pRg st="4" end="4"/>
                                            </p:txEl>
                                          </p:spTgt>
                                        </p:tgtEl>
                                        <p:attrNameLst>
                                          <p:attrName>style.visibility</p:attrName>
                                        </p:attrNameLst>
                                      </p:cBhvr>
                                      <p:to>
                                        <p:strVal val="visible"/>
                                      </p:to>
                                    </p:set>
                                    <p:animEffect transition="in" filter="fade">
                                      <p:cBhvr>
                                        <p:cTn id="45" dur="1000"/>
                                        <p:tgtEl>
                                          <p:spTgt spid="160771">
                                            <p:txEl>
                                              <p:pRg st="4" end="4"/>
                                            </p:txEl>
                                          </p:spTgt>
                                        </p:tgtEl>
                                      </p:cBhvr>
                                    </p:animEffect>
                                    <p:anim calcmode="lin" valueType="num">
                                      <p:cBhvr>
                                        <p:cTn id="46" dur="1000" fill="hold"/>
                                        <p:tgtEl>
                                          <p:spTgt spid="160771">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607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0" grpId="0"/>
      <p:bldP spid="160771" grpId="0" build="p"/>
    </p:bldLst>
  </p:timing>
</p:sld>
</file>

<file path=ppt/slides/slide1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774DF13-E187-4D0C-8D75-E68C941EA882}" type="slidenum">
              <a:rPr lang="en-US"/>
              <a:pPr>
                <a:defRPr/>
              </a:pPr>
              <a:t>172</a:t>
            </a:fld>
            <a:endParaRPr lang="en-US"/>
          </a:p>
        </p:txBody>
      </p:sp>
      <p:sp>
        <p:nvSpPr>
          <p:cNvPr id="161794" name="Rectangle 2"/>
          <p:cNvSpPr>
            <a:spLocks noGrp="1" noChangeArrowheads="1"/>
          </p:cNvSpPr>
          <p:nvPr>
            <p:ph type="title"/>
          </p:nvPr>
        </p:nvSpPr>
        <p:spPr/>
        <p:txBody>
          <a:bodyPr/>
          <a:lstStyle/>
          <a:p>
            <a:pPr eaLnBrk="1" hangingPunct="1"/>
            <a:r>
              <a:rPr lang="fa-IR" smtClean="0"/>
              <a:t>تصميم گيري ورود به بازار</a:t>
            </a:r>
            <a:endParaRPr lang="en-US" smtClean="0"/>
          </a:p>
        </p:txBody>
      </p:sp>
      <p:sp>
        <p:nvSpPr>
          <p:cNvPr id="16179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انتخاب روش ورود به بازار بايد به سولات زير پاسخ داده شود:</a:t>
            </a:r>
          </a:p>
          <a:p>
            <a:pPr marL="785813" indent="-609600" eaLnBrk="1" hangingPunct="1">
              <a:buFontTx/>
              <a:buAutoNum type="arabicPeriod"/>
            </a:pPr>
            <a:r>
              <a:rPr lang="fa-IR" smtClean="0"/>
              <a:t>انتظارات و هدف هاي شرکت با توجه به اندازه آن در تجارت چيست؟</a:t>
            </a:r>
          </a:p>
          <a:p>
            <a:pPr marL="785813" indent="-609600" eaLnBrk="1" hangingPunct="1">
              <a:buFontTx/>
              <a:buAutoNum type="arabicPeriod"/>
            </a:pPr>
            <a:r>
              <a:rPr lang="fa-IR" smtClean="0"/>
              <a:t>وضعيت منابع مالي شرکت چگونه است؟</a:t>
            </a:r>
          </a:p>
          <a:p>
            <a:pPr marL="785813" indent="-609600" eaLnBrk="1" hangingPunct="1">
              <a:buFontTx/>
              <a:buAutoNum type="arabicPeriod"/>
            </a:pPr>
            <a:r>
              <a:rPr lang="fa-IR" smtClean="0"/>
              <a:t>تا چه حد شرکت  با بازارخارجي موجود ارتباط دارد؟</a:t>
            </a:r>
            <a:endParaRPr lang="en-US"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61794"/>
                                        </p:tgtEl>
                                        <p:attrNameLst>
                                          <p:attrName>style.visibility</p:attrName>
                                        </p:attrNameLst>
                                      </p:cBhvr>
                                      <p:to>
                                        <p:strVal val="visible"/>
                                      </p:to>
                                    </p:set>
                                    <p:animEffect transition="in" filter="fade">
                                      <p:cBhvr>
                                        <p:cTn id="7" dur="768" decel="100000"/>
                                        <p:tgtEl>
                                          <p:spTgt spid="161794"/>
                                        </p:tgtEl>
                                      </p:cBhvr>
                                    </p:animEffect>
                                    <p:animScale>
                                      <p:cBhvr>
                                        <p:cTn id="8" dur="768" decel="100000"/>
                                        <p:tgtEl>
                                          <p:spTgt spid="161794"/>
                                        </p:tgtEl>
                                      </p:cBhvr>
                                      <p:from x="10000" y="10000"/>
                                      <p:to x="200000" y="450000"/>
                                    </p:animScale>
                                    <p:animScale>
                                      <p:cBhvr>
                                        <p:cTn id="9" dur="1230" accel="100000" fill="hold">
                                          <p:stCondLst>
                                            <p:cond delay="768"/>
                                          </p:stCondLst>
                                        </p:cTn>
                                        <p:tgtEl>
                                          <p:spTgt spid="161794"/>
                                        </p:tgtEl>
                                      </p:cBhvr>
                                      <p:from x="200000" y="450000"/>
                                      <p:to x="100000" y="100000"/>
                                    </p:animScale>
                                    <p:set>
                                      <p:cBhvr>
                                        <p:cTn id="10" dur="768" fill="hold"/>
                                        <p:tgtEl>
                                          <p:spTgt spid="161794"/>
                                        </p:tgtEl>
                                        <p:attrNameLst>
                                          <p:attrName>ppt_x</p:attrName>
                                        </p:attrNameLst>
                                      </p:cBhvr>
                                      <p:to>
                                        <p:strVal val="(0.5)"/>
                                      </p:to>
                                    </p:set>
                                    <p:anim from="(0.5)" to="(#ppt_x)" calcmode="lin" valueType="num">
                                      <p:cBhvr>
                                        <p:cTn id="11" dur="1230" accel="100000" fill="hold">
                                          <p:stCondLst>
                                            <p:cond delay="768"/>
                                          </p:stCondLst>
                                        </p:cTn>
                                        <p:tgtEl>
                                          <p:spTgt spid="161794"/>
                                        </p:tgtEl>
                                        <p:attrNameLst>
                                          <p:attrName>ppt_x</p:attrName>
                                        </p:attrNameLst>
                                      </p:cBhvr>
                                    </p:anim>
                                    <p:set>
                                      <p:cBhvr>
                                        <p:cTn id="12" dur="768" fill="hold"/>
                                        <p:tgtEl>
                                          <p:spTgt spid="161794"/>
                                        </p:tgtEl>
                                        <p:attrNameLst>
                                          <p:attrName>ppt_y</p:attrName>
                                        </p:attrNameLst>
                                      </p:cBhvr>
                                      <p:to>
                                        <p:strVal val="(#ppt_y+0.4)"/>
                                      </p:to>
                                    </p:set>
                                    <p:anim from="(#ppt_y+0.4)" to="(#ppt_y)" calcmode="lin" valueType="num">
                                      <p:cBhvr>
                                        <p:cTn id="13" dur="1230" accel="100000" fill="hold">
                                          <p:stCondLst>
                                            <p:cond delay="768"/>
                                          </p:stCondLst>
                                        </p:cTn>
                                        <p:tgtEl>
                                          <p:spTgt spid="16179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61795">
                                            <p:txEl>
                                              <p:pRg st="0" end="0"/>
                                            </p:txEl>
                                          </p:spTgt>
                                        </p:tgtEl>
                                        <p:attrNameLst>
                                          <p:attrName>style.visibility</p:attrName>
                                        </p:attrNameLst>
                                      </p:cBhvr>
                                      <p:to>
                                        <p:strVal val="visible"/>
                                      </p:to>
                                    </p:set>
                                    <p:anim calcmode="lin" valueType="num">
                                      <p:cBhvr>
                                        <p:cTn id="18" dur="500" fill="hold"/>
                                        <p:tgtEl>
                                          <p:spTgt spid="161795">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61795">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6179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61795">
                                            <p:txEl>
                                              <p:pRg st="1" end="1"/>
                                            </p:txEl>
                                          </p:spTgt>
                                        </p:tgtEl>
                                        <p:attrNameLst>
                                          <p:attrName>style.visibility</p:attrName>
                                        </p:attrNameLst>
                                      </p:cBhvr>
                                      <p:to>
                                        <p:strVal val="visible"/>
                                      </p:to>
                                    </p:set>
                                    <p:anim calcmode="lin" valueType="num">
                                      <p:cBhvr>
                                        <p:cTn id="25" dur="500" fill="hold"/>
                                        <p:tgtEl>
                                          <p:spTgt spid="161795">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61795">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6179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61795">
                                            <p:txEl>
                                              <p:pRg st="2" end="2"/>
                                            </p:txEl>
                                          </p:spTgt>
                                        </p:tgtEl>
                                        <p:attrNameLst>
                                          <p:attrName>style.visibility</p:attrName>
                                        </p:attrNameLst>
                                      </p:cBhvr>
                                      <p:to>
                                        <p:strVal val="visible"/>
                                      </p:to>
                                    </p:set>
                                    <p:anim calcmode="lin" valueType="num">
                                      <p:cBhvr>
                                        <p:cTn id="32" dur="500" fill="hold"/>
                                        <p:tgtEl>
                                          <p:spTgt spid="161795">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61795">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61795">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61795">
                                            <p:txEl>
                                              <p:pRg st="3" end="3"/>
                                            </p:txEl>
                                          </p:spTgt>
                                        </p:tgtEl>
                                        <p:attrNameLst>
                                          <p:attrName>style.visibility</p:attrName>
                                        </p:attrNameLst>
                                      </p:cBhvr>
                                      <p:to>
                                        <p:strVal val="visible"/>
                                      </p:to>
                                    </p:set>
                                    <p:anim calcmode="lin" valueType="num">
                                      <p:cBhvr>
                                        <p:cTn id="39" dur="500" fill="hold"/>
                                        <p:tgtEl>
                                          <p:spTgt spid="161795">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61795">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161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4" grpId="0"/>
      <p:bldP spid="161795" grpId="0" build="p"/>
    </p:bldLst>
  </p:timing>
</p:sld>
</file>

<file path=ppt/slides/slide1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27CFFBB-3CB7-473D-8144-CC7206664351}" type="slidenum">
              <a:rPr lang="en-US"/>
              <a:pPr>
                <a:defRPr/>
              </a:pPr>
              <a:t>173</a:t>
            </a:fld>
            <a:endParaRPr lang="en-US"/>
          </a:p>
        </p:txBody>
      </p:sp>
      <p:sp>
        <p:nvSpPr>
          <p:cNvPr id="175107" name="Rectangle 2"/>
          <p:cNvSpPr>
            <a:spLocks noGrp="1" noChangeArrowheads="1"/>
          </p:cNvSpPr>
          <p:nvPr>
            <p:ph type="title"/>
          </p:nvPr>
        </p:nvSpPr>
        <p:spPr/>
        <p:txBody>
          <a:bodyPr/>
          <a:lstStyle/>
          <a:p>
            <a:pPr eaLnBrk="1" hangingPunct="1"/>
            <a:endParaRPr lang="fa-IR" smtClean="0"/>
          </a:p>
        </p:txBody>
      </p:sp>
      <p:sp>
        <p:nvSpPr>
          <p:cNvPr id="162819" name="Rectangle 3"/>
          <p:cNvSpPr>
            <a:spLocks noGrp="1" noChangeArrowheads="1"/>
          </p:cNvSpPr>
          <p:nvPr>
            <p:ph type="body" idx="1"/>
          </p:nvPr>
        </p:nvSpPr>
        <p:spPr/>
        <p:txBody>
          <a:bodyPr/>
          <a:lstStyle/>
          <a:p>
            <a:pPr marL="785813" indent="-609600" eaLnBrk="1" hangingPunct="1">
              <a:buFontTx/>
              <a:buAutoNum type="arabicPeriod" startAt="4"/>
            </a:pPr>
            <a:r>
              <a:rPr lang="fa-IR" smtClean="0"/>
              <a:t>مهارت ها و توانايي هاي و نگرش مديريت شرکت به بازرايابي بين المللي چيست؟</a:t>
            </a:r>
          </a:p>
          <a:p>
            <a:pPr marL="785813" indent="-609600" eaLnBrk="1" hangingPunct="1">
              <a:buFontTx/>
              <a:buAutoNum type="arabicPeriod" startAt="4"/>
            </a:pPr>
            <a:r>
              <a:rPr lang="fa-IR" smtClean="0"/>
              <a:t>ماهيت و قدرت رقابتي شرکت چگونه است؟</a:t>
            </a:r>
          </a:p>
          <a:p>
            <a:pPr marL="785813" indent="-609600" eaLnBrk="1" hangingPunct="1">
              <a:buFontTx/>
              <a:buAutoNum type="arabicPeriod" startAt="4"/>
            </a:pPr>
            <a:r>
              <a:rPr lang="fa-IR" smtClean="0"/>
              <a:t>محدوديت هاي تعرفه اي در سطح ملي و سياست‌هاي حمايتي دولتي چيست؟</a:t>
            </a:r>
          </a:p>
          <a:p>
            <a:pPr marL="785813" indent="-609600" eaLnBrk="1" hangingPunct="1">
              <a:buFontTx/>
              <a:buAutoNum type="arabicPeriod" startAt="4"/>
            </a:pPr>
            <a:r>
              <a:rPr lang="fa-IR" smtClean="0"/>
              <a:t>مزيت هاي رقابتي محصول شرکت کدام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p:bldLst>
  </p:timing>
</p:sld>
</file>

<file path=ppt/slides/slide1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9328F9D-0B2B-4B71-A583-5312C19935A1}" type="slidenum">
              <a:rPr lang="en-US"/>
              <a:pPr>
                <a:defRPr/>
              </a:pPr>
              <a:t>174</a:t>
            </a:fld>
            <a:endParaRPr lang="en-US"/>
          </a:p>
        </p:txBody>
      </p:sp>
      <p:sp>
        <p:nvSpPr>
          <p:cNvPr id="163842" name="Rectangle 2"/>
          <p:cNvSpPr>
            <a:spLocks noGrp="1" noChangeArrowheads="1"/>
          </p:cNvSpPr>
          <p:nvPr>
            <p:ph type="title"/>
          </p:nvPr>
        </p:nvSpPr>
        <p:spPr/>
        <p:txBody>
          <a:bodyPr/>
          <a:lstStyle/>
          <a:p>
            <a:pPr eaLnBrk="1" hangingPunct="1"/>
            <a:endParaRPr lang="fa-IR" smtClean="0"/>
          </a:p>
        </p:txBody>
      </p:sp>
      <p:sp>
        <p:nvSpPr>
          <p:cNvPr id="163843" name="Rectangle 3"/>
          <p:cNvSpPr>
            <a:spLocks noGrp="1" noChangeArrowheads="1"/>
          </p:cNvSpPr>
          <p:nvPr>
            <p:ph type="body" idx="1"/>
          </p:nvPr>
        </p:nvSpPr>
        <p:spPr>
          <a:xfrm>
            <a:off x="1187450" y="1700213"/>
            <a:ext cx="7086600" cy="4191000"/>
          </a:xfrm>
        </p:spPr>
        <p:txBody>
          <a:bodyPr/>
          <a:lstStyle/>
          <a:p>
            <a:pPr marL="785813" indent="-609600" eaLnBrk="1" hangingPunct="1">
              <a:lnSpc>
                <a:spcPct val="80000"/>
              </a:lnSpc>
              <a:buFontTx/>
              <a:buNone/>
            </a:pPr>
            <a:r>
              <a:rPr lang="fa-IR" smtClean="0">
                <a:solidFill>
                  <a:srgbClr val="0033CC"/>
                </a:solidFill>
              </a:rPr>
              <a:t>در صورتي که براي سولات فوق شرکت جواب داشته باشد و يا با توجه به پتانسيل شرکت در پاسخ به سولات فوق، با يکي از روش هاي زير وارد بازار شود:</a:t>
            </a:r>
          </a:p>
          <a:p>
            <a:pPr marL="785813" indent="-609600" eaLnBrk="1" hangingPunct="1">
              <a:lnSpc>
                <a:spcPct val="80000"/>
              </a:lnSpc>
              <a:buFontTx/>
              <a:buAutoNum type="arabicPeriod"/>
            </a:pPr>
            <a:r>
              <a:rPr lang="fa-IR" smtClean="0"/>
              <a:t>فروش محلي</a:t>
            </a:r>
          </a:p>
          <a:p>
            <a:pPr marL="785813" indent="-609600" eaLnBrk="1" hangingPunct="1">
              <a:lnSpc>
                <a:spcPct val="80000"/>
              </a:lnSpc>
              <a:buFontTx/>
              <a:buAutoNum type="arabicPeriod"/>
            </a:pPr>
            <a:r>
              <a:rPr lang="fa-IR" smtClean="0"/>
              <a:t>صادرات از طريق شرکت هاي ديگر</a:t>
            </a:r>
          </a:p>
          <a:p>
            <a:pPr marL="785813" indent="-609600" eaLnBrk="1" hangingPunct="1">
              <a:lnSpc>
                <a:spcPct val="80000"/>
              </a:lnSpc>
              <a:buFontTx/>
              <a:buAutoNum type="arabicPeriod"/>
            </a:pPr>
            <a:r>
              <a:rPr lang="fa-IR" smtClean="0"/>
              <a:t>شرکت هاي تجاري</a:t>
            </a:r>
          </a:p>
          <a:p>
            <a:pPr marL="785813" indent="-609600" eaLnBrk="1" hangingPunct="1">
              <a:lnSpc>
                <a:spcPct val="80000"/>
              </a:lnSpc>
              <a:buFontTx/>
              <a:buAutoNum type="arabicPeriod"/>
            </a:pPr>
            <a:r>
              <a:rPr lang="fa-IR" smtClean="0"/>
              <a:t>پيشبرد فروش</a:t>
            </a:r>
          </a:p>
          <a:p>
            <a:pPr marL="785813" indent="-609600" eaLnBrk="1" hangingPunct="1">
              <a:lnSpc>
                <a:spcPct val="80000"/>
              </a:lnSpc>
              <a:buFontTx/>
              <a:buAutoNum type="arabicPeriod"/>
            </a:pPr>
            <a:r>
              <a:rPr lang="fa-IR" smtClean="0"/>
              <a:t>توزيع از طريق آژانس ها و نمايندگي ها</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63842"/>
                                        </p:tgtEl>
                                        <p:attrNameLst>
                                          <p:attrName>style.visibility</p:attrName>
                                        </p:attrNameLst>
                                      </p:cBhvr>
                                      <p:to>
                                        <p:strVal val="visible"/>
                                      </p:to>
                                    </p:set>
                                    <p:animEffect transition="in" filter="fade">
                                      <p:cBhvr>
                                        <p:cTn id="7" dur="2000"/>
                                        <p:tgtEl>
                                          <p:spTgt spid="163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43">
                                            <p:txEl>
                                              <p:pRg st="0" end="0"/>
                                            </p:txEl>
                                          </p:spTgt>
                                        </p:tgtEl>
                                        <p:attrNameLst>
                                          <p:attrName>style.visibility</p:attrName>
                                        </p:attrNameLst>
                                      </p:cBhvr>
                                      <p:to>
                                        <p:strVal val="visible"/>
                                      </p:to>
                                    </p:set>
                                    <p:animEffect transition="in" filter="fade">
                                      <p:cBhvr>
                                        <p:cTn id="12" dur="2000"/>
                                        <p:tgtEl>
                                          <p:spTgt spid="1638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43">
                                            <p:txEl>
                                              <p:pRg st="1" end="1"/>
                                            </p:txEl>
                                          </p:spTgt>
                                        </p:tgtEl>
                                        <p:attrNameLst>
                                          <p:attrName>style.visibility</p:attrName>
                                        </p:attrNameLst>
                                      </p:cBhvr>
                                      <p:to>
                                        <p:strVal val="visible"/>
                                      </p:to>
                                    </p:set>
                                    <p:animEffect transition="in" filter="fade">
                                      <p:cBhvr>
                                        <p:cTn id="17" dur="2000"/>
                                        <p:tgtEl>
                                          <p:spTgt spid="1638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43">
                                            <p:txEl>
                                              <p:pRg st="2" end="2"/>
                                            </p:txEl>
                                          </p:spTgt>
                                        </p:tgtEl>
                                        <p:attrNameLst>
                                          <p:attrName>style.visibility</p:attrName>
                                        </p:attrNameLst>
                                      </p:cBhvr>
                                      <p:to>
                                        <p:strVal val="visible"/>
                                      </p:to>
                                    </p:set>
                                    <p:animEffect transition="in" filter="fade">
                                      <p:cBhvr>
                                        <p:cTn id="22" dur="2000"/>
                                        <p:tgtEl>
                                          <p:spTgt spid="1638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843">
                                            <p:txEl>
                                              <p:pRg st="3" end="3"/>
                                            </p:txEl>
                                          </p:spTgt>
                                        </p:tgtEl>
                                        <p:attrNameLst>
                                          <p:attrName>style.visibility</p:attrName>
                                        </p:attrNameLst>
                                      </p:cBhvr>
                                      <p:to>
                                        <p:strVal val="visible"/>
                                      </p:to>
                                    </p:set>
                                    <p:animEffect transition="in" filter="fade">
                                      <p:cBhvr>
                                        <p:cTn id="27" dur="2000"/>
                                        <p:tgtEl>
                                          <p:spTgt spid="1638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3843">
                                            <p:txEl>
                                              <p:pRg st="4" end="4"/>
                                            </p:txEl>
                                          </p:spTgt>
                                        </p:tgtEl>
                                        <p:attrNameLst>
                                          <p:attrName>style.visibility</p:attrName>
                                        </p:attrNameLst>
                                      </p:cBhvr>
                                      <p:to>
                                        <p:strVal val="visible"/>
                                      </p:to>
                                    </p:set>
                                    <p:animEffect transition="in" filter="fade">
                                      <p:cBhvr>
                                        <p:cTn id="32" dur="2000"/>
                                        <p:tgtEl>
                                          <p:spTgt spid="1638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3843">
                                            <p:txEl>
                                              <p:pRg st="5" end="5"/>
                                            </p:txEl>
                                          </p:spTgt>
                                        </p:tgtEl>
                                        <p:attrNameLst>
                                          <p:attrName>style.visibility</p:attrName>
                                        </p:attrNameLst>
                                      </p:cBhvr>
                                      <p:to>
                                        <p:strVal val="visible"/>
                                      </p:to>
                                    </p:set>
                                    <p:animEffect transition="in" filter="fade">
                                      <p:cBhvr>
                                        <p:cTn id="37" dur="2000"/>
                                        <p:tgtEl>
                                          <p:spTgt spid="1638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p:bldP spid="163843" grpId="0" build="p"/>
    </p:bldLst>
  </p:timing>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2EF9490-3B9B-4661-B751-65762E84F05C}" type="slidenum">
              <a:rPr lang="en-US"/>
              <a:pPr>
                <a:defRPr/>
              </a:pPr>
              <a:t>175</a:t>
            </a:fld>
            <a:endParaRPr lang="en-US"/>
          </a:p>
        </p:txBody>
      </p:sp>
      <p:sp>
        <p:nvSpPr>
          <p:cNvPr id="164866" name="Rectangle 2"/>
          <p:cNvSpPr>
            <a:spLocks noGrp="1" noChangeArrowheads="1"/>
          </p:cNvSpPr>
          <p:nvPr>
            <p:ph type="title"/>
          </p:nvPr>
        </p:nvSpPr>
        <p:spPr/>
        <p:txBody>
          <a:bodyPr/>
          <a:lstStyle/>
          <a:p>
            <a:pPr eaLnBrk="1" hangingPunct="1"/>
            <a:endParaRPr lang="fa-IR" smtClean="0"/>
          </a:p>
        </p:txBody>
      </p:sp>
      <p:sp>
        <p:nvSpPr>
          <p:cNvPr id="164867" name="Rectangle 3"/>
          <p:cNvSpPr>
            <a:spLocks noGrp="1" noChangeArrowheads="1"/>
          </p:cNvSpPr>
          <p:nvPr>
            <p:ph type="body" idx="1"/>
          </p:nvPr>
        </p:nvSpPr>
        <p:spPr/>
        <p:txBody>
          <a:bodyPr/>
          <a:lstStyle/>
          <a:p>
            <a:pPr marL="785813" indent="-609600" eaLnBrk="1" hangingPunct="1">
              <a:buFontTx/>
              <a:buAutoNum type="arabicPeriod" startAt="6"/>
            </a:pPr>
            <a:r>
              <a:rPr lang="fa-IR" smtClean="0"/>
              <a:t>فرانشيز</a:t>
            </a:r>
          </a:p>
          <a:p>
            <a:pPr marL="785813" indent="-609600" eaLnBrk="1" hangingPunct="1">
              <a:buFontTx/>
              <a:buAutoNum type="arabicPeriod" startAt="6"/>
            </a:pPr>
            <a:r>
              <a:rPr lang="fa-IR" smtClean="0"/>
              <a:t>بازاريابي مستقيم</a:t>
            </a:r>
          </a:p>
          <a:p>
            <a:pPr marL="785813" indent="-609600" eaLnBrk="1" hangingPunct="1">
              <a:buFontTx/>
              <a:buAutoNum type="arabicPeriod" startAt="6"/>
            </a:pPr>
            <a:r>
              <a:rPr lang="fa-IR" smtClean="0"/>
              <a:t>قرارداد توليد</a:t>
            </a:r>
          </a:p>
          <a:p>
            <a:pPr marL="785813" indent="-609600" eaLnBrk="1" hangingPunct="1">
              <a:buFontTx/>
              <a:buAutoNum type="arabicPeriod" startAt="6"/>
            </a:pPr>
            <a:r>
              <a:rPr lang="fa-IR" smtClean="0"/>
              <a:t>اعطاي مجوز توليد</a:t>
            </a:r>
          </a:p>
          <a:p>
            <a:pPr marL="785813" indent="-609600" eaLnBrk="1" hangingPunct="1">
              <a:buFontTx/>
              <a:buAutoNum type="arabicPeriod" startAt="6"/>
            </a:pPr>
            <a:r>
              <a:rPr lang="fa-IR" smtClean="0"/>
              <a:t>قرارداد مشترک (سرمايه گذاري مشترک)</a:t>
            </a:r>
          </a:p>
          <a:p>
            <a:pPr marL="785813" indent="-609600" eaLnBrk="1" hangingPunct="1">
              <a:buFontTx/>
              <a:buAutoNum type="arabicPeriod" startAt="6"/>
            </a:pPr>
            <a:r>
              <a:rPr lang="fa-IR" smtClean="0"/>
              <a:t>مونتاژ</a:t>
            </a:r>
          </a:p>
          <a:p>
            <a:pPr marL="785813" indent="-609600" eaLnBrk="1" hangingPunct="1">
              <a:buFontTx/>
              <a:buAutoNum type="arabicPeriod" startAt="6"/>
            </a:pPr>
            <a:r>
              <a:rPr lang="fa-IR" smtClean="0"/>
              <a:t>مالکيت کامل يک واحد توليدي در خارج</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64866"/>
                                        </p:tgtEl>
                                        <p:attrNameLst>
                                          <p:attrName>style.visibility</p:attrName>
                                        </p:attrNameLst>
                                      </p:cBhvr>
                                      <p:to>
                                        <p:strVal val="visible"/>
                                      </p:to>
                                    </p:set>
                                    <p:animEffect transition="in" filter="fade">
                                      <p:cBhvr>
                                        <p:cTn id="7" dur="2000"/>
                                        <p:tgtEl>
                                          <p:spTgt spid="164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4867">
                                            <p:txEl>
                                              <p:pRg st="0" end="0"/>
                                            </p:txEl>
                                          </p:spTgt>
                                        </p:tgtEl>
                                        <p:attrNameLst>
                                          <p:attrName>style.visibility</p:attrName>
                                        </p:attrNameLst>
                                      </p:cBhvr>
                                      <p:to>
                                        <p:strVal val="visible"/>
                                      </p:to>
                                    </p:set>
                                    <p:animEffect transition="in" filter="fade">
                                      <p:cBhvr>
                                        <p:cTn id="12" dur="2000"/>
                                        <p:tgtEl>
                                          <p:spTgt spid="1648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4867">
                                            <p:txEl>
                                              <p:pRg st="1" end="1"/>
                                            </p:txEl>
                                          </p:spTgt>
                                        </p:tgtEl>
                                        <p:attrNameLst>
                                          <p:attrName>style.visibility</p:attrName>
                                        </p:attrNameLst>
                                      </p:cBhvr>
                                      <p:to>
                                        <p:strVal val="visible"/>
                                      </p:to>
                                    </p:set>
                                    <p:animEffect transition="in" filter="fade">
                                      <p:cBhvr>
                                        <p:cTn id="17" dur="2000"/>
                                        <p:tgtEl>
                                          <p:spTgt spid="1648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4867">
                                            <p:txEl>
                                              <p:pRg st="2" end="2"/>
                                            </p:txEl>
                                          </p:spTgt>
                                        </p:tgtEl>
                                        <p:attrNameLst>
                                          <p:attrName>style.visibility</p:attrName>
                                        </p:attrNameLst>
                                      </p:cBhvr>
                                      <p:to>
                                        <p:strVal val="visible"/>
                                      </p:to>
                                    </p:set>
                                    <p:animEffect transition="in" filter="fade">
                                      <p:cBhvr>
                                        <p:cTn id="22" dur="2000"/>
                                        <p:tgtEl>
                                          <p:spTgt spid="1648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4867">
                                            <p:txEl>
                                              <p:pRg st="3" end="3"/>
                                            </p:txEl>
                                          </p:spTgt>
                                        </p:tgtEl>
                                        <p:attrNameLst>
                                          <p:attrName>style.visibility</p:attrName>
                                        </p:attrNameLst>
                                      </p:cBhvr>
                                      <p:to>
                                        <p:strVal val="visible"/>
                                      </p:to>
                                    </p:set>
                                    <p:animEffect transition="in" filter="fade">
                                      <p:cBhvr>
                                        <p:cTn id="27" dur="2000"/>
                                        <p:tgtEl>
                                          <p:spTgt spid="16486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4867">
                                            <p:txEl>
                                              <p:pRg st="4" end="4"/>
                                            </p:txEl>
                                          </p:spTgt>
                                        </p:tgtEl>
                                        <p:attrNameLst>
                                          <p:attrName>style.visibility</p:attrName>
                                        </p:attrNameLst>
                                      </p:cBhvr>
                                      <p:to>
                                        <p:strVal val="visible"/>
                                      </p:to>
                                    </p:set>
                                    <p:animEffect transition="in" filter="fade">
                                      <p:cBhvr>
                                        <p:cTn id="32" dur="2000"/>
                                        <p:tgtEl>
                                          <p:spTgt spid="16486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4867">
                                            <p:txEl>
                                              <p:pRg st="5" end="5"/>
                                            </p:txEl>
                                          </p:spTgt>
                                        </p:tgtEl>
                                        <p:attrNameLst>
                                          <p:attrName>style.visibility</p:attrName>
                                        </p:attrNameLst>
                                      </p:cBhvr>
                                      <p:to>
                                        <p:strVal val="visible"/>
                                      </p:to>
                                    </p:set>
                                    <p:animEffect transition="in" filter="fade">
                                      <p:cBhvr>
                                        <p:cTn id="37" dur="2000"/>
                                        <p:tgtEl>
                                          <p:spTgt spid="16486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4867">
                                            <p:txEl>
                                              <p:pRg st="6" end="6"/>
                                            </p:txEl>
                                          </p:spTgt>
                                        </p:tgtEl>
                                        <p:attrNameLst>
                                          <p:attrName>style.visibility</p:attrName>
                                        </p:attrNameLst>
                                      </p:cBhvr>
                                      <p:to>
                                        <p:strVal val="visible"/>
                                      </p:to>
                                    </p:set>
                                    <p:animEffect transition="in" filter="fade">
                                      <p:cBhvr>
                                        <p:cTn id="42" dur="2000"/>
                                        <p:tgtEl>
                                          <p:spTgt spid="1648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p:bldP spid="164867" grpId="0" build="p"/>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1004F200-3A4F-4851-8437-E0B5B255F179}" type="slidenum">
              <a:rPr lang="en-US"/>
              <a:pPr>
                <a:defRPr/>
              </a:pPr>
              <a:t>176</a:t>
            </a:fld>
            <a:endParaRPr lang="en-US"/>
          </a:p>
        </p:txBody>
      </p:sp>
      <p:sp>
        <p:nvSpPr>
          <p:cNvPr id="178179" name="Rectangle 2"/>
          <p:cNvSpPr>
            <a:spLocks noGrp="1" noChangeArrowheads="1"/>
          </p:cNvSpPr>
          <p:nvPr>
            <p:ph type="title"/>
          </p:nvPr>
        </p:nvSpPr>
        <p:spPr/>
        <p:txBody>
          <a:bodyPr/>
          <a:lstStyle/>
          <a:p>
            <a:pPr eaLnBrk="1" hangingPunct="1"/>
            <a:r>
              <a:rPr lang="fa-IR" sz="2400" smtClean="0"/>
              <a:t>عوامل موثر بر توسعه استراتژي بازاريابي بين المللي</a:t>
            </a:r>
            <a:endParaRPr lang="en-US" sz="2400" smtClean="0"/>
          </a:p>
        </p:txBody>
      </p:sp>
      <p:sp>
        <p:nvSpPr>
          <p:cNvPr id="178180" name="Rectangle 3"/>
          <p:cNvSpPr>
            <a:spLocks noGrp="1" noChangeArrowheads="1"/>
          </p:cNvSpPr>
          <p:nvPr>
            <p:ph type="body" idx="1"/>
          </p:nvPr>
        </p:nvSpPr>
        <p:spPr/>
        <p:txBody>
          <a:bodyPr/>
          <a:lstStyle/>
          <a:p>
            <a:pPr eaLnBrk="1" hangingPunct="1">
              <a:buFontTx/>
              <a:buNone/>
            </a:pPr>
            <a:endParaRPr lang="fa-IR" smtClean="0"/>
          </a:p>
        </p:txBody>
      </p:sp>
      <p:sp>
        <p:nvSpPr>
          <p:cNvPr id="178181" name="Rectangle 4"/>
          <p:cNvSpPr>
            <a:spLocks noChangeArrowheads="1"/>
          </p:cNvSpPr>
          <p:nvPr/>
        </p:nvSpPr>
        <p:spPr bwMode="auto">
          <a:xfrm>
            <a:off x="755650" y="1484313"/>
            <a:ext cx="7777163" cy="36036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pic>
        <p:nvPicPr>
          <p:cNvPr id="308229" name="Picture 5" descr="4"/>
          <p:cNvPicPr>
            <a:picLocks noChangeAspect="1" noChangeArrowheads="1"/>
          </p:cNvPicPr>
          <p:nvPr/>
        </p:nvPicPr>
        <p:blipFill>
          <a:blip r:embed="rId2" cstate="print">
            <a:clrChange>
              <a:clrFrom>
                <a:srgbClr val="FFFFFF"/>
              </a:clrFrom>
              <a:clrTo>
                <a:srgbClr val="FFFFFF">
                  <a:alpha val="0"/>
                </a:srgbClr>
              </a:clrTo>
            </a:clrChange>
            <a:lum bright="-24000" contrast="-100000"/>
            <a:extLst>
              <a:ext uri="{28A0092B-C50C-407E-A947-70E740481C1C}">
                <a14:useLocalDpi xmlns:a14="http://schemas.microsoft.com/office/drawing/2010/main" xmlns="" val="0"/>
              </a:ext>
            </a:extLst>
          </a:blip>
          <a:srcRect r="1842"/>
          <a:stretch>
            <a:fillRect/>
          </a:stretch>
        </p:blipFill>
        <p:spPr bwMode="auto">
          <a:xfrm>
            <a:off x="2843213" y="1341438"/>
            <a:ext cx="3384550" cy="4854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308229"/>
                                        </p:tgtEl>
                                        <p:attrNameLst>
                                          <p:attrName>style.visibility</p:attrName>
                                        </p:attrNameLst>
                                      </p:cBhvr>
                                      <p:to>
                                        <p:strVal val="visible"/>
                                      </p:to>
                                    </p:set>
                                    <p:animEffect transition="in" filter="strips(downLeft)">
                                      <p:cBhvr>
                                        <p:cTn id="7" dur="500"/>
                                        <p:tgtEl>
                                          <p:spTgt spid="308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5364276-E8DF-4372-A570-AF5A837FFB0A}" type="slidenum">
              <a:rPr lang="en-US"/>
              <a:pPr>
                <a:defRPr/>
              </a:pPr>
              <a:t>177</a:t>
            </a:fld>
            <a:endParaRPr lang="en-US"/>
          </a:p>
        </p:txBody>
      </p:sp>
      <p:sp>
        <p:nvSpPr>
          <p:cNvPr id="179203" name="Rectangle 2"/>
          <p:cNvSpPr>
            <a:spLocks noGrp="1" noChangeArrowheads="1"/>
          </p:cNvSpPr>
          <p:nvPr>
            <p:ph type="title"/>
          </p:nvPr>
        </p:nvSpPr>
        <p:spPr/>
        <p:txBody>
          <a:bodyPr/>
          <a:lstStyle/>
          <a:p>
            <a:pPr rtl="1" eaLnBrk="1" hangingPunct="1"/>
            <a:r>
              <a:rPr lang="fa-IR" smtClean="0"/>
              <a:t>ريسک و کنترل ورود به بازار جهاني</a:t>
            </a:r>
            <a:endParaRPr lang="en-US" smtClean="0"/>
          </a:p>
        </p:txBody>
      </p:sp>
      <p:sp>
        <p:nvSpPr>
          <p:cNvPr id="165891" name="Rectangle 3"/>
          <p:cNvSpPr>
            <a:spLocks noGrp="1" noChangeArrowheads="1"/>
          </p:cNvSpPr>
          <p:nvPr>
            <p:ph type="body" idx="1"/>
          </p:nvPr>
        </p:nvSpPr>
        <p:spPr/>
        <p:txBody>
          <a:bodyPr/>
          <a:lstStyle/>
          <a:p>
            <a:pPr eaLnBrk="1" hangingPunct="1">
              <a:lnSpc>
                <a:spcPct val="180000"/>
              </a:lnSpc>
              <a:buFontTx/>
              <a:buNone/>
            </a:pPr>
            <a:r>
              <a:rPr lang="fa-IR" smtClean="0"/>
              <a:t>روش هاي خريد و فروش داخلي، شرکت هاي تجاري، صادرات از طريق شرکت هاي ديگر و به طور کلي صادرات غير مستقيم ريسک کمتري دارند و در عين حال هزينه‌هاي كنترل کمتري را نيز دربردارند.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p:cTn id="7" dur="1000" fill="hold"/>
                                        <p:tgtEl>
                                          <p:spTgt spid="16589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6589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658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A34750A-7327-4928-93AD-E92D37ABD8BD}" type="slidenum">
              <a:rPr lang="en-US"/>
              <a:pPr>
                <a:defRPr/>
              </a:pPr>
              <a:t>178</a:t>
            </a:fld>
            <a:endParaRPr lang="en-US"/>
          </a:p>
        </p:txBody>
      </p:sp>
      <p:sp>
        <p:nvSpPr>
          <p:cNvPr id="180227" name="Rectangle 2"/>
          <p:cNvSpPr>
            <a:spLocks noGrp="1" noChangeArrowheads="1"/>
          </p:cNvSpPr>
          <p:nvPr>
            <p:ph type="title"/>
          </p:nvPr>
        </p:nvSpPr>
        <p:spPr/>
        <p:txBody>
          <a:bodyPr/>
          <a:lstStyle/>
          <a:p>
            <a:pPr eaLnBrk="1" hangingPunct="1"/>
            <a:r>
              <a:rPr lang="fa-IR" smtClean="0"/>
              <a:t>ريسک و کنترل ورود به بازار</a:t>
            </a:r>
            <a:endParaRPr lang="en-US" smtClean="0"/>
          </a:p>
        </p:txBody>
      </p:sp>
      <p:sp>
        <p:nvSpPr>
          <p:cNvPr id="166915" name="Rectangle 3"/>
          <p:cNvSpPr>
            <a:spLocks noGrp="1" noChangeArrowheads="1"/>
          </p:cNvSpPr>
          <p:nvPr>
            <p:ph type="body" idx="1"/>
          </p:nvPr>
        </p:nvSpPr>
        <p:spPr/>
        <p:txBody>
          <a:bodyPr/>
          <a:lstStyle/>
          <a:p>
            <a:pPr eaLnBrk="1" hangingPunct="1">
              <a:lnSpc>
                <a:spcPct val="130000"/>
              </a:lnSpc>
              <a:buFontTx/>
              <a:buNone/>
            </a:pPr>
            <a:r>
              <a:rPr lang="fa-IR" smtClean="0"/>
              <a:t>سرمايه گذاري مشترک داراي ريسک کمتري بوده و لي به کنترل بيشتري نياز دارد. ورود به بازار خارجي با روش هاي صادرات مشتقيم، توزيه بوسيله نمايندگي هاي فروش بازرايابي مستقيم، فرانشيز و قرارداد مديريت داراي نسبت متوسط از ريسک و کنترل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iterate type="lt">
                                    <p:tmPct val="0"/>
                                  </p:iterate>
                                  <p:childTnLst>
                                    <p:set>
                                      <p:cBhvr>
                                        <p:cTn id="6" dur="1" fill="hold">
                                          <p:stCondLst>
                                            <p:cond delay="0"/>
                                          </p:stCondLst>
                                        </p:cTn>
                                        <p:tgtEl>
                                          <p:spTgt spid="166915">
                                            <p:txEl>
                                              <p:pRg st="0" end="0"/>
                                            </p:txEl>
                                          </p:spTgt>
                                        </p:tgtEl>
                                        <p:attrNameLst>
                                          <p:attrName>style.visibility</p:attrName>
                                        </p:attrNameLst>
                                      </p:cBhvr>
                                      <p:to>
                                        <p:strVal val="visible"/>
                                      </p:to>
                                    </p:set>
                                    <p:anim calcmode="lin" valueType="num">
                                      <p:cBhvr>
                                        <p:cTn id="7" dur="500" fill="hold"/>
                                        <p:tgtEl>
                                          <p:spTgt spid="16691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691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69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D79389C-518F-441F-A999-14C2369CE180}" type="slidenum">
              <a:rPr lang="en-US"/>
              <a:pPr>
                <a:defRPr/>
              </a:pPr>
              <a:t>179</a:t>
            </a:fld>
            <a:endParaRPr lang="en-US"/>
          </a:p>
        </p:txBody>
      </p:sp>
      <p:sp>
        <p:nvSpPr>
          <p:cNvPr id="181251" name="Rectangle 2"/>
          <p:cNvSpPr>
            <a:spLocks noGrp="1" noChangeArrowheads="1"/>
          </p:cNvSpPr>
          <p:nvPr>
            <p:ph type="title"/>
          </p:nvPr>
        </p:nvSpPr>
        <p:spPr/>
        <p:txBody>
          <a:bodyPr/>
          <a:lstStyle/>
          <a:p>
            <a:pPr eaLnBrk="1" hangingPunct="1"/>
            <a:r>
              <a:rPr lang="fa-IR" smtClean="0"/>
              <a:t>ريسک و کنترل ورود به بازار</a:t>
            </a:r>
            <a:endParaRPr lang="en-US" smtClean="0"/>
          </a:p>
        </p:txBody>
      </p:sp>
      <p:sp>
        <p:nvSpPr>
          <p:cNvPr id="167939" name="Rectangle 3"/>
          <p:cNvSpPr>
            <a:spLocks noGrp="1" noChangeArrowheads="1"/>
          </p:cNvSpPr>
          <p:nvPr>
            <p:ph type="body" idx="1"/>
          </p:nvPr>
        </p:nvSpPr>
        <p:spPr/>
        <p:txBody>
          <a:bodyPr/>
          <a:lstStyle/>
          <a:p>
            <a:pPr eaLnBrk="1" hangingPunct="1">
              <a:lnSpc>
                <a:spcPct val="200000"/>
              </a:lnSpc>
              <a:buFontTx/>
              <a:buNone/>
            </a:pPr>
            <a:r>
              <a:rPr lang="fa-IR" smtClean="0"/>
              <a:t>روش هاي مونتاژ، توليد محصول در خارج (بازار هدف) و مالکيت کامل واحد توليدي در بازار خارجي علاوه بر اينکه از نظر سرمايه گذاري پر ريسک مي باشند نياز به کنترل هاي بيشتري نيز دارند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 calcmode="lin" valueType="num">
                                      <p:cBhvr>
                                        <p:cTn id="7" dur="500" fill="hold"/>
                                        <p:tgtEl>
                                          <p:spTgt spid="1679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793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67939">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167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DFC2092-0582-4BC6-9F19-4DF0979E283C}" type="slidenum">
              <a:rPr lang="en-US"/>
              <a:pPr>
                <a:defRPr/>
              </a:pPr>
              <a:t>180</a:t>
            </a:fld>
            <a:endParaRPr lang="en-US"/>
          </a:p>
        </p:txBody>
      </p:sp>
      <p:sp>
        <p:nvSpPr>
          <p:cNvPr id="182275" name="Rectangle 2"/>
          <p:cNvSpPr>
            <a:spLocks noGrp="1" noChangeArrowheads="1"/>
          </p:cNvSpPr>
          <p:nvPr>
            <p:ph type="title"/>
          </p:nvPr>
        </p:nvSpPr>
        <p:spPr/>
        <p:txBody>
          <a:bodyPr/>
          <a:lstStyle/>
          <a:p>
            <a:pPr eaLnBrk="1" hangingPunct="1"/>
            <a:r>
              <a:rPr lang="fa-IR" smtClean="0"/>
              <a:t>چگونگي ورود به بازار بين المللي</a:t>
            </a:r>
            <a:endParaRPr lang="en-US" smtClean="0"/>
          </a:p>
        </p:txBody>
      </p:sp>
      <p:sp>
        <p:nvSpPr>
          <p:cNvPr id="168963" name="Rectangle 3"/>
          <p:cNvSpPr>
            <a:spLocks noGrp="1" noChangeArrowheads="1"/>
          </p:cNvSpPr>
          <p:nvPr>
            <p:ph type="body" idx="1"/>
          </p:nvPr>
        </p:nvSpPr>
        <p:spPr/>
        <p:txBody>
          <a:bodyPr/>
          <a:lstStyle/>
          <a:p>
            <a:pPr eaLnBrk="1" hangingPunct="1">
              <a:lnSpc>
                <a:spcPct val="200000"/>
              </a:lnSpc>
              <a:buFontTx/>
              <a:buNone/>
            </a:pPr>
            <a:r>
              <a:rPr lang="fa-IR" smtClean="0"/>
              <a:t>ورود به بازار بين المللي از تصميمات مهمي است كه در شرکت اتخاذ مي گردد. اين که شرکت در چه زماني مي تواند وارد بازار بين المللي شود، موضوع مهمي است که مي بايست با دقت مورد توجه قرار گيرد.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Effect transition="in" filter="barn(inHorizontal)">
                                      <p:cBhvr>
                                        <p:cTn id="7" dur="500"/>
                                        <p:tgtEl>
                                          <p:spTgt spid="1689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D398A05-BCB3-4AF0-8BC1-BADD91BB9011}" type="slidenum">
              <a:rPr lang="en-US"/>
              <a:pPr>
                <a:defRPr/>
              </a:pPr>
              <a:t>181</a:t>
            </a:fld>
            <a:endParaRPr lang="en-US"/>
          </a:p>
        </p:txBody>
      </p:sp>
      <p:sp>
        <p:nvSpPr>
          <p:cNvPr id="169986" name="Rectangle 2"/>
          <p:cNvSpPr>
            <a:spLocks noGrp="1" noChangeArrowheads="1"/>
          </p:cNvSpPr>
          <p:nvPr>
            <p:ph type="title"/>
          </p:nvPr>
        </p:nvSpPr>
        <p:spPr/>
        <p:txBody>
          <a:bodyPr/>
          <a:lstStyle/>
          <a:p>
            <a:pPr eaLnBrk="1" hangingPunct="1"/>
            <a:r>
              <a:rPr lang="fa-IR" smtClean="0"/>
              <a:t>شرايط ورود شرکت ها به بازار بين المللي</a:t>
            </a:r>
            <a:endParaRPr lang="en-US" smtClean="0"/>
          </a:p>
        </p:txBody>
      </p:sp>
      <p:sp>
        <p:nvSpPr>
          <p:cNvPr id="169987"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معمولاً شرکت ها بايد شرايط زير را دارا باشند تا بتوانند کالاي خود را در بازار بين المللي عرضه کنند:</a:t>
            </a:r>
          </a:p>
          <a:p>
            <a:pPr marL="785813" indent="-609600" eaLnBrk="1" hangingPunct="1">
              <a:buFontTx/>
              <a:buAutoNum type="arabicPeriod"/>
            </a:pPr>
            <a:r>
              <a:rPr lang="fa-IR" smtClean="0"/>
              <a:t>شرکت به اندازه کافي رشد کرده باشد. بدين معني که از دارايي کافي و سطح فروش بالايي برخوردار باشد.</a:t>
            </a:r>
          </a:p>
          <a:p>
            <a:pPr marL="785813" indent="-609600" eaLnBrk="1" hangingPunct="1">
              <a:buFontTx/>
              <a:buAutoNum type="arabicPeriod"/>
            </a:pPr>
            <a:r>
              <a:rPr lang="fa-IR" smtClean="0"/>
              <a:t>توانايي عرضه کالاي مناسب در بازار بين المللي را داشته باشد.</a:t>
            </a:r>
          </a:p>
          <a:p>
            <a:pPr marL="785813" indent="-609600" eaLnBrk="1" hangingPunct="1">
              <a:buFontTx/>
              <a:buAutoNum type="arabicPeriod"/>
            </a:pPr>
            <a:r>
              <a:rPr lang="fa-IR" smtClean="0"/>
              <a:t>قدرت رقابت در بازار بين المللي را داشته باشد.</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69986"/>
                                        </p:tgtEl>
                                        <p:attrNameLst>
                                          <p:attrName>style.visibility</p:attrName>
                                        </p:attrNameLst>
                                      </p:cBhvr>
                                      <p:to>
                                        <p:strVal val="visible"/>
                                      </p:to>
                                    </p:set>
                                    <p:anim calcmode="lin" valueType="num">
                                      <p:cBhvr>
                                        <p:cTn id="7" dur="2000" fill="hold"/>
                                        <p:tgtEl>
                                          <p:spTgt spid="169986"/>
                                        </p:tgtEl>
                                        <p:attrNameLst>
                                          <p:attrName>ppt_w</p:attrName>
                                        </p:attrNameLst>
                                      </p:cBhvr>
                                      <p:tavLst>
                                        <p:tav tm="0">
                                          <p:val>
                                            <p:strVal val="#ppt_w*2.5"/>
                                          </p:val>
                                        </p:tav>
                                        <p:tav tm="100000">
                                          <p:val>
                                            <p:strVal val="#ppt_w"/>
                                          </p:val>
                                        </p:tav>
                                      </p:tavLst>
                                    </p:anim>
                                    <p:anim calcmode="lin" valueType="num">
                                      <p:cBhvr>
                                        <p:cTn id="8" dur="2000" fill="hold"/>
                                        <p:tgtEl>
                                          <p:spTgt spid="169986"/>
                                        </p:tgtEl>
                                        <p:attrNameLst>
                                          <p:attrName>ppt_h</p:attrName>
                                        </p:attrNameLst>
                                      </p:cBhvr>
                                      <p:tavLst>
                                        <p:tav tm="0">
                                          <p:val>
                                            <p:strVal val="#ppt_h"/>
                                          </p:val>
                                        </p:tav>
                                        <p:tav tm="100000">
                                          <p:val>
                                            <p:strVal val="#ppt_h"/>
                                          </p:val>
                                        </p:tav>
                                      </p:tavLst>
                                    </p:anim>
                                    <p:anim calcmode="lin" valueType="num">
                                      <p:cBhvr>
                                        <p:cTn id="9" dur="2000" fill="hold"/>
                                        <p:tgtEl>
                                          <p:spTgt spid="16998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6998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6998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9987">
                                            <p:txEl>
                                              <p:pRg st="0" end="0"/>
                                            </p:txEl>
                                          </p:spTgt>
                                        </p:tgtEl>
                                        <p:attrNameLst>
                                          <p:attrName>style.visibility</p:attrName>
                                        </p:attrNameLst>
                                      </p:cBhvr>
                                      <p:to>
                                        <p:strVal val="visible"/>
                                      </p:to>
                                    </p:set>
                                    <p:animEffect transition="in" filter="wipe(left)">
                                      <p:cBhvr>
                                        <p:cTn id="16" dur="500"/>
                                        <p:tgtEl>
                                          <p:spTgt spid="16998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9987">
                                            <p:txEl>
                                              <p:pRg st="1" end="1"/>
                                            </p:txEl>
                                          </p:spTgt>
                                        </p:tgtEl>
                                        <p:attrNameLst>
                                          <p:attrName>style.visibility</p:attrName>
                                        </p:attrNameLst>
                                      </p:cBhvr>
                                      <p:to>
                                        <p:strVal val="visible"/>
                                      </p:to>
                                    </p:set>
                                    <p:animEffect transition="in" filter="wipe(left)">
                                      <p:cBhvr>
                                        <p:cTn id="21" dur="500"/>
                                        <p:tgtEl>
                                          <p:spTgt spid="169987">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9987">
                                            <p:txEl>
                                              <p:pRg st="2" end="2"/>
                                            </p:txEl>
                                          </p:spTgt>
                                        </p:tgtEl>
                                        <p:attrNameLst>
                                          <p:attrName>style.visibility</p:attrName>
                                        </p:attrNameLst>
                                      </p:cBhvr>
                                      <p:to>
                                        <p:strVal val="visible"/>
                                      </p:to>
                                    </p:set>
                                    <p:animEffect transition="in" filter="wipe(left)">
                                      <p:cBhvr>
                                        <p:cTn id="26" dur="500"/>
                                        <p:tgtEl>
                                          <p:spTgt spid="169987">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9987">
                                            <p:txEl>
                                              <p:pRg st="3" end="3"/>
                                            </p:txEl>
                                          </p:spTgt>
                                        </p:tgtEl>
                                        <p:attrNameLst>
                                          <p:attrName>style.visibility</p:attrName>
                                        </p:attrNameLst>
                                      </p:cBhvr>
                                      <p:to>
                                        <p:strVal val="visible"/>
                                      </p:to>
                                    </p:set>
                                    <p:animEffect transition="in" filter="wipe(left)">
                                      <p:cBhvr>
                                        <p:cTn id="31" dur="500"/>
                                        <p:tgtEl>
                                          <p:spTgt spid="169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p:bldP spid="169987" grpId="0" build="p"/>
    </p:bldLst>
  </p:timing>
</p:sld>
</file>

<file path=ppt/slides/slide1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2B38C49-D397-49AD-B774-1A1A2D4178E9}" type="slidenum">
              <a:rPr lang="en-US"/>
              <a:pPr>
                <a:defRPr/>
              </a:pPr>
              <a:t>182</a:t>
            </a:fld>
            <a:endParaRPr lang="en-US"/>
          </a:p>
        </p:txBody>
      </p:sp>
      <p:sp>
        <p:nvSpPr>
          <p:cNvPr id="171010" name="Rectangle 2"/>
          <p:cNvSpPr>
            <a:spLocks noGrp="1" noChangeArrowheads="1"/>
          </p:cNvSpPr>
          <p:nvPr>
            <p:ph type="title"/>
          </p:nvPr>
        </p:nvSpPr>
        <p:spPr/>
        <p:txBody>
          <a:bodyPr/>
          <a:lstStyle/>
          <a:p>
            <a:pPr eaLnBrk="1" hangingPunct="1"/>
            <a:r>
              <a:rPr lang="fa-IR" smtClean="0"/>
              <a:t>علل ورود شرکت ها به بازار بين المللي</a:t>
            </a:r>
            <a:endParaRPr lang="en-US" smtClean="0"/>
          </a:p>
        </p:txBody>
      </p:sp>
      <p:sp>
        <p:nvSpPr>
          <p:cNvPr id="171011" name="Rectangle 3"/>
          <p:cNvSpPr>
            <a:spLocks noGrp="1" noChangeArrowheads="1"/>
          </p:cNvSpPr>
          <p:nvPr>
            <p:ph type="body" idx="1"/>
          </p:nvPr>
        </p:nvSpPr>
        <p:spPr/>
        <p:txBody>
          <a:bodyPr/>
          <a:lstStyle/>
          <a:p>
            <a:pPr marL="785813" indent="-609600" eaLnBrk="1" hangingPunct="1">
              <a:lnSpc>
                <a:spcPct val="90000"/>
              </a:lnSpc>
              <a:buFontTx/>
              <a:buNone/>
            </a:pPr>
            <a:r>
              <a:rPr lang="fa-IR" sz="2800" smtClean="0">
                <a:solidFill>
                  <a:srgbClr val="0033CC"/>
                </a:solidFill>
              </a:rPr>
              <a:t>شرکت ها معمولاً به دلايل زير وارد بازار بين المللي مي شوند:</a:t>
            </a:r>
          </a:p>
          <a:p>
            <a:pPr marL="785813" indent="-609600" eaLnBrk="1" hangingPunct="1">
              <a:lnSpc>
                <a:spcPct val="90000"/>
              </a:lnSpc>
              <a:buFontTx/>
              <a:buNone/>
            </a:pPr>
            <a:endParaRPr lang="fa-IR" sz="2000" smtClean="0">
              <a:solidFill>
                <a:srgbClr val="0033CC"/>
              </a:solidFill>
            </a:endParaRPr>
          </a:p>
          <a:p>
            <a:pPr marL="785813" indent="-609600" eaLnBrk="1" hangingPunct="1">
              <a:lnSpc>
                <a:spcPct val="120000"/>
              </a:lnSpc>
              <a:buFontTx/>
              <a:buAutoNum type="arabicPeriod"/>
            </a:pPr>
            <a:r>
              <a:rPr lang="fa-IR" sz="2800" smtClean="0"/>
              <a:t>جهت دست يافتن به بازارهاي جديد</a:t>
            </a:r>
          </a:p>
          <a:p>
            <a:pPr marL="785813" indent="-609600" eaLnBrk="1" hangingPunct="1">
              <a:lnSpc>
                <a:spcPct val="120000"/>
              </a:lnSpc>
              <a:buFontTx/>
              <a:buAutoNum type="arabicPeriod"/>
            </a:pPr>
            <a:r>
              <a:rPr lang="fa-IR" sz="2800" smtClean="0"/>
              <a:t>به علت اشباع بازار داخلي يا کوچک بودن بازار داخلي مجبور به عرضه کالا در بازار بين المللي مي شوند.</a:t>
            </a:r>
          </a:p>
          <a:p>
            <a:pPr marL="785813" indent="-609600" eaLnBrk="1" hangingPunct="1">
              <a:lnSpc>
                <a:spcPct val="120000"/>
              </a:lnSpc>
              <a:buFontTx/>
              <a:buAutoNum type="arabicPeriod"/>
            </a:pPr>
            <a:r>
              <a:rPr lang="fa-IR" sz="2800" smtClean="0"/>
              <a:t>به علت وجود عوامل توليد ارزانتر</a:t>
            </a:r>
          </a:p>
          <a:p>
            <a:pPr marL="785813" indent="-609600" eaLnBrk="1" hangingPunct="1">
              <a:lnSpc>
                <a:spcPct val="120000"/>
              </a:lnSpc>
              <a:buFontTx/>
              <a:buAutoNum type="arabicPeriod"/>
            </a:pPr>
            <a:r>
              <a:rPr lang="fa-IR" sz="2800" smtClean="0"/>
              <a:t>بعضي شرکت ها به علت طبيعت فعاليت خود ناگزير از فعاليت در بازار بين المللي هستند.</a:t>
            </a:r>
            <a:endParaRPr lang="en-US" sz="2800"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fade">
                                      <p:cBhvr>
                                        <p:cTn id="7" dur="1000"/>
                                        <p:tgtEl>
                                          <p:spTgt spid="171010"/>
                                        </p:tgtEl>
                                      </p:cBhvr>
                                    </p:animEffect>
                                    <p:anim calcmode="lin" valueType="num">
                                      <p:cBhvr>
                                        <p:cTn id="8" dur="1000" fill="hold"/>
                                        <p:tgtEl>
                                          <p:spTgt spid="171010"/>
                                        </p:tgtEl>
                                        <p:attrNameLst>
                                          <p:attrName>ppt_x</p:attrName>
                                        </p:attrNameLst>
                                      </p:cBhvr>
                                      <p:tavLst>
                                        <p:tav tm="0">
                                          <p:val>
                                            <p:strVal val="#ppt_x"/>
                                          </p:val>
                                        </p:tav>
                                        <p:tav tm="100000">
                                          <p:val>
                                            <p:strVal val="#ppt_x"/>
                                          </p:val>
                                        </p:tav>
                                      </p:tavLst>
                                    </p:anim>
                                    <p:anim calcmode="lin" valueType="num">
                                      <p:cBhvr>
                                        <p:cTn id="9" dur="898" decel="100000" fill="hold"/>
                                        <p:tgtEl>
                                          <p:spTgt spid="17101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7101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71011">
                                            <p:txEl>
                                              <p:pRg st="0" end="0"/>
                                            </p:txEl>
                                          </p:spTgt>
                                        </p:tgtEl>
                                        <p:attrNameLst>
                                          <p:attrName>style.visibility</p:attrName>
                                        </p:attrNameLst>
                                      </p:cBhvr>
                                      <p:to>
                                        <p:strVal val="visible"/>
                                      </p:to>
                                    </p:set>
                                    <p:animEffect transition="in" filter="fade">
                                      <p:cBhvr>
                                        <p:cTn id="15" dur="1000"/>
                                        <p:tgtEl>
                                          <p:spTgt spid="171011">
                                            <p:txEl>
                                              <p:pRg st="0" end="0"/>
                                            </p:txEl>
                                          </p:spTgt>
                                        </p:tgtEl>
                                      </p:cBhvr>
                                    </p:animEffect>
                                    <p:anim calcmode="lin" valueType="num">
                                      <p:cBhvr>
                                        <p:cTn id="16" dur="1000" fill="hold"/>
                                        <p:tgtEl>
                                          <p:spTgt spid="17101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7101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7101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71011">
                                            <p:txEl>
                                              <p:pRg st="2" end="2"/>
                                            </p:txEl>
                                          </p:spTgt>
                                        </p:tgtEl>
                                        <p:attrNameLst>
                                          <p:attrName>style.visibility</p:attrName>
                                        </p:attrNameLst>
                                      </p:cBhvr>
                                      <p:to>
                                        <p:strVal val="visible"/>
                                      </p:to>
                                    </p:set>
                                    <p:animEffect transition="in" filter="fade">
                                      <p:cBhvr>
                                        <p:cTn id="23" dur="1000"/>
                                        <p:tgtEl>
                                          <p:spTgt spid="171011">
                                            <p:txEl>
                                              <p:pRg st="2" end="2"/>
                                            </p:txEl>
                                          </p:spTgt>
                                        </p:tgtEl>
                                      </p:cBhvr>
                                    </p:animEffect>
                                    <p:anim calcmode="lin" valueType="num">
                                      <p:cBhvr>
                                        <p:cTn id="24" dur="1000" fill="hold"/>
                                        <p:tgtEl>
                                          <p:spTgt spid="171011">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71011">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7101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71011">
                                            <p:txEl>
                                              <p:pRg st="3" end="3"/>
                                            </p:txEl>
                                          </p:spTgt>
                                        </p:tgtEl>
                                        <p:attrNameLst>
                                          <p:attrName>style.visibility</p:attrName>
                                        </p:attrNameLst>
                                      </p:cBhvr>
                                      <p:to>
                                        <p:strVal val="visible"/>
                                      </p:to>
                                    </p:set>
                                    <p:animEffect transition="in" filter="fade">
                                      <p:cBhvr>
                                        <p:cTn id="31" dur="1000"/>
                                        <p:tgtEl>
                                          <p:spTgt spid="171011">
                                            <p:txEl>
                                              <p:pRg st="3" end="3"/>
                                            </p:txEl>
                                          </p:spTgt>
                                        </p:tgtEl>
                                      </p:cBhvr>
                                    </p:animEffect>
                                    <p:anim calcmode="lin" valueType="num">
                                      <p:cBhvr>
                                        <p:cTn id="32" dur="1000" fill="hold"/>
                                        <p:tgtEl>
                                          <p:spTgt spid="171011">
                                            <p:txEl>
                                              <p:pRg st="3" end="3"/>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71011">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7101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71011">
                                            <p:txEl>
                                              <p:pRg st="4" end="4"/>
                                            </p:txEl>
                                          </p:spTgt>
                                        </p:tgtEl>
                                        <p:attrNameLst>
                                          <p:attrName>style.visibility</p:attrName>
                                        </p:attrNameLst>
                                      </p:cBhvr>
                                      <p:to>
                                        <p:strVal val="visible"/>
                                      </p:to>
                                    </p:set>
                                    <p:animEffect transition="in" filter="fade">
                                      <p:cBhvr>
                                        <p:cTn id="39" dur="1000"/>
                                        <p:tgtEl>
                                          <p:spTgt spid="171011">
                                            <p:txEl>
                                              <p:pRg st="4" end="4"/>
                                            </p:txEl>
                                          </p:spTgt>
                                        </p:tgtEl>
                                      </p:cBhvr>
                                    </p:animEffect>
                                    <p:anim calcmode="lin" valueType="num">
                                      <p:cBhvr>
                                        <p:cTn id="40" dur="1000" fill="hold"/>
                                        <p:tgtEl>
                                          <p:spTgt spid="171011">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71011">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71011">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71011">
                                            <p:txEl>
                                              <p:pRg st="5" end="5"/>
                                            </p:txEl>
                                          </p:spTgt>
                                        </p:tgtEl>
                                        <p:attrNameLst>
                                          <p:attrName>style.visibility</p:attrName>
                                        </p:attrNameLst>
                                      </p:cBhvr>
                                      <p:to>
                                        <p:strVal val="visible"/>
                                      </p:to>
                                    </p:set>
                                    <p:animEffect transition="in" filter="fade">
                                      <p:cBhvr>
                                        <p:cTn id="47" dur="1000"/>
                                        <p:tgtEl>
                                          <p:spTgt spid="171011">
                                            <p:txEl>
                                              <p:pRg st="5" end="5"/>
                                            </p:txEl>
                                          </p:spTgt>
                                        </p:tgtEl>
                                      </p:cBhvr>
                                    </p:animEffect>
                                    <p:anim calcmode="lin" valueType="num">
                                      <p:cBhvr>
                                        <p:cTn id="48" dur="1000" fill="hold"/>
                                        <p:tgtEl>
                                          <p:spTgt spid="171011">
                                            <p:txEl>
                                              <p:pRg st="5" end="5"/>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71011">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71011">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P spid="171011" grpId="0" build="p"/>
    </p:bldLst>
  </p:timing>
</p:sld>
</file>

<file path=ppt/slides/slide1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2303D0A-4788-4EDD-9997-F9D2718298E7}" type="slidenum">
              <a:rPr lang="en-US"/>
              <a:pPr>
                <a:defRPr/>
              </a:pPr>
              <a:t>183</a:t>
            </a:fld>
            <a:endParaRPr lang="en-US"/>
          </a:p>
        </p:txBody>
      </p:sp>
      <p:sp>
        <p:nvSpPr>
          <p:cNvPr id="172034" name="Rectangle 2"/>
          <p:cNvSpPr>
            <a:spLocks noGrp="1" noChangeArrowheads="1"/>
          </p:cNvSpPr>
          <p:nvPr>
            <p:ph type="title"/>
          </p:nvPr>
        </p:nvSpPr>
        <p:spPr/>
        <p:txBody>
          <a:bodyPr/>
          <a:lstStyle/>
          <a:p>
            <a:pPr eaLnBrk="1" hangingPunct="1"/>
            <a:r>
              <a:rPr lang="fa-IR" smtClean="0"/>
              <a:t>استراتژي هاي ورود به بازار جهاني</a:t>
            </a:r>
            <a:endParaRPr lang="en-US" smtClean="0"/>
          </a:p>
        </p:txBody>
      </p:sp>
      <p:sp>
        <p:nvSpPr>
          <p:cNvPr id="172035" name="Rectangle 3"/>
          <p:cNvSpPr>
            <a:spLocks noGrp="1" noChangeArrowheads="1"/>
          </p:cNvSpPr>
          <p:nvPr>
            <p:ph type="body" idx="1"/>
          </p:nvPr>
        </p:nvSpPr>
        <p:spPr/>
        <p:txBody>
          <a:bodyPr/>
          <a:lstStyle/>
          <a:p>
            <a:pPr marL="785813" indent="-609600" eaLnBrk="1" hangingPunct="1">
              <a:lnSpc>
                <a:spcPct val="300000"/>
              </a:lnSpc>
              <a:buSzPct val="135000"/>
              <a:buFontTx/>
              <a:buBlip>
                <a:blip r:embed="rId2"/>
              </a:buBlip>
            </a:pPr>
            <a:r>
              <a:rPr lang="fa-IR" smtClean="0"/>
              <a:t>صادرات</a:t>
            </a:r>
          </a:p>
          <a:p>
            <a:pPr marL="785813" indent="-609600" eaLnBrk="1" hangingPunct="1">
              <a:lnSpc>
                <a:spcPct val="300000"/>
              </a:lnSpc>
              <a:buSzPct val="135000"/>
              <a:buFontTx/>
              <a:buBlip>
                <a:blip r:embed="rId2"/>
              </a:buBlip>
            </a:pPr>
            <a:r>
              <a:rPr lang="fa-IR" smtClean="0"/>
              <a:t>توليد در خارج از کشور</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72034"/>
                                        </p:tgtEl>
                                        <p:attrNameLst>
                                          <p:attrName>style.visibility</p:attrName>
                                        </p:attrNameLst>
                                      </p:cBhvr>
                                      <p:to>
                                        <p:strVal val="visible"/>
                                      </p:to>
                                    </p:set>
                                    <p:animEffect transition="in" filter="fade">
                                      <p:cBhvr>
                                        <p:cTn id="7" dur="800" decel="100000"/>
                                        <p:tgtEl>
                                          <p:spTgt spid="172034"/>
                                        </p:tgtEl>
                                      </p:cBhvr>
                                    </p:animEffect>
                                    <p:anim calcmode="lin" valueType="num">
                                      <p:cBhvr>
                                        <p:cTn id="8" dur="800" decel="100000" fill="hold"/>
                                        <p:tgtEl>
                                          <p:spTgt spid="172034"/>
                                        </p:tgtEl>
                                        <p:attrNameLst>
                                          <p:attrName>style.rotation</p:attrName>
                                        </p:attrNameLst>
                                      </p:cBhvr>
                                      <p:tavLst>
                                        <p:tav tm="0">
                                          <p:val>
                                            <p:fltVal val="-90"/>
                                          </p:val>
                                        </p:tav>
                                        <p:tav tm="100000">
                                          <p:val>
                                            <p:fltVal val="0"/>
                                          </p:val>
                                        </p:tav>
                                      </p:tavLst>
                                    </p:anim>
                                    <p:anim calcmode="lin" valueType="num">
                                      <p:cBhvr>
                                        <p:cTn id="9" dur="800" decel="100000" fill="hold"/>
                                        <p:tgtEl>
                                          <p:spTgt spid="172034"/>
                                        </p:tgtEl>
                                        <p:attrNameLst>
                                          <p:attrName>ppt_x</p:attrName>
                                        </p:attrNameLst>
                                      </p:cBhvr>
                                      <p:tavLst>
                                        <p:tav tm="0">
                                          <p:val>
                                            <p:strVal val="#ppt_x+0.4"/>
                                          </p:val>
                                        </p:tav>
                                        <p:tav tm="100000">
                                          <p:val>
                                            <p:strVal val="#ppt_x-0.05"/>
                                          </p:val>
                                        </p:tav>
                                      </p:tavLst>
                                    </p:anim>
                                    <p:anim calcmode="lin" valueType="num">
                                      <p:cBhvr>
                                        <p:cTn id="10" dur="800" decel="100000" fill="hold"/>
                                        <p:tgtEl>
                                          <p:spTgt spid="1720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720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72034"/>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72035">
                                            <p:txEl>
                                              <p:pRg st="0" end="0"/>
                                            </p:txEl>
                                          </p:spTgt>
                                        </p:tgtEl>
                                        <p:attrNameLst>
                                          <p:attrName>style.visibility</p:attrName>
                                        </p:attrNameLst>
                                      </p:cBhvr>
                                      <p:to>
                                        <p:strVal val="visible"/>
                                      </p:to>
                                    </p:set>
                                    <p:animEffect transition="in" filter="fade">
                                      <p:cBhvr>
                                        <p:cTn id="17" dur="1000"/>
                                        <p:tgtEl>
                                          <p:spTgt spid="172035">
                                            <p:txEl>
                                              <p:pRg st="0" end="0"/>
                                            </p:txEl>
                                          </p:spTgt>
                                        </p:tgtEl>
                                      </p:cBhvr>
                                    </p:animEffect>
                                    <p:anim calcmode="lin" valueType="num">
                                      <p:cBhvr>
                                        <p:cTn id="18" dur="1000" fill="hold"/>
                                        <p:tgtEl>
                                          <p:spTgt spid="17203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20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72035">
                                            <p:txEl>
                                              <p:pRg st="1" end="1"/>
                                            </p:txEl>
                                          </p:spTgt>
                                        </p:tgtEl>
                                        <p:attrNameLst>
                                          <p:attrName>style.visibility</p:attrName>
                                        </p:attrNameLst>
                                      </p:cBhvr>
                                      <p:to>
                                        <p:strVal val="visible"/>
                                      </p:to>
                                    </p:set>
                                    <p:animEffect transition="in" filter="fade">
                                      <p:cBhvr>
                                        <p:cTn id="24" dur="1000"/>
                                        <p:tgtEl>
                                          <p:spTgt spid="172035">
                                            <p:txEl>
                                              <p:pRg st="1" end="1"/>
                                            </p:txEl>
                                          </p:spTgt>
                                        </p:tgtEl>
                                      </p:cBhvr>
                                    </p:animEffect>
                                    <p:anim calcmode="lin" valueType="num">
                                      <p:cBhvr>
                                        <p:cTn id="25" dur="1000" fill="hold"/>
                                        <p:tgtEl>
                                          <p:spTgt spid="17203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7203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172035" grpId="0" build="p"/>
    </p:bldLst>
  </p:timing>
</p:sld>
</file>

<file path=ppt/slides/slide1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B72F29E-698E-4B2B-9EDD-9C41BAF67D6E}" type="slidenum">
              <a:rPr lang="en-US"/>
              <a:pPr>
                <a:defRPr/>
              </a:pPr>
              <a:t>184</a:t>
            </a:fld>
            <a:endParaRPr lang="en-US"/>
          </a:p>
        </p:txBody>
      </p:sp>
      <p:sp>
        <p:nvSpPr>
          <p:cNvPr id="173058" name="Rectangle 2"/>
          <p:cNvSpPr>
            <a:spLocks noGrp="1" noChangeArrowheads="1"/>
          </p:cNvSpPr>
          <p:nvPr>
            <p:ph type="title"/>
          </p:nvPr>
        </p:nvSpPr>
        <p:spPr/>
        <p:txBody>
          <a:bodyPr/>
          <a:lstStyle/>
          <a:p>
            <a:pPr eaLnBrk="1" hangingPunct="1"/>
            <a:r>
              <a:rPr lang="fa-IR" smtClean="0"/>
              <a:t>صادرات</a:t>
            </a:r>
            <a:endParaRPr lang="en-US" smtClean="0"/>
          </a:p>
        </p:txBody>
      </p:sp>
      <p:sp>
        <p:nvSpPr>
          <p:cNvPr id="173059"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الف -  صادرات غير مستقيم:</a:t>
            </a:r>
          </a:p>
          <a:p>
            <a:pPr marL="785813" indent="-609600" eaLnBrk="1" hangingPunct="1">
              <a:buFontTx/>
              <a:buAutoNum type="arabicPeriod"/>
            </a:pPr>
            <a:r>
              <a:rPr lang="fa-IR" smtClean="0"/>
              <a:t>فروش داخلي</a:t>
            </a:r>
          </a:p>
          <a:p>
            <a:pPr marL="785813" indent="-609600" eaLnBrk="1" hangingPunct="1">
              <a:buFontTx/>
              <a:buAutoNum type="arabicPeriod"/>
            </a:pPr>
            <a:r>
              <a:rPr lang="fa-IR" smtClean="0"/>
              <a:t>فروش از طريق شرکت هاي توزيع کننده ديگر</a:t>
            </a:r>
          </a:p>
          <a:p>
            <a:pPr marL="785813" indent="-609600" eaLnBrk="1" hangingPunct="1">
              <a:buFontTx/>
              <a:buAutoNum type="arabicPeriod"/>
            </a:pPr>
            <a:r>
              <a:rPr lang="fa-IR" smtClean="0"/>
              <a:t>شرکت هاي مديريت صادرات</a:t>
            </a:r>
          </a:p>
          <a:p>
            <a:pPr marL="785813" indent="-609600" eaLnBrk="1" hangingPunct="1">
              <a:buFontTx/>
              <a:buAutoNum type="arabicPeriod"/>
            </a:pPr>
            <a:r>
              <a:rPr lang="fa-IR" smtClean="0"/>
              <a:t>شرکت هاي تجاري</a:t>
            </a:r>
          </a:p>
          <a:p>
            <a:pPr marL="785813" indent="-609600" eaLnBrk="1" hangingPunct="1">
              <a:buFontTx/>
              <a:buAutoNum type="arabicPeriod"/>
            </a:pPr>
            <a:r>
              <a:rPr lang="fa-IR" smtClean="0"/>
              <a:t>دلالان و نمايندگان صادرات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73058"/>
                                        </p:tgtEl>
                                        <p:attrNameLst>
                                          <p:attrName>style.visibility</p:attrName>
                                        </p:attrNameLst>
                                      </p:cBhvr>
                                      <p:to>
                                        <p:strVal val="visible"/>
                                      </p:to>
                                    </p:set>
                                    <p:anim calcmode="lin" valueType="num">
                                      <p:cBhvr>
                                        <p:cTn id="7" dur="500" fill="hold"/>
                                        <p:tgtEl>
                                          <p:spTgt spid="173058"/>
                                        </p:tgtEl>
                                        <p:attrNameLst>
                                          <p:attrName>ppt_w</p:attrName>
                                        </p:attrNameLst>
                                      </p:cBhvr>
                                      <p:tavLst>
                                        <p:tav tm="0">
                                          <p:val>
                                            <p:fltVal val="0"/>
                                          </p:val>
                                        </p:tav>
                                        <p:tav tm="100000">
                                          <p:val>
                                            <p:strVal val="#ppt_w"/>
                                          </p:val>
                                        </p:tav>
                                      </p:tavLst>
                                    </p:anim>
                                    <p:anim calcmode="lin" valueType="num">
                                      <p:cBhvr>
                                        <p:cTn id="8" dur="500" fill="hold"/>
                                        <p:tgtEl>
                                          <p:spTgt spid="17305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3059">
                                            <p:txEl>
                                              <p:pRg st="0" end="0"/>
                                            </p:txEl>
                                          </p:spTgt>
                                        </p:tgtEl>
                                        <p:attrNameLst>
                                          <p:attrName>style.visibility</p:attrName>
                                        </p:attrNameLst>
                                      </p:cBhvr>
                                      <p:to>
                                        <p:strVal val="visible"/>
                                      </p:to>
                                    </p:set>
                                    <p:anim calcmode="lin" valueType="num">
                                      <p:cBhvr>
                                        <p:cTn id="13" dur="500" fill="hold"/>
                                        <p:tgtEl>
                                          <p:spTgt spid="17305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730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3059">
                                            <p:txEl>
                                              <p:pRg st="1" end="1"/>
                                            </p:txEl>
                                          </p:spTgt>
                                        </p:tgtEl>
                                        <p:attrNameLst>
                                          <p:attrName>style.visibility</p:attrName>
                                        </p:attrNameLst>
                                      </p:cBhvr>
                                      <p:to>
                                        <p:strVal val="visible"/>
                                      </p:to>
                                    </p:set>
                                    <p:anim calcmode="lin" valueType="num">
                                      <p:cBhvr>
                                        <p:cTn id="19" dur="500" fill="hold"/>
                                        <p:tgtEl>
                                          <p:spTgt spid="17305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7305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73059">
                                            <p:txEl>
                                              <p:pRg st="2" end="2"/>
                                            </p:txEl>
                                          </p:spTgt>
                                        </p:tgtEl>
                                        <p:attrNameLst>
                                          <p:attrName>style.visibility</p:attrName>
                                        </p:attrNameLst>
                                      </p:cBhvr>
                                      <p:to>
                                        <p:strVal val="visible"/>
                                      </p:to>
                                    </p:set>
                                    <p:anim calcmode="lin" valueType="num">
                                      <p:cBhvr>
                                        <p:cTn id="25" dur="500" fill="hold"/>
                                        <p:tgtEl>
                                          <p:spTgt spid="173059">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7305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73059">
                                            <p:txEl>
                                              <p:pRg st="3" end="3"/>
                                            </p:txEl>
                                          </p:spTgt>
                                        </p:tgtEl>
                                        <p:attrNameLst>
                                          <p:attrName>style.visibility</p:attrName>
                                        </p:attrNameLst>
                                      </p:cBhvr>
                                      <p:to>
                                        <p:strVal val="visible"/>
                                      </p:to>
                                    </p:set>
                                    <p:anim calcmode="lin" valueType="num">
                                      <p:cBhvr>
                                        <p:cTn id="31" dur="500" fill="hold"/>
                                        <p:tgtEl>
                                          <p:spTgt spid="17305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7305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73059">
                                            <p:txEl>
                                              <p:pRg st="4" end="4"/>
                                            </p:txEl>
                                          </p:spTgt>
                                        </p:tgtEl>
                                        <p:attrNameLst>
                                          <p:attrName>style.visibility</p:attrName>
                                        </p:attrNameLst>
                                      </p:cBhvr>
                                      <p:to>
                                        <p:strVal val="visible"/>
                                      </p:to>
                                    </p:set>
                                    <p:anim calcmode="lin" valueType="num">
                                      <p:cBhvr>
                                        <p:cTn id="37" dur="500" fill="hold"/>
                                        <p:tgtEl>
                                          <p:spTgt spid="173059">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7305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73059">
                                            <p:txEl>
                                              <p:pRg st="5" end="5"/>
                                            </p:txEl>
                                          </p:spTgt>
                                        </p:tgtEl>
                                        <p:attrNameLst>
                                          <p:attrName>style.visibility</p:attrName>
                                        </p:attrNameLst>
                                      </p:cBhvr>
                                      <p:to>
                                        <p:strVal val="visible"/>
                                      </p:to>
                                    </p:set>
                                    <p:anim calcmode="lin" valueType="num">
                                      <p:cBhvr>
                                        <p:cTn id="43" dur="500" fill="hold"/>
                                        <p:tgtEl>
                                          <p:spTgt spid="173059">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173059">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059" grpId="0" build="p"/>
    </p:bldLst>
  </p:timing>
</p:sld>
</file>

<file path=ppt/slides/slide1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AD868BB-AE1E-4C09-88B9-7BDFD2772E93}" type="slidenum">
              <a:rPr lang="en-US"/>
              <a:pPr>
                <a:defRPr/>
              </a:pPr>
              <a:t>185</a:t>
            </a:fld>
            <a:endParaRPr lang="en-US"/>
          </a:p>
        </p:txBody>
      </p:sp>
      <p:sp>
        <p:nvSpPr>
          <p:cNvPr id="174082" name="Rectangle 2"/>
          <p:cNvSpPr>
            <a:spLocks noGrp="1" noChangeArrowheads="1"/>
          </p:cNvSpPr>
          <p:nvPr>
            <p:ph type="title"/>
          </p:nvPr>
        </p:nvSpPr>
        <p:spPr/>
        <p:txBody>
          <a:bodyPr/>
          <a:lstStyle/>
          <a:p>
            <a:pPr eaLnBrk="1" hangingPunct="1"/>
            <a:r>
              <a:rPr lang="fa-IR" smtClean="0"/>
              <a:t>صادرات</a:t>
            </a:r>
            <a:endParaRPr lang="en-US" smtClean="0"/>
          </a:p>
        </p:txBody>
      </p:sp>
      <p:sp>
        <p:nvSpPr>
          <p:cNvPr id="17408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 – صادرات مستقيم</a:t>
            </a:r>
          </a:p>
          <a:p>
            <a:pPr marL="785813" indent="-609600" eaLnBrk="1" hangingPunct="1">
              <a:buFontTx/>
              <a:buAutoNum type="arabicPeriod"/>
            </a:pPr>
            <a:r>
              <a:rPr lang="fa-IR" smtClean="0"/>
              <a:t>نمايندگان فروش خارجي</a:t>
            </a:r>
          </a:p>
          <a:p>
            <a:pPr marL="785813" indent="-609600" eaLnBrk="1" hangingPunct="1">
              <a:buFontTx/>
              <a:buAutoNum type="arabicPeriod"/>
            </a:pPr>
            <a:r>
              <a:rPr lang="fa-IR" smtClean="0"/>
              <a:t>توزيع کنندگان</a:t>
            </a:r>
          </a:p>
          <a:p>
            <a:pPr marL="785813" indent="-609600" eaLnBrk="1" hangingPunct="1">
              <a:buFontTx/>
              <a:buAutoNum type="arabicPeriod"/>
            </a:pPr>
            <a:r>
              <a:rPr lang="fa-IR" smtClean="0"/>
              <a:t>فرانشيز يا اعطاي امتياز</a:t>
            </a:r>
          </a:p>
          <a:p>
            <a:pPr marL="785813" indent="-609600" eaLnBrk="1" hangingPunct="1">
              <a:buFontTx/>
              <a:buAutoNum type="arabicPeriod"/>
            </a:pPr>
            <a:r>
              <a:rPr lang="fa-IR" smtClean="0"/>
              <a:t>قرارداد مديريت</a:t>
            </a:r>
          </a:p>
          <a:p>
            <a:pPr marL="785813" indent="-609600" eaLnBrk="1" hangingPunct="1">
              <a:buFontTx/>
              <a:buAutoNum type="arabicPeriod"/>
            </a:pPr>
            <a:r>
              <a:rPr lang="fa-IR" smtClean="0"/>
              <a:t>بازاريابي مستقيم</a:t>
            </a:r>
          </a:p>
          <a:p>
            <a:pPr marL="785813" indent="-609600" eaLnBrk="1" hangingPunct="1">
              <a:buFontTx/>
              <a:buAutoNum type="arabicPeriod"/>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74082"/>
                                        </p:tgtEl>
                                        <p:attrNameLst>
                                          <p:attrName>style.visibility</p:attrName>
                                        </p:attrNameLst>
                                      </p:cBhvr>
                                      <p:to>
                                        <p:strVal val="visible"/>
                                      </p:to>
                                    </p:set>
                                    <p:anim calcmode="lin" valueType="num">
                                      <p:cBhvr>
                                        <p:cTn id="7" dur="500" fill="hold"/>
                                        <p:tgtEl>
                                          <p:spTgt spid="174082"/>
                                        </p:tgtEl>
                                        <p:attrNameLst>
                                          <p:attrName>ppt_w</p:attrName>
                                        </p:attrNameLst>
                                      </p:cBhvr>
                                      <p:tavLst>
                                        <p:tav tm="0">
                                          <p:val>
                                            <p:fltVal val="0"/>
                                          </p:val>
                                        </p:tav>
                                        <p:tav tm="100000">
                                          <p:val>
                                            <p:strVal val="#ppt_w"/>
                                          </p:val>
                                        </p:tav>
                                      </p:tavLst>
                                    </p:anim>
                                    <p:anim calcmode="lin" valueType="num">
                                      <p:cBhvr>
                                        <p:cTn id="8" dur="500" fill="hold"/>
                                        <p:tgtEl>
                                          <p:spTgt spid="17408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4083">
                                            <p:txEl>
                                              <p:pRg st="0" end="0"/>
                                            </p:txEl>
                                          </p:spTgt>
                                        </p:tgtEl>
                                        <p:attrNameLst>
                                          <p:attrName>style.visibility</p:attrName>
                                        </p:attrNameLst>
                                      </p:cBhvr>
                                      <p:to>
                                        <p:strVal val="visible"/>
                                      </p:to>
                                    </p:set>
                                    <p:anim calcmode="lin" valueType="num">
                                      <p:cBhvr>
                                        <p:cTn id="13" dur="500" fill="hold"/>
                                        <p:tgtEl>
                                          <p:spTgt spid="17408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7408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4083">
                                            <p:txEl>
                                              <p:pRg st="1" end="1"/>
                                            </p:txEl>
                                          </p:spTgt>
                                        </p:tgtEl>
                                        <p:attrNameLst>
                                          <p:attrName>style.visibility</p:attrName>
                                        </p:attrNameLst>
                                      </p:cBhvr>
                                      <p:to>
                                        <p:strVal val="visible"/>
                                      </p:to>
                                    </p:set>
                                    <p:anim calcmode="lin" valueType="num">
                                      <p:cBhvr>
                                        <p:cTn id="19" dur="500" fill="hold"/>
                                        <p:tgtEl>
                                          <p:spTgt spid="17408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7408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74083">
                                            <p:txEl>
                                              <p:pRg st="2" end="2"/>
                                            </p:txEl>
                                          </p:spTgt>
                                        </p:tgtEl>
                                        <p:attrNameLst>
                                          <p:attrName>style.visibility</p:attrName>
                                        </p:attrNameLst>
                                      </p:cBhvr>
                                      <p:to>
                                        <p:strVal val="visible"/>
                                      </p:to>
                                    </p:set>
                                    <p:anim calcmode="lin" valueType="num">
                                      <p:cBhvr>
                                        <p:cTn id="25" dur="500" fill="hold"/>
                                        <p:tgtEl>
                                          <p:spTgt spid="17408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7408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74083">
                                            <p:txEl>
                                              <p:pRg st="3" end="3"/>
                                            </p:txEl>
                                          </p:spTgt>
                                        </p:tgtEl>
                                        <p:attrNameLst>
                                          <p:attrName>style.visibility</p:attrName>
                                        </p:attrNameLst>
                                      </p:cBhvr>
                                      <p:to>
                                        <p:strVal val="visible"/>
                                      </p:to>
                                    </p:set>
                                    <p:anim calcmode="lin" valueType="num">
                                      <p:cBhvr>
                                        <p:cTn id="31" dur="500" fill="hold"/>
                                        <p:tgtEl>
                                          <p:spTgt spid="17408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7408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74083">
                                            <p:txEl>
                                              <p:pRg st="4" end="4"/>
                                            </p:txEl>
                                          </p:spTgt>
                                        </p:tgtEl>
                                        <p:attrNameLst>
                                          <p:attrName>style.visibility</p:attrName>
                                        </p:attrNameLst>
                                      </p:cBhvr>
                                      <p:to>
                                        <p:strVal val="visible"/>
                                      </p:to>
                                    </p:set>
                                    <p:anim calcmode="lin" valueType="num">
                                      <p:cBhvr>
                                        <p:cTn id="37" dur="500" fill="hold"/>
                                        <p:tgtEl>
                                          <p:spTgt spid="174083">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7408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74083">
                                            <p:txEl>
                                              <p:pRg st="5" end="5"/>
                                            </p:txEl>
                                          </p:spTgt>
                                        </p:tgtEl>
                                        <p:attrNameLst>
                                          <p:attrName>style.visibility</p:attrName>
                                        </p:attrNameLst>
                                      </p:cBhvr>
                                      <p:to>
                                        <p:strVal val="visible"/>
                                      </p:to>
                                    </p:set>
                                    <p:anim calcmode="lin" valueType="num">
                                      <p:cBhvr>
                                        <p:cTn id="43" dur="500" fill="hold"/>
                                        <p:tgtEl>
                                          <p:spTgt spid="174083">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174083">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p:bldP spid="174083" grpId="0" build="p"/>
    </p:bldLst>
  </p:timing>
</p:sld>
</file>

<file path=ppt/slides/slide1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069AB0D-7566-4DA2-BE56-5EF72C0CD348}" type="slidenum">
              <a:rPr lang="en-US"/>
              <a:pPr>
                <a:defRPr/>
              </a:pPr>
              <a:t>186</a:t>
            </a:fld>
            <a:endParaRPr lang="en-US"/>
          </a:p>
        </p:txBody>
      </p:sp>
      <p:sp>
        <p:nvSpPr>
          <p:cNvPr id="175106" name="Rectangle 2"/>
          <p:cNvSpPr>
            <a:spLocks noGrp="1" noChangeArrowheads="1"/>
          </p:cNvSpPr>
          <p:nvPr>
            <p:ph type="title"/>
          </p:nvPr>
        </p:nvSpPr>
        <p:spPr/>
        <p:txBody>
          <a:bodyPr/>
          <a:lstStyle/>
          <a:p>
            <a:pPr eaLnBrk="1" hangingPunct="1"/>
            <a:r>
              <a:rPr lang="fa-IR" smtClean="0"/>
              <a:t>توليد در خارج از کشور</a:t>
            </a:r>
            <a:endParaRPr lang="en-US" smtClean="0"/>
          </a:p>
        </p:txBody>
      </p:sp>
      <p:sp>
        <p:nvSpPr>
          <p:cNvPr id="175107" name="Rectangle 3"/>
          <p:cNvSpPr>
            <a:spLocks noGrp="1" noChangeArrowheads="1"/>
          </p:cNvSpPr>
          <p:nvPr>
            <p:ph type="body" idx="1"/>
          </p:nvPr>
        </p:nvSpPr>
        <p:spPr/>
        <p:txBody>
          <a:bodyPr/>
          <a:lstStyle/>
          <a:p>
            <a:pPr marL="785813" indent="-609600" eaLnBrk="1" hangingPunct="1">
              <a:buFontTx/>
              <a:buAutoNum type="arabicPeriod"/>
            </a:pPr>
            <a:r>
              <a:rPr lang="fa-IR" smtClean="0"/>
              <a:t>توليد بر اساس قرارداد</a:t>
            </a:r>
          </a:p>
          <a:p>
            <a:pPr marL="785813" indent="-609600" eaLnBrk="1" hangingPunct="1">
              <a:buFontTx/>
              <a:buAutoNum type="arabicPeriod"/>
            </a:pPr>
            <a:r>
              <a:rPr lang="fa-IR" smtClean="0"/>
              <a:t>اعطاي مجوز ساخت (ليسانس)</a:t>
            </a:r>
          </a:p>
          <a:p>
            <a:pPr marL="785813" indent="-609600" eaLnBrk="1" hangingPunct="1">
              <a:buFontTx/>
              <a:buAutoNum type="arabicPeriod"/>
            </a:pPr>
            <a:r>
              <a:rPr lang="fa-IR" smtClean="0"/>
              <a:t>مونتاژ</a:t>
            </a:r>
          </a:p>
          <a:p>
            <a:pPr marL="785813" indent="-609600" eaLnBrk="1" hangingPunct="1">
              <a:buFontTx/>
              <a:buAutoNum type="arabicPeriod"/>
            </a:pPr>
            <a:r>
              <a:rPr lang="fa-IR" smtClean="0"/>
              <a:t>مشارکت و سرمايه گذاري مشترک</a:t>
            </a:r>
          </a:p>
          <a:p>
            <a:pPr marL="785813" indent="-609600" eaLnBrk="1" hangingPunct="1">
              <a:buFontTx/>
              <a:buAutoNum type="arabicPeriod"/>
            </a:pPr>
            <a:r>
              <a:rPr lang="fa-IR" smtClean="0"/>
              <a:t>مالکيت کامل از طريق ساخت يا خريد شرکت فرعي خارجي</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75106"/>
                                        </p:tgtEl>
                                        <p:attrNameLst>
                                          <p:attrName>style.visibility</p:attrName>
                                        </p:attrNameLst>
                                      </p:cBhvr>
                                      <p:to>
                                        <p:strVal val="visible"/>
                                      </p:to>
                                    </p:set>
                                    <p:anim calcmode="lin" valueType="num">
                                      <p:cBhvr>
                                        <p:cTn id="7" dur="2000" fill="hold"/>
                                        <p:tgtEl>
                                          <p:spTgt spid="175106"/>
                                        </p:tgtEl>
                                        <p:attrNameLst>
                                          <p:attrName>ppt_w</p:attrName>
                                        </p:attrNameLst>
                                      </p:cBhvr>
                                      <p:tavLst>
                                        <p:tav tm="0">
                                          <p:val>
                                            <p:strVal val="#ppt_w*2.5"/>
                                          </p:val>
                                        </p:tav>
                                        <p:tav tm="100000">
                                          <p:val>
                                            <p:strVal val="#ppt_w"/>
                                          </p:val>
                                        </p:tav>
                                      </p:tavLst>
                                    </p:anim>
                                    <p:anim calcmode="lin" valueType="num">
                                      <p:cBhvr>
                                        <p:cTn id="8" dur="2000" fill="hold"/>
                                        <p:tgtEl>
                                          <p:spTgt spid="175106"/>
                                        </p:tgtEl>
                                        <p:attrNameLst>
                                          <p:attrName>ppt_h</p:attrName>
                                        </p:attrNameLst>
                                      </p:cBhvr>
                                      <p:tavLst>
                                        <p:tav tm="0">
                                          <p:val>
                                            <p:strVal val="#ppt_h"/>
                                          </p:val>
                                        </p:tav>
                                        <p:tav tm="100000">
                                          <p:val>
                                            <p:strVal val="#ppt_h"/>
                                          </p:val>
                                        </p:tav>
                                      </p:tavLst>
                                    </p:anim>
                                    <p:anim calcmode="lin" valueType="num">
                                      <p:cBhvr>
                                        <p:cTn id="9" dur="2000" fill="hold"/>
                                        <p:tgtEl>
                                          <p:spTgt spid="17510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7510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751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5107">
                                            <p:txEl>
                                              <p:pRg st="0" end="0"/>
                                            </p:txEl>
                                          </p:spTgt>
                                        </p:tgtEl>
                                        <p:attrNameLst>
                                          <p:attrName>style.visibility</p:attrName>
                                        </p:attrNameLst>
                                      </p:cBhvr>
                                      <p:to>
                                        <p:strVal val="visible"/>
                                      </p:to>
                                    </p:set>
                                    <p:animEffect transition="in" filter="wipe(left)">
                                      <p:cBhvr>
                                        <p:cTn id="16" dur="500"/>
                                        <p:tgtEl>
                                          <p:spTgt spid="17510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5107">
                                            <p:txEl>
                                              <p:pRg st="1" end="1"/>
                                            </p:txEl>
                                          </p:spTgt>
                                        </p:tgtEl>
                                        <p:attrNameLst>
                                          <p:attrName>style.visibility</p:attrName>
                                        </p:attrNameLst>
                                      </p:cBhvr>
                                      <p:to>
                                        <p:strVal val="visible"/>
                                      </p:to>
                                    </p:set>
                                    <p:animEffect transition="in" filter="wipe(left)">
                                      <p:cBhvr>
                                        <p:cTn id="21" dur="500"/>
                                        <p:tgtEl>
                                          <p:spTgt spid="175107">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5107">
                                            <p:txEl>
                                              <p:pRg st="2" end="2"/>
                                            </p:txEl>
                                          </p:spTgt>
                                        </p:tgtEl>
                                        <p:attrNameLst>
                                          <p:attrName>style.visibility</p:attrName>
                                        </p:attrNameLst>
                                      </p:cBhvr>
                                      <p:to>
                                        <p:strVal val="visible"/>
                                      </p:to>
                                    </p:set>
                                    <p:animEffect transition="in" filter="wipe(left)">
                                      <p:cBhvr>
                                        <p:cTn id="26" dur="500"/>
                                        <p:tgtEl>
                                          <p:spTgt spid="175107">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75107">
                                            <p:txEl>
                                              <p:pRg st="3" end="3"/>
                                            </p:txEl>
                                          </p:spTgt>
                                        </p:tgtEl>
                                        <p:attrNameLst>
                                          <p:attrName>style.visibility</p:attrName>
                                        </p:attrNameLst>
                                      </p:cBhvr>
                                      <p:to>
                                        <p:strVal val="visible"/>
                                      </p:to>
                                    </p:set>
                                    <p:animEffect transition="in" filter="wipe(left)">
                                      <p:cBhvr>
                                        <p:cTn id="31" dur="500"/>
                                        <p:tgtEl>
                                          <p:spTgt spid="175107">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5107">
                                            <p:txEl>
                                              <p:pRg st="4" end="4"/>
                                            </p:txEl>
                                          </p:spTgt>
                                        </p:tgtEl>
                                        <p:attrNameLst>
                                          <p:attrName>style.visibility</p:attrName>
                                        </p:attrNameLst>
                                      </p:cBhvr>
                                      <p:to>
                                        <p:strVal val="visible"/>
                                      </p:to>
                                    </p:set>
                                    <p:animEffect transition="in" filter="wipe(left)">
                                      <p:cBhvr>
                                        <p:cTn id="36" dur="500"/>
                                        <p:tgtEl>
                                          <p:spTgt spid="1751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P spid="175107" grpId="0" build="p"/>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F2FDE07-D8DA-473F-A107-A14221CA8B4E}" type="slidenum">
              <a:rPr lang="en-US"/>
              <a:pPr>
                <a:defRPr/>
              </a:pPr>
              <a:t>187</a:t>
            </a:fld>
            <a:endParaRPr lang="en-US"/>
          </a:p>
        </p:txBody>
      </p:sp>
      <p:sp>
        <p:nvSpPr>
          <p:cNvPr id="189443" name="Rectangle 2"/>
          <p:cNvSpPr>
            <a:spLocks noGrp="1" noChangeArrowheads="1"/>
          </p:cNvSpPr>
          <p:nvPr>
            <p:ph type="title"/>
          </p:nvPr>
        </p:nvSpPr>
        <p:spPr/>
        <p:txBody>
          <a:bodyPr/>
          <a:lstStyle/>
          <a:p>
            <a:pPr eaLnBrk="1" hangingPunct="1"/>
            <a:r>
              <a:rPr lang="fa-IR" sz="2400" smtClean="0"/>
              <a:t>فروش خارجي از طريق خريداران داخلي</a:t>
            </a:r>
            <a:endParaRPr lang="en-US" sz="2400" smtClean="0"/>
          </a:p>
        </p:txBody>
      </p:sp>
      <p:sp>
        <p:nvSpPr>
          <p:cNvPr id="176131" name="Rectangle 3"/>
          <p:cNvSpPr>
            <a:spLocks noGrp="1" noChangeArrowheads="1"/>
          </p:cNvSpPr>
          <p:nvPr>
            <p:ph type="body" idx="1"/>
          </p:nvPr>
        </p:nvSpPr>
        <p:spPr/>
        <p:txBody>
          <a:bodyPr/>
          <a:lstStyle/>
          <a:p>
            <a:pPr eaLnBrk="1" hangingPunct="1">
              <a:lnSpc>
                <a:spcPct val="200000"/>
              </a:lnSpc>
              <a:buFontTx/>
              <a:buNone/>
            </a:pPr>
            <a:r>
              <a:rPr lang="fa-IR" smtClean="0"/>
              <a:t>براي شرکت هيچ چيز بهتر از اين نيست که مشتري خود به دنبال کالا بيايد. ممکن است خريداران خارجي خود براي خريد کالا مراجعه نمايند.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6131">
                                            <p:txEl>
                                              <p:pRg st="0" end="0"/>
                                            </p:txEl>
                                          </p:spTgt>
                                        </p:tgtEl>
                                        <p:attrNameLst>
                                          <p:attrName>style.visibility</p:attrName>
                                        </p:attrNameLst>
                                      </p:cBhvr>
                                      <p:to>
                                        <p:strVal val="visible"/>
                                      </p:to>
                                    </p:set>
                                    <p:animEffect transition="in" filter="fade">
                                      <p:cBhvr>
                                        <p:cTn id="7" dur="2000"/>
                                        <p:tgtEl>
                                          <p:spTgt spid="1761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56390B1-4C0F-4FF9-BC55-0CE3B3DA3C4B}" type="slidenum">
              <a:rPr lang="en-US"/>
              <a:pPr>
                <a:defRPr/>
              </a:pPr>
              <a:t>188</a:t>
            </a:fld>
            <a:endParaRPr lang="en-US"/>
          </a:p>
        </p:txBody>
      </p:sp>
      <p:sp>
        <p:nvSpPr>
          <p:cNvPr id="190467" name="Rectangle 2"/>
          <p:cNvSpPr>
            <a:spLocks noGrp="1" noChangeArrowheads="1"/>
          </p:cNvSpPr>
          <p:nvPr>
            <p:ph type="title"/>
          </p:nvPr>
        </p:nvSpPr>
        <p:spPr/>
        <p:txBody>
          <a:bodyPr/>
          <a:lstStyle/>
          <a:p>
            <a:pPr eaLnBrk="1" hangingPunct="1"/>
            <a:r>
              <a:rPr lang="fa-IR" sz="2400" smtClean="0"/>
              <a:t>فروش از طريق شرکت هاي توزيع کننده ديگر</a:t>
            </a:r>
            <a:endParaRPr lang="en-US" sz="2400" smtClean="0"/>
          </a:p>
        </p:txBody>
      </p:sp>
      <p:sp>
        <p:nvSpPr>
          <p:cNvPr id="177155" name="Rectangle 3"/>
          <p:cNvSpPr>
            <a:spLocks noGrp="1" noChangeArrowheads="1"/>
          </p:cNvSpPr>
          <p:nvPr>
            <p:ph type="body" idx="1"/>
          </p:nvPr>
        </p:nvSpPr>
        <p:spPr/>
        <p:txBody>
          <a:bodyPr/>
          <a:lstStyle/>
          <a:p>
            <a:pPr eaLnBrk="1" hangingPunct="1">
              <a:lnSpc>
                <a:spcPct val="200000"/>
              </a:lnSpc>
              <a:buFontTx/>
              <a:buNone/>
            </a:pPr>
            <a:r>
              <a:rPr lang="fa-IR" smtClean="0"/>
              <a:t>در اين روش يک توليد کننده از امکانات و تسهيلات توزيعي خود در يک کشور خارجي، براي توزيع و فروش کالاهي يک شرکت ديگر استفاده مي کند.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Effect transition="in" filter="barn(inHorizontal)">
                                      <p:cBhvr>
                                        <p:cTn id="7" dur="500"/>
                                        <p:tgtEl>
                                          <p:spTgt spid="1771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BC0301D-6A54-443B-BD62-D22F89E40317}" type="slidenum">
              <a:rPr lang="en-US"/>
              <a:pPr>
                <a:defRPr/>
              </a:pPr>
              <a:t>189</a:t>
            </a:fld>
            <a:endParaRPr lang="en-US"/>
          </a:p>
        </p:txBody>
      </p:sp>
      <p:sp>
        <p:nvSpPr>
          <p:cNvPr id="191491" name="Rectangle 2"/>
          <p:cNvSpPr>
            <a:spLocks noGrp="1" noChangeArrowheads="1"/>
          </p:cNvSpPr>
          <p:nvPr>
            <p:ph type="title"/>
          </p:nvPr>
        </p:nvSpPr>
        <p:spPr/>
        <p:txBody>
          <a:bodyPr/>
          <a:lstStyle/>
          <a:p>
            <a:pPr eaLnBrk="1" hangingPunct="1"/>
            <a:r>
              <a:rPr lang="fa-IR" smtClean="0"/>
              <a:t>شرکت هاي مديريت صادرات</a:t>
            </a:r>
            <a:endParaRPr lang="en-US" smtClean="0"/>
          </a:p>
        </p:txBody>
      </p:sp>
      <p:sp>
        <p:nvSpPr>
          <p:cNvPr id="178179" name="Rectangle 3"/>
          <p:cNvSpPr>
            <a:spLocks noGrp="1" noChangeArrowheads="1"/>
          </p:cNvSpPr>
          <p:nvPr>
            <p:ph type="body" idx="1"/>
          </p:nvPr>
        </p:nvSpPr>
        <p:spPr/>
        <p:txBody>
          <a:bodyPr/>
          <a:lstStyle/>
          <a:p>
            <a:pPr eaLnBrk="1" hangingPunct="1">
              <a:lnSpc>
                <a:spcPct val="135000"/>
              </a:lnSpc>
              <a:buFontTx/>
              <a:buNone/>
            </a:pPr>
            <a:r>
              <a:rPr lang="fa-IR" smtClean="0"/>
              <a:t>يک شرکت مديريت صادرات شرکتي است که تمام مسئوليت هاي صادرات از قبيل تحقيقات بازاريابي، تبليغات، حمل فيزيکي و غيره را با انعقاد قرارداد انجام مي دهد. اين شرکت ها عملاً به عنوان بخشي از يک شرکت اصلي عمل مي کنند.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animEffect transition="in" filter="fade">
                                      <p:cBhvr>
                                        <p:cTn id="7" dur="1000"/>
                                        <p:tgtEl>
                                          <p:spTgt spid="178179">
                                            <p:txEl>
                                              <p:pRg st="0" end="0"/>
                                            </p:txEl>
                                          </p:spTgt>
                                        </p:tgtEl>
                                      </p:cBhvr>
                                    </p:animEffect>
                                    <p:anim calcmode="lin" valueType="num">
                                      <p:cBhvr>
                                        <p:cTn id="8" dur="1000" fill="hold"/>
                                        <p:tgtEl>
                                          <p:spTgt spid="1781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817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p:bldLst>
  </p:timing>
</p:sld>
</file>

<file path=ppt/slides/slide1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17DDF12-692D-4047-8598-F319183E7C32}" type="slidenum">
              <a:rPr lang="en-US"/>
              <a:pPr>
                <a:defRPr/>
              </a:pPr>
              <a:t>190</a:t>
            </a:fld>
            <a:endParaRPr lang="en-US"/>
          </a:p>
        </p:txBody>
      </p:sp>
      <p:sp>
        <p:nvSpPr>
          <p:cNvPr id="179202" name="Rectangle 2"/>
          <p:cNvSpPr>
            <a:spLocks noGrp="1" noChangeArrowheads="1"/>
          </p:cNvSpPr>
          <p:nvPr>
            <p:ph type="title"/>
          </p:nvPr>
        </p:nvSpPr>
        <p:spPr/>
        <p:txBody>
          <a:bodyPr/>
          <a:lstStyle/>
          <a:p>
            <a:pPr eaLnBrk="1" hangingPunct="1"/>
            <a:r>
              <a:rPr lang="fa-IR" smtClean="0"/>
              <a:t>مزاياي شرکت هاي مديريت صادرات</a:t>
            </a:r>
            <a:endParaRPr lang="en-US" smtClean="0"/>
          </a:p>
        </p:txBody>
      </p:sp>
      <p:sp>
        <p:nvSpPr>
          <p:cNvPr id="179203" name="Rectangle 3"/>
          <p:cNvSpPr>
            <a:spLocks noGrp="1" noChangeArrowheads="1"/>
          </p:cNvSpPr>
          <p:nvPr>
            <p:ph type="body" idx="1"/>
          </p:nvPr>
        </p:nvSpPr>
        <p:spPr/>
        <p:txBody>
          <a:bodyPr/>
          <a:lstStyle/>
          <a:p>
            <a:pPr marL="785813" indent="-609600" eaLnBrk="1" hangingPunct="1">
              <a:buFontTx/>
              <a:buAutoNum type="arabicPeriod"/>
            </a:pPr>
            <a:r>
              <a:rPr lang="fa-IR" smtClean="0"/>
              <a:t>سرعت برقراي ارتباط توليدکننده با بازار فروش</a:t>
            </a:r>
          </a:p>
          <a:p>
            <a:pPr marL="785813" indent="-609600" eaLnBrk="1" hangingPunct="1">
              <a:buFontTx/>
              <a:buAutoNum type="arabicPeriod"/>
            </a:pPr>
            <a:r>
              <a:rPr lang="fa-IR" smtClean="0"/>
              <a:t>دريافت بخشي از منافغ فروش توسط شرکت مديريت صادرات از فروشنده و ايجاد انگيزه در آنان براي فروش بيشتر</a:t>
            </a:r>
          </a:p>
          <a:p>
            <a:pPr marL="785813" indent="-609600" eaLnBrk="1" hangingPunct="1">
              <a:buFontTx/>
              <a:buAutoNum type="arabicPeriod"/>
            </a:pPr>
            <a:r>
              <a:rPr lang="fa-IR" smtClean="0"/>
              <a:t>کاهش هزينه هاي شرکت اصلي</a:t>
            </a:r>
          </a:p>
          <a:p>
            <a:pPr marL="785813" indent="-609600" eaLnBrk="1" hangingPunct="1">
              <a:buFontTx/>
              <a:buAutoNum type="arabicPeriod"/>
            </a:pPr>
            <a:r>
              <a:rPr lang="fa-IR" smtClean="0"/>
              <a:t>ارائه خدمات و کالاهاي متنوع توسط شرکت مديريت صادرات خريداران</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fade">
                                      <p:cBhvr>
                                        <p:cTn id="7" dur="1000"/>
                                        <p:tgtEl>
                                          <p:spTgt spid="179202"/>
                                        </p:tgtEl>
                                      </p:cBhvr>
                                    </p:animEffect>
                                    <p:anim calcmode="lin" valueType="num">
                                      <p:cBhvr>
                                        <p:cTn id="8" dur="1000" fill="hold"/>
                                        <p:tgtEl>
                                          <p:spTgt spid="179202"/>
                                        </p:tgtEl>
                                        <p:attrNameLst>
                                          <p:attrName>ppt_x</p:attrName>
                                        </p:attrNameLst>
                                      </p:cBhvr>
                                      <p:tavLst>
                                        <p:tav tm="0">
                                          <p:val>
                                            <p:strVal val="#ppt_x"/>
                                          </p:val>
                                        </p:tav>
                                        <p:tav tm="100000">
                                          <p:val>
                                            <p:strVal val="#ppt_x"/>
                                          </p:val>
                                        </p:tav>
                                      </p:tavLst>
                                    </p:anim>
                                    <p:anim calcmode="lin" valueType="num">
                                      <p:cBhvr>
                                        <p:cTn id="9" dur="898" decel="100000" fill="hold"/>
                                        <p:tgtEl>
                                          <p:spTgt spid="17920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79202"/>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79203">
                                            <p:txEl>
                                              <p:pRg st="0" end="0"/>
                                            </p:txEl>
                                          </p:spTgt>
                                        </p:tgtEl>
                                        <p:attrNameLst>
                                          <p:attrName>style.visibility</p:attrName>
                                        </p:attrNameLst>
                                      </p:cBhvr>
                                      <p:to>
                                        <p:strVal val="visible"/>
                                      </p:to>
                                    </p:set>
                                    <p:animEffect transition="in" filter="fade">
                                      <p:cBhvr>
                                        <p:cTn id="15" dur="1000"/>
                                        <p:tgtEl>
                                          <p:spTgt spid="179203">
                                            <p:txEl>
                                              <p:pRg st="0" end="0"/>
                                            </p:txEl>
                                          </p:spTgt>
                                        </p:tgtEl>
                                      </p:cBhvr>
                                    </p:animEffect>
                                    <p:anim calcmode="lin" valueType="num">
                                      <p:cBhvr>
                                        <p:cTn id="16" dur="1000" fill="hold"/>
                                        <p:tgtEl>
                                          <p:spTgt spid="17920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7920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7920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79203">
                                            <p:txEl>
                                              <p:pRg st="1" end="1"/>
                                            </p:txEl>
                                          </p:spTgt>
                                        </p:tgtEl>
                                        <p:attrNameLst>
                                          <p:attrName>style.visibility</p:attrName>
                                        </p:attrNameLst>
                                      </p:cBhvr>
                                      <p:to>
                                        <p:strVal val="visible"/>
                                      </p:to>
                                    </p:set>
                                    <p:animEffect transition="in" filter="fade">
                                      <p:cBhvr>
                                        <p:cTn id="23" dur="1000"/>
                                        <p:tgtEl>
                                          <p:spTgt spid="179203">
                                            <p:txEl>
                                              <p:pRg st="1" end="1"/>
                                            </p:txEl>
                                          </p:spTgt>
                                        </p:tgtEl>
                                      </p:cBhvr>
                                    </p:animEffect>
                                    <p:anim calcmode="lin" valueType="num">
                                      <p:cBhvr>
                                        <p:cTn id="24" dur="1000" fill="hold"/>
                                        <p:tgtEl>
                                          <p:spTgt spid="179203">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7920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7920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79203">
                                            <p:txEl>
                                              <p:pRg st="2" end="2"/>
                                            </p:txEl>
                                          </p:spTgt>
                                        </p:tgtEl>
                                        <p:attrNameLst>
                                          <p:attrName>style.visibility</p:attrName>
                                        </p:attrNameLst>
                                      </p:cBhvr>
                                      <p:to>
                                        <p:strVal val="visible"/>
                                      </p:to>
                                    </p:set>
                                    <p:animEffect transition="in" filter="fade">
                                      <p:cBhvr>
                                        <p:cTn id="31" dur="1000"/>
                                        <p:tgtEl>
                                          <p:spTgt spid="179203">
                                            <p:txEl>
                                              <p:pRg st="2" end="2"/>
                                            </p:txEl>
                                          </p:spTgt>
                                        </p:tgtEl>
                                      </p:cBhvr>
                                    </p:animEffect>
                                    <p:anim calcmode="lin" valueType="num">
                                      <p:cBhvr>
                                        <p:cTn id="32" dur="1000" fill="hold"/>
                                        <p:tgtEl>
                                          <p:spTgt spid="179203">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7920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7920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79203">
                                            <p:txEl>
                                              <p:pRg st="3" end="3"/>
                                            </p:txEl>
                                          </p:spTgt>
                                        </p:tgtEl>
                                        <p:attrNameLst>
                                          <p:attrName>style.visibility</p:attrName>
                                        </p:attrNameLst>
                                      </p:cBhvr>
                                      <p:to>
                                        <p:strVal val="visible"/>
                                      </p:to>
                                    </p:set>
                                    <p:animEffect transition="in" filter="fade">
                                      <p:cBhvr>
                                        <p:cTn id="39" dur="1000"/>
                                        <p:tgtEl>
                                          <p:spTgt spid="179203">
                                            <p:txEl>
                                              <p:pRg st="3" end="3"/>
                                            </p:txEl>
                                          </p:spTgt>
                                        </p:tgtEl>
                                      </p:cBhvr>
                                    </p:animEffect>
                                    <p:anim calcmode="lin" valueType="num">
                                      <p:cBhvr>
                                        <p:cTn id="40" dur="1000" fill="hold"/>
                                        <p:tgtEl>
                                          <p:spTgt spid="179203">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79203">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7920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p:bldP spid="179203" grpId="0" build="p"/>
    </p:bldLst>
  </p:timing>
</p:sld>
</file>

<file path=ppt/slides/slide1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AACB40B-A71D-4836-8BC1-C121BC923255}" type="slidenum">
              <a:rPr lang="en-US"/>
              <a:pPr>
                <a:defRPr/>
              </a:pPr>
              <a:t>191</a:t>
            </a:fld>
            <a:endParaRPr lang="en-US"/>
          </a:p>
        </p:txBody>
      </p:sp>
      <p:sp>
        <p:nvSpPr>
          <p:cNvPr id="180226" name="Rectangle 2"/>
          <p:cNvSpPr>
            <a:spLocks noGrp="1" noChangeArrowheads="1"/>
          </p:cNvSpPr>
          <p:nvPr>
            <p:ph type="title"/>
          </p:nvPr>
        </p:nvSpPr>
        <p:spPr/>
        <p:txBody>
          <a:bodyPr/>
          <a:lstStyle/>
          <a:p>
            <a:pPr eaLnBrk="1" hangingPunct="1"/>
            <a:r>
              <a:rPr lang="fa-IR" sz="2800" smtClean="0"/>
              <a:t>معايب شرکت هاي مديريت صادرات</a:t>
            </a:r>
            <a:endParaRPr lang="en-US" sz="2800" smtClean="0"/>
          </a:p>
        </p:txBody>
      </p:sp>
      <p:sp>
        <p:nvSpPr>
          <p:cNvPr id="180227"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z="2400" smtClean="0"/>
              <a:t>عدم اطلاع برخي از شرکت هاي مديريت صادرات از بازار هاي جهاني</a:t>
            </a:r>
          </a:p>
          <a:p>
            <a:pPr marL="785813" indent="-609600" eaLnBrk="1" hangingPunct="1">
              <a:lnSpc>
                <a:spcPct val="200000"/>
              </a:lnSpc>
              <a:buFontTx/>
              <a:buAutoNum type="arabicPeriod"/>
            </a:pPr>
            <a:r>
              <a:rPr lang="fa-IR" sz="2400" smtClean="0"/>
              <a:t>دريافت حق کميسيون از توليد کننده</a:t>
            </a:r>
          </a:p>
          <a:p>
            <a:pPr marL="785813" indent="-609600" eaLnBrk="1" hangingPunct="1">
              <a:lnSpc>
                <a:spcPct val="200000"/>
              </a:lnSpc>
              <a:buFontTx/>
              <a:buAutoNum type="arabicPeriod"/>
            </a:pPr>
            <a:r>
              <a:rPr lang="fa-IR" sz="2400" smtClean="0"/>
              <a:t>عدم شناخت صحيح و کافي توليدکننده از بازار جهاني به دليل اتکا به شرکت مديريت صادرات</a:t>
            </a:r>
            <a:endParaRPr lang="en-US" sz="2400"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80226"/>
                                        </p:tgtEl>
                                        <p:attrNameLst>
                                          <p:attrName>style.visibility</p:attrName>
                                        </p:attrNameLst>
                                      </p:cBhvr>
                                      <p:to>
                                        <p:strVal val="visible"/>
                                      </p:to>
                                    </p:set>
                                    <p:anim calcmode="lin" valueType="num">
                                      <p:cBhvr>
                                        <p:cTn id="7" dur="1000" fill="hold"/>
                                        <p:tgtEl>
                                          <p:spTgt spid="180226"/>
                                        </p:tgtEl>
                                        <p:attrNameLst>
                                          <p:attrName>ppt_w</p:attrName>
                                        </p:attrNameLst>
                                      </p:cBhvr>
                                      <p:tavLst>
                                        <p:tav tm="0">
                                          <p:val>
                                            <p:strVal val="#ppt_w+.3"/>
                                          </p:val>
                                        </p:tav>
                                        <p:tav tm="100000">
                                          <p:val>
                                            <p:strVal val="#ppt_w"/>
                                          </p:val>
                                        </p:tav>
                                      </p:tavLst>
                                    </p:anim>
                                    <p:anim calcmode="lin" valueType="num">
                                      <p:cBhvr>
                                        <p:cTn id="8" dur="1000" fill="hold"/>
                                        <p:tgtEl>
                                          <p:spTgt spid="180226"/>
                                        </p:tgtEl>
                                        <p:attrNameLst>
                                          <p:attrName>ppt_h</p:attrName>
                                        </p:attrNameLst>
                                      </p:cBhvr>
                                      <p:tavLst>
                                        <p:tav tm="0">
                                          <p:val>
                                            <p:strVal val="#ppt_h"/>
                                          </p:val>
                                        </p:tav>
                                        <p:tav tm="100000">
                                          <p:val>
                                            <p:strVal val="#ppt_h"/>
                                          </p:val>
                                        </p:tav>
                                      </p:tavLst>
                                    </p:anim>
                                    <p:animEffect transition="in" filter="fade">
                                      <p:cBhvr>
                                        <p:cTn id="9" dur="1000"/>
                                        <p:tgtEl>
                                          <p:spTgt spid="1802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80227">
                                            <p:txEl>
                                              <p:pRg st="0" end="0"/>
                                            </p:txEl>
                                          </p:spTgt>
                                        </p:tgtEl>
                                        <p:attrNameLst>
                                          <p:attrName>style.visibility</p:attrName>
                                        </p:attrNameLst>
                                      </p:cBhvr>
                                      <p:to>
                                        <p:strVal val="visible"/>
                                      </p:to>
                                    </p:set>
                                    <p:anim calcmode="lin" valueType="num">
                                      <p:cBhvr>
                                        <p:cTn id="14" dur="1000" fill="hold"/>
                                        <p:tgtEl>
                                          <p:spTgt spid="18022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8022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8022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80227">
                                            <p:txEl>
                                              <p:pRg st="1" end="1"/>
                                            </p:txEl>
                                          </p:spTgt>
                                        </p:tgtEl>
                                        <p:attrNameLst>
                                          <p:attrName>style.visibility</p:attrName>
                                        </p:attrNameLst>
                                      </p:cBhvr>
                                      <p:to>
                                        <p:strVal val="visible"/>
                                      </p:to>
                                    </p:set>
                                    <p:anim calcmode="lin" valueType="num">
                                      <p:cBhvr>
                                        <p:cTn id="21" dur="1000" fill="hold"/>
                                        <p:tgtEl>
                                          <p:spTgt spid="180227">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180227">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8022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80227">
                                            <p:txEl>
                                              <p:pRg st="2" end="2"/>
                                            </p:txEl>
                                          </p:spTgt>
                                        </p:tgtEl>
                                        <p:attrNameLst>
                                          <p:attrName>style.visibility</p:attrName>
                                        </p:attrNameLst>
                                      </p:cBhvr>
                                      <p:to>
                                        <p:strVal val="visible"/>
                                      </p:to>
                                    </p:set>
                                    <p:anim calcmode="lin" valueType="num">
                                      <p:cBhvr>
                                        <p:cTn id="28" dur="1000" fill="hold"/>
                                        <p:tgtEl>
                                          <p:spTgt spid="180227">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180227">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80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6" grpId="0"/>
      <p:bldP spid="180227" grpId="0" build="p"/>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AA13214-FE9B-4B74-A468-9203B01470E5}" type="slidenum">
              <a:rPr lang="en-US"/>
              <a:pPr>
                <a:defRPr/>
              </a:pPr>
              <a:t>192</a:t>
            </a:fld>
            <a:endParaRPr lang="en-US"/>
          </a:p>
        </p:txBody>
      </p:sp>
      <p:sp>
        <p:nvSpPr>
          <p:cNvPr id="194563" name="Rectangle 2"/>
          <p:cNvSpPr>
            <a:spLocks noGrp="1" noChangeArrowheads="1"/>
          </p:cNvSpPr>
          <p:nvPr>
            <p:ph type="title"/>
          </p:nvPr>
        </p:nvSpPr>
        <p:spPr/>
        <p:txBody>
          <a:bodyPr/>
          <a:lstStyle/>
          <a:p>
            <a:pPr eaLnBrk="1" hangingPunct="1"/>
            <a:r>
              <a:rPr lang="fa-IR" smtClean="0"/>
              <a:t>شرکت هاي تجاري</a:t>
            </a:r>
            <a:endParaRPr lang="en-US" smtClean="0"/>
          </a:p>
        </p:txBody>
      </p:sp>
      <p:sp>
        <p:nvSpPr>
          <p:cNvPr id="181251" name="Rectangle 3"/>
          <p:cNvSpPr>
            <a:spLocks noGrp="1" noChangeArrowheads="1"/>
          </p:cNvSpPr>
          <p:nvPr>
            <p:ph type="body" idx="1"/>
          </p:nvPr>
        </p:nvSpPr>
        <p:spPr/>
        <p:txBody>
          <a:bodyPr/>
          <a:lstStyle/>
          <a:p>
            <a:pPr eaLnBrk="1" hangingPunct="1">
              <a:lnSpc>
                <a:spcPct val="200000"/>
              </a:lnSpc>
              <a:buFontTx/>
              <a:buNone/>
            </a:pPr>
            <a:r>
              <a:rPr lang="fa-IR" smtClean="0"/>
              <a:t>اين شرکت ها مانند يک تاجر صادرکننده با وسعت عمل بيشتري عمل مي کنند. اين شرکت ها کالاها را از توليدکنندگان مختلف دريافت کرده و سپس به خريداران در بازار جهاني مي رسانند.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 calcmode="lin" valueType="num">
                                      <p:cBhvr>
                                        <p:cTn id="7" dur="1000" fill="hold"/>
                                        <p:tgtEl>
                                          <p:spTgt spid="18125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8125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8125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125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1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50C096C-4771-48ED-96D8-868926C18855}" type="slidenum">
              <a:rPr lang="en-US"/>
              <a:pPr>
                <a:defRPr/>
              </a:pPr>
              <a:t>193</a:t>
            </a:fld>
            <a:endParaRPr lang="en-US"/>
          </a:p>
        </p:txBody>
      </p:sp>
      <p:sp>
        <p:nvSpPr>
          <p:cNvPr id="182274" name="Rectangle 2"/>
          <p:cNvSpPr>
            <a:spLocks noGrp="1" noChangeArrowheads="1"/>
          </p:cNvSpPr>
          <p:nvPr>
            <p:ph type="title"/>
          </p:nvPr>
        </p:nvSpPr>
        <p:spPr/>
        <p:txBody>
          <a:bodyPr/>
          <a:lstStyle/>
          <a:p>
            <a:pPr eaLnBrk="1" hangingPunct="1"/>
            <a:r>
              <a:rPr lang="fa-IR" smtClean="0"/>
              <a:t>معايب شرکت هاي تجاري</a:t>
            </a:r>
            <a:endParaRPr lang="en-US" smtClean="0"/>
          </a:p>
        </p:txBody>
      </p:sp>
      <p:sp>
        <p:nvSpPr>
          <p:cNvPr id="18227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استفاده از شرکت هاي تجاري معايبي نيز دارد که از جمله مي توان به موارد زير اشاره کرد:</a:t>
            </a:r>
          </a:p>
          <a:p>
            <a:pPr marL="785813" indent="-609600" eaLnBrk="1" hangingPunct="1">
              <a:lnSpc>
                <a:spcPct val="200000"/>
              </a:lnSpc>
              <a:buFontTx/>
              <a:buAutoNum type="arabicPeriod"/>
            </a:pPr>
            <a:r>
              <a:rPr lang="fa-IR" smtClean="0"/>
              <a:t>عدم برنامه ريزي صحيح</a:t>
            </a:r>
          </a:p>
          <a:p>
            <a:pPr marL="785813" indent="-609600" eaLnBrk="1" hangingPunct="1">
              <a:lnSpc>
                <a:spcPct val="200000"/>
              </a:lnSpc>
              <a:buFontTx/>
              <a:buAutoNum type="arabicPeriod"/>
            </a:pPr>
            <a:r>
              <a:rPr lang="fa-IR" smtClean="0"/>
              <a:t>اوليت بندي در صدور کالاي يک شرکت خاص</a:t>
            </a: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82274"/>
                                        </p:tgtEl>
                                        <p:attrNameLst>
                                          <p:attrName>style.visibility</p:attrName>
                                        </p:attrNameLst>
                                      </p:cBhvr>
                                      <p:to>
                                        <p:strVal val="visible"/>
                                      </p:to>
                                    </p:set>
                                    <p:anim calcmode="lin" valueType="num">
                                      <p:cBhvr>
                                        <p:cTn id="7" dur="1000" fill="hold"/>
                                        <p:tgtEl>
                                          <p:spTgt spid="182274"/>
                                        </p:tgtEl>
                                        <p:attrNameLst>
                                          <p:attrName>ppt_x</p:attrName>
                                        </p:attrNameLst>
                                      </p:cBhvr>
                                      <p:tavLst>
                                        <p:tav tm="0">
                                          <p:val>
                                            <p:strVal val="#ppt_x-.2"/>
                                          </p:val>
                                        </p:tav>
                                        <p:tav tm="100000">
                                          <p:val>
                                            <p:strVal val="#ppt_x"/>
                                          </p:val>
                                        </p:tav>
                                      </p:tavLst>
                                    </p:anim>
                                    <p:anim calcmode="lin" valueType="num">
                                      <p:cBhvr>
                                        <p:cTn id="8" dur="1000" fill="hold"/>
                                        <p:tgtEl>
                                          <p:spTgt spid="1822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22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82275">
                                            <p:txEl>
                                              <p:pRg st="0" end="0"/>
                                            </p:txEl>
                                          </p:spTgt>
                                        </p:tgtEl>
                                        <p:attrNameLst>
                                          <p:attrName>style.visibility</p:attrName>
                                        </p:attrNameLst>
                                      </p:cBhvr>
                                      <p:to>
                                        <p:strVal val="visible"/>
                                      </p:to>
                                    </p:set>
                                    <p:animEffect transition="in" filter="fade">
                                      <p:cBhvr>
                                        <p:cTn id="14" dur="500"/>
                                        <p:tgtEl>
                                          <p:spTgt spid="182275">
                                            <p:txEl>
                                              <p:pRg st="0" end="0"/>
                                            </p:txEl>
                                          </p:spTgt>
                                        </p:tgtEl>
                                      </p:cBhvr>
                                    </p:animEffect>
                                    <p:anim calcmode="lin" valueType="num">
                                      <p:cBhvr>
                                        <p:cTn id="15" dur="500" fill="hold"/>
                                        <p:tgtEl>
                                          <p:spTgt spid="1822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8227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82275">
                                            <p:txEl>
                                              <p:pRg st="1" end="1"/>
                                            </p:txEl>
                                          </p:spTgt>
                                        </p:tgtEl>
                                        <p:attrNameLst>
                                          <p:attrName>style.visibility</p:attrName>
                                        </p:attrNameLst>
                                      </p:cBhvr>
                                      <p:to>
                                        <p:strVal val="visible"/>
                                      </p:to>
                                    </p:set>
                                    <p:animEffect transition="in" filter="fade">
                                      <p:cBhvr>
                                        <p:cTn id="21" dur="500"/>
                                        <p:tgtEl>
                                          <p:spTgt spid="182275">
                                            <p:txEl>
                                              <p:pRg st="1" end="1"/>
                                            </p:txEl>
                                          </p:spTgt>
                                        </p:tgtEl>
                                      </p:cBhvr>
                                    </p:animEffect>
                                    <p:anim calcmode="lin" valueType="num">
                                      <p:cBhvr>
                                        <p:cTn id="22" dur="500" fill="hold"/>
                                        <p:tgtEl>
                                          <p:spTgt spid="18227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8227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82275">
                                            <p:txEl>
                                              <p:pRg st="2" end="2"/>
                                            </p:txEl>
                                          </p:spTgt>
                                        </p:tgtEl>
                                        <p:attrNameLst>
                                          <p:attrName>style.visibility</p:attrName>
                                        </p:attrNameLst>
                                      </p:cBhvr>
                                      <p:to>
                                        <p:strVal val="visible"/>
                                      </p:to>
                                    </p:set>
                                    <p:animEffect transition="in" filter="fade">
                                      <p:cBhvr>
                                        <p:cTn id="28" dur="500"/>
                                        <p:tgtEl>
                                          <p:spTgt spid="182275">
                                            <p:txEl>
                                              <p:pRg st="2" end="2"/>
                                            </p:txEl>
                                          </p:spTgt>
                                        </p:tgtEl>
                                      </p:cBhvr>
                                    </p:animEffect>
                                    <p:anim calcmode="lin" valueType="num">
                                      <p:cBhvr>
                                        <p:cTn id="29" dur="500" fill="hold"/>
                                        <p:tgtEl>
                                          <p:spTgt spid="18227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82275">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p:bldP spid="182275" grpId="0" bui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6EB7543-2A23-4454-8A3E-AAE198376A53}" type="slidenum">
              <a:rPr lang="en-US"/>
              <a:pPr>
                <a:defRPr/>
              </a:pPr>
              <a:t>194</a:t>
            </a:fld>
            <a:endParaRPr lang="en-US"/>
          </a:p>
        </p:txBody>
      </p:sp>
      <p:sp>
        <p:nvSpPr>
          <p:cNvPr id="196611" name="Rectangle 2"/>
          <p:cNvSpPr>
            <a:spLocks noGrp="1" noChangeArrowheads="1"/>
          </p:cNvSpPr>
          <p:nvPr>
            <p:ph type="title"/>
          </p:nvPr>
        </p:nvSpPr>
        <p:spPr/>
        <p:txBody>
          <a:bodyPr/>
          <a:lstStyle/>
          <a:p>
            <a:pPr eaLnBrk="1" hangingPunct="1"/>
            <a:r>
              <a:rPr lang="fa-IR" smtClean="0"/>
              <a:t>دلالان و نمايندگان صادرات</a:t>
            </a:r>
            <a:endParaRPr lang="en-US" smtClean="0"/>
          </a:p>
        </p:txBody>
      </p:sp>
      <p:sp>
        <p:nvSpPr>
          <p:cNvPr id="183299" name="Rectangle 3"/>
          <p:cNvSpPr>
            <a:spLocks noGrp="1" noChangeArrowheads="1"/>
          </p:cNvSpPr>
          <p:nvPr>
            <p:ph type="body" idx="1"/>
          </p:nvPr>
        </p:nvSpPr>
        <p:spPr/>
        <p:txBody>
          <a:bodyPr/>
          <a:lstStyle/>
          <a:p>
            <a:pPr eaLnBrk="1" hangingPunct="1">
              <a:lnSpc>
                <a:spcPct val="135000"/>
              </a:lnSpc>
              <a:buFontTx/>
              <a:buNone/>
            </a:pPr>
            <a:r>
              <a:rPr lang="fa-IR" smtClean="0"/>
              <a:t>دلالان و نمايندگان صادرات هر دو به توليدکنندگان در صدور کالاهايشان کمک مي کنند. دلالان و نمايندگان صادرات مانند شرکت هاي مديريت صادرات به صورت حق العمل کاري اما در مقياس کوچکتري عمل مي کنند.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83299">
                                            <p:txEl>
                                              <p:pRg st="0" end="0"/>
                                            </p:txEl>
                                          </p:spTgt>
                                        </p:tgtEl>
                                        <p:attrNameLst>
                                          <p:attrName>style.visibility</p:attrName>
                                        </p:attrNameLst>
                                      </p:cBhvr>
                                      <p:to>
                                        <p:strVal val="visible"/>
                                      </p:to>
                                    </p:set>
                                    <p:anim calcmode="lin" valueType="num">
                                      <p:cBhvr>
                                        <p:cTn id="7" dur="500" fill="hold"/>
                                        <p:tgtEl>
                                          <p:spTgt spid="183299">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183299">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183299">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183299">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183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917015C-969F-4ECF-B121-B181B6BD96EA}" type="slidenum">
              <a:rPr lang="en-US"/>
              <a:pPr>
                <a:defRPr/>
              </a:pPr>
              <a:t>195</a:t>
            </a:fld>
            <a:endParaRPr lang="en-US"/>
          </a:p>
        </p:txBody>
      </p:sp>
      <p:sp>
        <p:nvSpPr>
          <p:cNvPr id="197635" name="Rectangle 2"/>
          <p:cNvSpPr>
            <a:spLocks noGrp="1" noChangeArrowheads="1"/>
          </p:cNvSpPr>
          <p:nvPr>
            <p:ph type="title"/>
          </p:nvPr>
        </p:nvSpPr>
        <p:spPr/>
        <p:txBody>
          <a:bodyPr/>
          <a:lstStyle/>
          <a:p>
            <a:pPr eaLnBrk="1" hangingPunct="1"/>
            <a:r>
              <a:rPr lang="fa-IR" smtClean="0"/>
              <a:t>صادرات مستقيم</a:t>
            </a:r>
            <a:endParaRPr lang="en-US" smtClean="0"/>
          </a:p>
        </p:txBody>
      </p:sp>
      <p:sp>
        <p:nvSpPr>
          <p:cNvPr id="184323" name="Rectangle 3"/>
          <p:cNvSpPr>
            <a:spLocks noGrp="1" noChangeArrowheads="1"/>
          </p:cNvSpPr>
          <p:nvPr>
            <p:ph type="body" idx="1"/>
          </p:nvPr>
        </p:nvSpPr>
        <p:spPr/>
        <p:txBody>
          <a:bodyPr/>
          <a:lstStyle/>
          <a:p>
            <a:pPr algn="ctr" eaLnBrk="1" hangingPunct="1">
              <a:buFontTx/>
              <a:buNone/>
            </a:pPr>
            <a:endParaRPr lang="fa-IR" smtClean="0"/>
          </a:p>
          <a:p>
            <a:pPr algn="ctr" eaLnBrk="1" hangingPunct="1">
              <a:buFontTx/>
              <a:buNone/>
            </a:pPr>
            <a:r>
              <a:rPr lang="fa-IR" smtClean="0"/>
              <a:t>سنتي ترين راه ورود </a:t>
            </a:r>
            <a:r>
              <a:rPr lang="fa-IR" sz="3600" smtClean="0"/>
              <a:t>به</a:t>
            </a:r>
            <a:r>
              <a:rPr lang="fa-IR" smtClean="0"/>
              <a:t> بازار بين المللي، صادر کردن کالا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184323">
                                            <p:txEl>
                                              <p:pRg st="1" end="1"/>
                                            </p:txEl>
                                          </p:spTgt>
                                        </p:tgtEl>
                                        <p:attrNameLst>
                                          <p:attrName>style.visibility</p:attrName>
                                        </p:attrNameLst>
                                      </p:cBhvr>
                                      <p:to>
                                        <p:strVal val="visible"/>
                                      </p:to>
                                    </p:set>
                                    <p:anim calcmode="lin" valueType="num">
                                      <p:cBhvr>
                                        <p:cTn id="7" dur="1000" fill="hold"/>
                                        <p:tgtEl>
                                          <p:spTgt spid="18432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8432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84323">
                                            <p:txEl>
                                              <p:pRg st="1" end="1"/>
                                            </p:txEl>
                                          </p:spTgt>
                                        </p:tgtEl>
                                        <p:attrNameLst>
                                          <p:attrName>ppt_y</p:attrName>
                                        </p:attrNameLst>
                                      </p:cBhvr>
                                      <p:tavLst>
                                        <p:tav tm="0">
                                          <p:val>
                                            <p:strVal val="#ppt_y"/>
                                          </p:val>
                                        </p:tav>
                                        <p:tav tm="100000">
                                          <p:val>
                                            <p:strVal val="#ppt_y"/>
                                          </p:val>
                                        </p:tav>
                                      </p:tavLst>
                                    </p:anim>
                                    <p:animEffect transition="in" filter="fade">
                                      <p:cBhvr>
                                        <p:cTn id="10" dur="1000"/>
                                        <p:tgtEl>
                                          <p:spTgt spid="1843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3" grpId="0" build="p"/>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337086A-2769-4FB3-9DC2-553C14BFF3A7}" type="slidenum">
              <a:rPr lang="en-US"/>
              <a:pPr>
                <a:defRPr/>
              </a:pPr>
              <a:t>196</a:t>
            </a:fld>
            <a:endParaRPr lang="en-US"/>
          </a:p>
        </p:txBody>
      </p:sp>
      <p:sp>
        <p:nvSpPr>
          <p:cNvPr id="198659" name="Rectangle 2"/>
          <p:cNvSpPr>
            <a:spLocks noGrp="1" noChangeArrowheads="1"/>
          </p:cNvSpPr>
          <p:nvPr>
            <p:ph type="title"/>
          </p:nvPr>
        </p:nvSpPr>
        <p:spPr/>
        <p:txBody>
          <a:bodyPr/>
          <a:lstStyle/>
          <a:p>
            <a:pPr eaLnBrk="1" hangingPunct="1"/>
            <a:r>
              <a:rPr lang="fa-IR" sz="2800" smtClean="0"/>
              <a:t>صادرات مستقيم از طريق نمايندگي هاي فروش</a:t>
            </a:r>
            <a:endParaRPr lang="en-US" sz="2800" smtClean="0"/>
          </a:p>
        </p:txBody>
      </p:sp>
      <p:sp>
        <p:nvSpPr>
          <p:cNvPr id="185347" name="Rectangle 3"/>
          <p:cNvSpPr>
            <a:spLocks noGrp="1" noChangeArrowheads="1"/>
          </p:cNvSpPr>
          <p:nvPr>
            <p:ph type="body" idx="1"/>
          </p:nvPr>
        </p:nvSpPr>
        <p:spPr/>
        <p:txBody>
          <a:bodyPr/>
          <a:lstStyle/>
          <a:p>
            <a:pPr eaLnBrk="1" hangingPunct="1">
              <a:lnSpc>
                <a:spcPct val="135000"/>
              </a:lnSpc>
              <a:buFontTx/>
              <a:buNone/>
            </a:pPr>
            <a:r>
              <a:rPr lang="fa-IR" smtClean="0"/>
              <a:t>اگر شرکت وسيع باشد و توانايي فروش مستقيم را داشته باشد، مي تواند با تاسيس نمايندگي يا شعبه فروش در خارج دست بزند. در اين روش شرکت محصولالت خود را به شعبه فروش ارسال کرده و از طريق شعبه فروش مستقيماً به دست خريداران خارجي مي رساند.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iterate type="lt">
                                    <p:tmPct val="0"/>
                                  </p:iterate>
                                  <p:childTnLst>
                                    <p:set>
                                      <p:cBhvr>
                                        <p:cTn id="6" dur="1" fill="hold">
                                          <p:stCondLst>
                                            <p:cond delay="0"/>
                                          </p:stCondLst>
                                        </p:cTn>
                                        <p:tgtEl>
                                          <p:spTgt spid="185347">
                                            <p:txEl>
                                              <p:pRg st="0" end="0"/>
                                            </p:txEl>
                                          </p:spTgt>
                                        </p:tgtEl>
                                        <p:attrNameLst>
                                          <p:attrName>style.visibility</p:attrName>
                                        </p:attrNameLst>
                                      </p:cBhvr>
                                      <p:to>
                                        <p:strVal val="visible"/>
                                      </p:to>
                                    </p:set>
                                    <p:anim calcmode="lin" valueType="num">
                                      <p:cBhvr>
                                        <p:cTn id="7" dur="500" fill="hold"/>
                                        <p:tgtEl>
                                          <p:spTgt spid="18534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8534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8534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853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3F22149-9993-42C8-9A8E-10A8D1092B40}" type="slidenum">
              <a:rPr lang="en-US"/>
              <a:pPr>
                <a:defRPr/>
              </a:pPr>
              <a:t>197</a:t>
            </a:fld>
            <a:endParaRPr lang="en-US"/>
          </a:p>
        </p:txBody>
      </p:sp>
      <p:sp>
        <p:nvSpPr>
          <p:cNvPr id="186370" name="Rectangle 2"/>
          <p:cNvSpPr>
            <a:spLocks noGrp="1" noChangeArrowheads="1"/>
          </p:cNvSpPr>
          <p:nvPr>
            <p:ph type="title"/>
          </p:nvPr>
        </p:nvSpPr>
        <p:spPr/>
        <p:txBody>
          <a:bodyPr/>
          <a:lstStyle/>
          <a:p>
            <a:pPr eaLnBrk="1" hangingPunct="1"/>
            <a:r>
              <a:rPr lang="fa-IR" smtClean="0"/>
              <a:t>معيارهاي شناسايي نمايندگي هاي فروش</a:t>
            </a:r>
            <a:endParaRPr lang="en-US" smtClean="0"/>
          </a:p>
        </p:txBody>
      </p:sp>
      <p:sp>
        <p:nvSpPr>
          <p:cNvPr id="186371" name="Rectangle 3"/>
          <p:cNvSpPr>
            <a:spLocks noGrp="1" noChangeArrowheads="1"/>
          </p:cNvSpPr>
          <p:nvPr>
            <p:ph type="body" idx="1"/>
          </p:nvPr>
        </p:nvSpPr>
        <p:spPr/>
        <p:txBody>
          <a:bodyPr/>
          <a:lstStyle/>
          <a:p>
            <a:pPr marL="785813" indent="-609600" eaLnBrk="1" hangingPunct="1">
              <a:buFontTx/>
              <a:buAutoNum type="arabicPeriod"/>
            </a:pPr>
            <a:r>
              <a:rPr lang="fa-IR" smtClean="0"/>
              <a:t>درخواست از متقاضيان نمايندگي جهت ارائه پتانسيل ها و امکانات آن ها</a:t>
            </a:r>
          </a:p>
          <a:p>
            <a:pPr marL="785813" indent="-609600" eaLnBrk="1" hangingPunct="1">
              <a:buFontTx/>
              <a:buAutoNum type="arabicPeriod"/>
            </a:pPr>
            <a:r>
              <a:rPr lang="fa-IR" smtClean="0"/>
              <a:t>دريافت درخواست هاي نمايندگي و بررسي آن ها از طريق اتاق بازرگاني کشورهاي مختلف</a:t>
            </a:r>
          </a:p>
          <a:p>
            <a:pPr marL="785813" indent="-609600" eaLnBrk="1" hangingPunct="1">
              <a:buFontTx/>
              <a:buAutoNum type="arabicPeriod"/>
            </a:pPr>
            <a:r>
              <a:rPr lang="fa-IR" smtClean="0"/>
              <a:t>استفاده از آژانس هاي بازرگاني</a:t>
            </a:r>
          </a:p>
          <a:p>
            <a:pPr marL="785813" indent="-609600" eaLnBrk="1" hangingPunct="1">
              <a:buFontTx/>
              <a:buAutoNum type="arabicPeriod"/>
            </a:pPr>
            <a:r>
              <a:rPr lang="fa-IR" smtClean="0"/>
              <a:t>استفاده از آژانس هاي فروشنده محصولات غيررغيب</a:t>
            </a:r>
          </a:p>
          <a:p>
            <a:pPr marL="785813" indent="-609600" eaLnBrk="1" hangingPunct="1">
              <a:buFontTx/>
              <a:buAutoNum type="arabicPeriod"/>
            </a:pPr>
            <a:r>
              <a:rPr lang="fa-IR" smtClean="0"/>
              <a:t>تبليغات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86370"/>
                                        </p:tgtEl>
                                        <p:attrNameLst>
                                          <p:attrName>style.visibility</p:attrName>
                                        </p:attrNameLst>
                                      </p:cBhvr>
                                      <p:to>
                                        <p:strVal val="visible"/>
                                      </p:to>
                                    </p:set>
                                    <p:anim calcmode="lin" valueType="num">
                                      <p:cBhvr>
                                        <p:cTn id="7" dur="500" fill="hold"/>
                                        <p:tgtEl>
                                          <p:spTgt spid="186370"/>
                                        </p:tgtEl>
                                        <p:attrNameLst>
                                          <p:attrName>ppt_w</p:attrName>
                                        </p:attrNameLst>
                                      </p:cBhvr>
                                      <p:tavLst>
                                        <p:tav tm="0">
                                          <p:val>
                                            <p:fltVal val="0"/>
                                          </p:val>
                                        </p:tav>
                                        <p:tav tm="100000">
                                          <p:val>
                                            <p:strVal val="#ppt_w"/>
                                          </p:val>
                                        </p:tav>
                                      </p:tavLst>
                                    </p:anim>
                                    <p:anim calcmode="lin" valueType="num">
                                      <p:cBhvr>
                                        <p:cTn id="8" dur="500" fill="hold"/>
                                        <p:tgtEl>
                                          <p:spTgt spid="18637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6371">
                                            <p:txEl>
                                              <p:pRg st="0" end="0"/>
                                            </p:txEl>
                                          </p:spTgt>
                                        </p:tgtEl>
                                        <p:attrNameLst>
                                          <p:attrName>style.visibility</p:attrName>
                                        </p:attrNameLst>
                                      </p:cBhvr>
                                      <p:to>
                                        <p:strVal val="visible"/>
                                      </p:to>
                                    </p:set>
                                    <p:anim calcmode="lin" valueType="num">
                                      <p:cBhvr>
                                        <p:cTn id="13" dur="500" fill="hold"/>
                                        <p:tgtEl>
                                          <p:spTgt spid="18637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8637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86371">
                                            <p:txEl>
                                              <p:pRg st="1" end="1"/>
                                            </p:txEl>
                                          </p:spTgt>
                                        </p:tgtEl>
                                        <p:attrNameLst>
                                          <p:attrName>style.visibility</p:attrName>
                                        </p:attrNameLst>
                                      </p:cBhvr>
                                      <p:to>
                                        <p:strVal val="visible"/>
                                      </p:to>
                                    </p:set>
                                    <p:anim calcmode="lin" valueType="num">
                                      <p:cBhvr>
                                        <p:cTn id="19" dur="500" fill="hold"/>
                                        <p:tgtEl>
                                          <p:spTgt spid="186371">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8637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86371">
                                            <p:txEl>
                                              <p:pRg st="2" end="2"/>
                                            </p:txEl>
                                          </p:spTgt>
                                        </p:tgtEl>
                                        <p:attrNameLst>
                                          <p:attrName>style.visibility</p:attrName>
                                        </p:attrNameLst>
                                      </p:cBhvr>
                                      <p:to>
                                        <p:strVal val="visible"/>
                                      </p:to>
                                    </p:set>
                                    <p:anim calcmode="lin" valueType="num">
                                      <p:cBhvr>
                                        <p:cTn id="25" dur="500" fill="hold"/>
                                        <p:tgtEl>
                                          <p:spTgt spid="186371">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8637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86371">
                                            <p:txEl>
                                              <p:pRg st="3" end="3"/>
                                            </p:txEl>
                                          </p:spTgt>
                                        </p:tgtEl>
                                        <p:attrNameLst>
                                          <p:attrName>style.visibility</p:attrName>
                                        </p:attrNameLst>
                                      </p:cBhvr>
                                      <p:to>
                                        <p:strVal val="visible"/>
                                      </p:to>
                                    </p:set>
                                    <p:anim calcmode="lin" valueType="num">
                                      <p:cBhvr>
                                        <p:cTn id="31" dur="500" fill="hold"/>
                                        <p:tgtEl>
                                          <p:spTgt spid="186371">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86371">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86371">
                                            <p:txEl>
                                              <p:pRg st="4" end="4"/>
                                            </p:txEl>
                                          </p:spTgt>
                                        </p:tgtEl>
                                        <p:attrNameLst>
                                          <p:attrName>style.visibility</p:attrName>
                                        </p:attrNameLst>
                                      </p:cBhvr>
                                      <p:to>
                                        <p:strVal val="visible"/>
                                      </p:to>
                                    </p:set>
                                    <p:anim calcmode="lin" valueType="num">
                                      <p:cBhvr>
                                        <p:cTn id="37" dur="500" fill="hold"/>
                                        <p:tgtEl>
                                          <p:spTgt spid="186371">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86371">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p:bldP spid="186371" grpId="0" build="p"/>
    </p:bldLst>
  </p:timing>
</p:sld>
</file>

<file path=ppt/slides/slide1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498DC8B-F04F-41CF-8D10-026284935E76}" type="slidenum">
              <a:rPr lang="en-US"/>
              <a:pPr>
                <a:defRPr/>
              </a:pPr>
              <a:t>198</a:t>
            </a:fld>
            <a:endParaRPr lang="en-US"/>
          </a:p>
        </p:txBody>
      </p:sp>
      <p:sp>
        <p:nvSpPr>
          <p:cNvPr id="187394" name="Rectangle 2"/>
          <p:cNvSpPr>
            <a:spLocks noGrp="1" noChangeArrowheads="1"/>
          </p:cNvSpPr>
          <p:nvPr>
            <p:ph type="title"/>
          </p:nvPr>
        </p:nvSpPr>
        <p:spPr/>
        <p:txBody>
          <a:bodyPr/>
          <a:lstStyle/>
          <a:p>
            <a:pPr eaLnBrk="1" hangingPunct="1"/>
            <a:r>
              <a:rPr lang="fa-IR" smtClean="0"/>
              <a:t>معيارهاي انتخاب يک نمايندگي فروش</a:t>
            </a:r>
            <a:endParaRPr lang="en-US" smtClean="0"/>
          </a:p>
        </p:txBody>
      </p:sp>
      <p:sp>
        <p:nvSpPr>
          <p:cNvPr id="187395" name="Rectangle 3"/>
          <p:cNvSpPr>
            <a:spLocks noGrp="1" noChangeArrowheads="1"/>
          </p:cNvSpPr>
          <p:nvPr>
            <p:ph type="body" idx="1"/>
          </p:nvPr>
        </p:nvSpPr>
        <p:spPr/>
        <p:txBody>
          <a:bodyPr/>
          <a:lstStyle/>
          <a:p>
            <a:pPr marL="785813" indent="-609600" eaLnBrk="1" hangingPunct="1">
              <a:buFontTx/>
              <a:buAutoNum type="arabicPeriod"/>
            </a:pPr>
            <a:r>
              <a:rPr lang="fa-IR" smtClean="0"/>
              <a:t>توانايي مالي نماينده فروش</a:t>
            </a:r>
          </a:p>
          <a:p>
            <a:pPr marL="785813" indent="-609600" eaLnBrk="1" hangingPunct="1">
              <a:buFontTx/>
              <a:buAutoNum type="arabicPeriod"/>
            </a:pPr>
            <a:r>
              <a:rPr lang="fa-IR" smtClean="0"/>
              <a:t>ارتباط نماينده فروش با مصرف کنندگان</a:t>
            </a:r>
          </a:p>
          <a:p>
            <a:pPr marL="785813" indent="-609600" eaLnBrk="1" hangingPunct="1">
              <a:buFontTx/>
              <a:buAutoNum type="arabicPeriod"/>
            </a:pPr>
            <a:r>
              <a:rPr lang="fa-IR" smtClean="0"/>
              <a:t>ماهيت و اندازه تعهد و مسئوليت آژانس در مقابل شرکت ها</a:t>
            </a:r>
          </a:p>
          <a:p>
            <a:pPr marL="785813" indent="-609600" eaLnBrk="1" hangingPunct="1">
              <a:buFontTx/>
              <a:buAutoNum type="arabicPeriod"/>
            </a:pPr>
            <a:r>
              <a:rPr lang="fa-IR" smtClean="0"/>
              <a:t>تعهد، امکانات، تسهيلات و تجهيزات آن ها در فروش</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87394"/>
                                        </p:tgtEl>
                                        <p:attrNameLst>
                                          <p:attrName>style.visibility</p:attrName>
                                        </p:attrNameLst>
                                      </p:cBhvr>
                                      <p:to>
                                        <p:strVal val="visible"/>
                                      </p:to>
                                    </p:set>
                                    <p:anim calcmode="lin" valueType="num">
                                      <p:cBhvr>
                                        <p:cTn id="7" dur="500" fill="hold"/>
                                        <p:tgtEl>
                                          <p:spTgt spid="187394"/>
                                        </p:tgtEl>
                                        <p:attrNameLst>
                                          <p:attrName>ppt_w</p:attrName>
                                        </p:attrNameLst>
                                      </p:cBhvr>
                                      <p:tavLst>
                                        <p:tav tm="0">
                                          <p:val>
                                            <p:fltVal val="0"/>
                                          </p:val>
                                        </p:tav>
                                        <p:tav tm="100000">
                                          <p:val>
                                            <p:strVal val="#ppt_w"/>
                                          </p:val>
                                        </p:tav>
                                      </p:tavLst>
                                    </p:anim>
                                    <p:anim calcmode="lin" valueType="num">
                                      <p:cBhvr>
                                        <p:cTn id="8" dur="500" fill="hold"/>
                                        <p:tgtEl>
                                          <p:spTgt spid="18739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7395">
                                            <p:txEl>
                                              <p:pRg st="0" end="0"/>
                                            </p:txEl>
                                          </p:spTgt>
                                        </p:tgtEl>
                                        <p:attrNameLst>
                                          <p:attrName>style.visibility</p:attrName>
                                        </p:attrNameLst>
                                      </p:cBhvr>
                                      <p:to>
                                        <p:strVal val="visible"/>
                                      </p:to>
                                    </p:set>
                                    <p:anim calcmode="lin" valueType="num">
                                      <p:cBhvr>
                                        <p:cTn id="13" dur="500" fill="hold"/>
                                        <p:tgtEl>
                                          <p:spTgt spid="18739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8739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87395">
                                            <p:txEl>
                                              <p:pRg st="1" end="1"/>
                                            </p:txEl>
                                          </p:spTgt>
                                        </p:tgtEl>
                                        <p:attrNameLst>
                                          <p:attrName>style.visibility</p:attrName>
                                        </p:attrNameLst>
                                      </p:cBhvr>
                                      <p:to>
                                        <p:strVal val="visible"/>
                                      </p:to>
                                    </p:set>
                                    <p:anim calcmode="lin" valueType="num">
                                      <p:cBhvr>
                                        <p:cTn id="19" dur="500" fill="hold"/>
                                        <p:tgtEl>
                                          <p:spTgt spid="18739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8739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87395">
                                            <p:txEl>
                                              <p:pRg st="2" end="2"/>
                                            </p:txEl>
                                          </p:spTgt>
                                        </p:tgtEl>
                                        <p:attrNameLst>
                                          <p:attrName>style.visibility</p:attrName>
                                        </p:attrNameLst>
                                      </p:cBhvr>
                                      <p:to>
                                        <p:strVal val="visible"/>
                                      </p:to>
                                    </p:set>
                                    <p:anim calcmode="lin" valueType="num">
                                      <p:cBhvr>
                                        <p:cTn id="25" dur="500" fill="hold"/>
                                        <p:tgtEl>
                                          <p:spTgt spid="18739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8739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87395">
                                            <p:txEl>
                                              <p:pRg st="3" end="3"/>
                                            </p:txEl>
                                          </p:spTgt>
                                        </p:tgtEl>
                                        <p:attrNameLst>
                                          <p:attrName>style.visibility</p:attrName>
                                        </p:attrNameLst>
                                      </p:cBhvr>
                                      <p:to>
                                        <p:strVal val="visible"/>
                                      </p:to>
                                    </p:set>
                                    <p:anim calcmode="lin" valueType="num">
                                      <p:cBhvr>
                                        <p:cTn id="31" dur="500" fill="hold"/>
                                        <p:tgtEl>
                                          <p:spTgt spid="187395">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87395">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p:bldP spid="187395" grpId="0"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73B23DC-9ADF-43F4-B0A9-0CF14EE5E7AF}" type="slidenum">
              <a:rPr lang="en-US"/>
              <a:pPr>
                <a:defRPr/>
              </a:pPr>
              <a:t>199</a:t>
            </a:fld>
            <a:endParaRPr lang="en-US"/>
          </a:p>
        </p:txBody>
      </p:sp>
      <p:sp>
        <p:nvSpPr>
          <p:cNvPr id="201731" name="Rectangle 2"/>
          <p:cNvSpPr>
            <a:spLocks noGrp="1" noChangeArrowheads="1"/>
          </p:cNvSpPr>
          <p:nvPr>
            <p:ph type="title"/>
          </p:nvPr>
        </p:nvSpPr>
        <p:spPr/>
        <p:txBody>
          <a:bodyPr/>
          <a:lstStyle/>
          <a:p>
            <a:pPr eaLnBrk="1" hangingPunct="1"/>
            <a:r>
              <a:rPr lang="fa-IR" smtClean="0"/>
              <a:t>صادرات مستقيم توسط توزيع کنندگان</a:t>
            </a:r>
            <a:endParaRPr lang="en-US" smtClean="0"/>
          </a:p>
        </p:txBody>
      </p:sp>
      <p:sp>
        <p:nvSpPr>
          <p:cNvPr id="188419" name="Rectangle 3"/>
          <p:cNvSpPr>
            <a:spLocks noGrp="1" noChangeArrowheads="1"/>
          </p:cNvSpPr>
          <p:nvPr>
            <p:ph type="body" idx="1"/>
          </p:nvPr>
        </p:nvSpPr>
        <p:spPr/>
        <p:txBody>
          <a:bodyPr/>
          <a:lstStyle/>
          <a:p>
            <a:pPr eaLnBrk="1" hangingPunct="1">
              <a:lnSpc>
                <a:spcPct val="200000"/>
              </a:lnSpc>
              <a:buFontTx/>
              <a:buNone/>
            </a:pPr>
            <a:r>
              <a:rPr lang="fa-IR" smtClean="0"/>
              <a:t>در صورتي که شرکت به طور مستقيم نتواند نسبت به تاسيس نماينده فروش اقدام نمايد، از طريق ساير توزيع کنندگان با پرداخت کميسيون و درصد فروش به صادرات مي پردازد.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iterate type="lt">
                                    <p:tmPct val="0"/>
                                  </p:iterate>
                                  <p:childTnLst>
                                    <p:set>
                                      <p:cBhvr>
                                        <p:cTn id="6" dur="1" fill="hold">
                                          <p:stCondLst>
                                            <p:cond delay="0"/>
                                          </p:stCondLst>
                                        </p:cTn>
                                        <p:tgtEl>
                                          <p:spTgt spid="188419">
                                            <p:txEl>
                                              <p:pRg st="0" end="0"/>
                                            </p:txEl>
                                          </p:spTgt>
                                        </p:tgtEl>
                                        <p:attrNameLst>
                                          <p:attrName>style.visibility</p:attrName>
                                        </p:attrNameLst>
                                      </p:cBhvr>
                                      <p:to>
                                        <p:strVal val="visible"/>
                                      </p:to>
                                    </p:set>
                                    <p:animEffect transition="in" filter="fade">
                                      <p:cBhvr>
                                        <p:cTn id="7" dur="2000"/>
                                        <p:tgtEl>
                                          <p:spTgt spid="188419">
                                            <p:txEl>
                                              <p:pRg st="0" end="0"/>
                                            </p:txEl>
                                          </p:spTgt>
                                        </p:tgtEl>
                                      </p:cBhvr>
                                    </p:animEffect>
                                    <p:anim calcmode="lin" valueType="num">
                                      <p:cBhvr>
                                        <p:cTn id="8" dur="2000" fill="hold"/>
                                        <p:tgtEl>
                                          <p:spTgt spid="188419">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188419">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188419">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p:bldLst>
  </p:timing>
</p:sld>
</file>

<file path=ppt/slides/slide2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5843ACA-20DC-4602-86F1-5B50D4C73ED8}" type="slidenum">
              <a:rPr lang="en-US"/>
              <a:pPr>
                <a:defRPr/>
              </a:pPr>
              <a:t>200</a:t>
            </a:fld>
            <a:endParaRPr lang="en-US"/>
          </a:p>
        </p:txBody>
      </p:sp>
      <p:sp>
        <p:nvSpPr>
          <p:cNvPr id="189442" name="Rectangle 2"/>
          <p:cNvSpPr>
            <a:spLocks noGrp="1" noChangeArrowheads="1"/>
          </p:cNvSpPr>
          <p:nvPr>
            <p:ph type="title"/>
          </p:nvPr>
        </p:nvSpPr>
        <p:spPr/>
        <p:txBody>
          <a:bodyPr/>
          <a:lstStyle/>
          <a:p>
            <a:pPr eaLnBrk="1" hangingPunct="1"/>
            <a:r>
              <a:rPr lang="fa-IR" smtClean="0"/>
              <a:t>نظارت بر توزيع کننده</a:t>
            </a:r>
            <a:endParaRPr lang="en-US" smtClean="0"/>
          </a:p>
        </p:txBody>
      </p:sp>
      <p:sp>
        <p:nvSpPr>
          <p:cNvPr id="18944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صادرکننده نمي تواند توزيع کننده را کنترل نمايد اما مي تواند با انعقاد قراردادهاي مناسب از طريق زير بر توزيع کننده نظارت نمايد.</a:t>
            </a:r>
          </a:p>
          <a:p>
            <a:pPr marL="785813" indent="-609600" eaLnBrk="1" hangingPunct="1">
              <a:buFontTx/>
              <a:buAutoNum type="arabicPeriod"/>
            </a:pPr>
            <a:r>
              <a:rPr lang="fa-IR" smtClean="0"/>
              <a:t>دقت در انتخاب توزيع کننده</a:t>
            </a:r>
          </a:p>
          <a:p>
            <a:pPr marL="785813" indent="-609600" eaLnBrk="1" hangingPunct="1">
              <a:buFontTx/>
              <a:buAutoNum type="arabicPeriod"/>
            </a:pPr>
            <a:r>
              <a:rPr lang="fa-IR" smtClean="0"/>
              <a:t>تدوين قراردادهاي دقيق</a:t>
            </a:r>
          </a:p>
          <a:p>
            <a:pPr marL="785813" indent="-609600" eaLnBrk="1" hangingPunct="1">
              <a:buFontTx/>
              <a:buAutoNum type="arabicPeriod"/>
            </a:pPr>
            <a:r>
              <a:rPr lang="fa-IR" smtClean="0"/>
              <a:t>ارتباط دادن ميزان سودآوري شرکت به منافع توزيع کننده</a:t>
            </a:r>
          </a:p>
          <a:p>
            <a:pPr marL="785813" indent="-609600" eaLnBrk="1" hangingPunct="1">
              <a:buFontTx/>
              <a:buAutoNum type="arabicPeriod"/>
            </a:pPr>
            <a:r>
              <a:rPr lang="fa-IR" smtClean="0"/>
              <a:t>ارائه برخي آموزش هاي لازم به توزيع کننده</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9442"/>
                                        </p:tgtEl>
                                        <p:attrNameLst>
                                          <p:attrName>style.visibility</p:attrName>
                                        </p:attrNameLst>
                                      </p:cBhvr>
                                      <p:to>
                                        <p:strVal val="visible"/>
                                      </p:to>
                                    </p:set>
                                    <p:animEffect transition="in" filter="fade">
                                      <p:cBhvr>
                                        <p:cTn id="7" dur="800" decel="100000"/>
                                        <p:tgtEl>
                                          <p:spTgt spid="189442"/>
                                        </p:tgtEl>
                                      </p:cBhvr>
                                    </p:animEffect>
                                    <p:anim calcmode="lin" valueType="num">
                                      <p:cBhvr>
                                        <p:cTn id="8" dur="800" decel="100000" fill="hold"/>
                                        <p:tgtEl>
                                          <p:spTgt spid="189442"/>
                                        </p:tgtEl>
                                        <p:attrNameLst>
                                          <p:attrName>style.rotation</p:attrName>
                                        </p:attrNameLst>
                                      </p:cBhvr>
                                      <p:tavLst>
                                        <p:tav tm="0">
                                          <p:val>
                                            <p:fltVal val="-90"/>
                                          </p:val>
                                        </p:tav>
                                        <p:tav tm="100000">
                                          <p:val>
                                            <p:fltVal val="0"/>
                                          </p:val>
                                        </p:tav>
                                      </p:tavLst>
                                    </p:anim>
                                    <p:anim calcmode="lin" valueType="num">
                                      <p:cBhvr>
                                        <p:cTn id="9" dur="800" decel="100000" fill="hold"/>
                                        <p:tgtEl>
                                          <p:spTgt spid="189442"/>
                                        </p:tgtEl>
                                        <p:attrNameLst>
                                          <p:attrName>ppt_x</p:attrName>
                                        </p:attrNameLst>
                                      </p:cBhvr>
                                      <p:tavLst>
                                        <p:tav tm="0">
                                          <p:val>
                                            <p:strVal val="#ppt_x+0.4"/>
                                          </p:val>
                                        </p:tav>
                                        <p:tav tm="100000">
                                          <p:val>
                                            <p:strVal val="#ppt_x-0.05"/>
                                          </p:val>
                                        </p:tav>
                                      </p:tavLst>
                                    </p:anim>
                                    <p:anim calcmode="lin" valueType="num">
                                      <p:cBhvr>
                                        <p:cTn id="10" dur="800" decel="100000" fill="hold"/>
                                        <p:tgtEl>
                                          <p:spTgt spid="18944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944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944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89443">
                                            <p:txEl>
                                              <p:pRg st="0" end="0"/>
                                            </p:txEl>
                                          </p:spTgt>
                                        </p:tgtEl>
                                        <p:attrNameLst>
                                          <p:attrName>style.visibility</p:attrName>
                                        </p:attrNameLst>
                                      </p:cBhvr>
                                      <p:to>
                                        <p:strVal val="visible"/>
                                      </p:to>
                                    </p:set>
                                    <p:animEffect transition="in" filter="fade">
                                      <p:cBhvr>
                                        <p:cTn id="17" dur="1000"/>
                                        <p:tgtEl>
                                          <p:spTgt spid="189443">
                                            <p:txEl>
                                              <p:pRg st="0" end="0"/>
                                            </p:txEl>
                                          </p:spTgt>
                                        </p:tgtEl>
                                      </p:cBhvr>
                                    </p:animEffect>
                                    <p:anim calcmode="lin" valueType="num">
                                      <p:cBhvr>
                                        <p:cTn id="18" dur="1000" fill="hold"/>
                                        <p:tgtEl>
                                          <p:spTgt spid="18944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894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89443">
                                            <p:txEl>
                                              <p:pRg st="1" end="1"/>
                                            </p:txEl>
                                          </p:spTgt>
                                        </p:tgtEl>
                                        <p:attrNameLst>
                                          <p:attrName>style.visibility</p:attrName>
                                        </p:attrNameLst>
                                      </p:cBhvr>
                                      <p:to>
                                        <p:strVal val="visible"/>
                                      </p:to>
                                    </p:set>
                                    <p:animEffect transition="in" filter="fade">
                                      <p:cBhvr>
                                        <p:cTn id="24" dur="1000"/>
                                        <p:tgtEl>
                                          <p:spTgt spid="189443">
                                            <p:txEl>
                                              <p:pRg st="1" end="1"/>
                                            </p:txEl>
                                          </p:spTgt>
                                        </p:tgtEl>
                                      </p:cBhvr>
                                    </p:animEffect>
                                    <p:anim calcmode="lin" valueType="num">
                                      <p:cBhvr>
                                        <p:cTn id="25" dur="1000" fill="hold"/>
                                        <p:tgtEl>
                                          <p:spTgt spid="18944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894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89443">
                                            <p:txEl>
                                              <p:pRg st="2" end="2"/>
                                            </p:txEl>
                                          </p:spTgt>
                                        </p:tgtEl>
                                        <p:attrNameLst>
                                          <p:attrName>style.visibility</p:attrName>
                                        </p:attrNameLst>
                                      </p:cBhvr>
                                      <p:to>
                                        <p:strVal val="visible"/>
                                      </p:to>
                                    </p:set>
                                    <p:animEffect transition="in" filter="fade">
                                      <p:cBhvr>
                                        <p:cTn id="31" dur="1000"/>
                                        <p:tgtEl>
                                          <p:spTgt spid="189443">
                                            <p:txEl>
                                              <p:pRg st="2" end="2"/>
                                            </p:txEl>
                                          </p:spTgt>
                                        </p:tgtEl>
                                      </p:cBhvr>
                                    </p:animEffect>
                                    <p:anim calcmode="lin" valueType="num">
                                      <p:cBhvr>
                                        <p:cTn id="32" dur="1000" fill="hold"/>
                                        <p:tgtEl>
                                          <p:spTgt spid="18944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894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89443">
                                            <p:txEl>
                                              <p:pRg st="3" end="3"/>
                                            </p:txEl>
                                          </p:spTgt>
                                        </p:tgtEl>
                                        <p:attrNameLst>
                                          <p:attrName>style.visibility</p:attrName>
                                        </p:attrNameLst>
                                      </p:cBhvr>
                                      <p:to>
                                        <p:strVal val="visible"/>
                                      </p:to>
                                    </p:set>
                                    <p:animEffect transition="in" filter="fade">
                                      <p:cBhvr>
                                        <p:cTn id="38" dur="1000"/>
                                        <p:tgtEl>
                                          <p:spTgt spid="189443">
                                            <p:txEl>
                                              <p:pRg st="3" end="3"/>
                                            </p:txEl>
                                          </p:spTgt>
                                        </p:tgtEl>
                                      </p:cBhvr>
                                    </p:animEffect>
                                    <p:anim calcmode="lin" valueType="num">
                                      <p:cBhvr>
                                        <p:cTn id="39" dur="1000" fill="hold"/>
                                        <p:tgtEl>
                                          <p:spTgt spid="18944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8944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189443">
                                            <p:txEl>
                                              <p:pRg st="4" end="4"/>
                                            </p:txEl>
                                          </p:spTgt>
                                        </p:tgtEl>
                                        <p:attrNameLst>
                                          <p:attrName>style.visibility</p:attrName>
                                        </p:attrNameLst>
                                      </p:cBhvr>
                                      <p:to>
                                        <p:strVal val="visible"/>
                                      </p:to>
                                    </p:set>
                                    <p:animEffect transition="in" filter="fade">
                                      <p:cBhvr>
                                        <p:cTn id="45" dur="1000"/>
                                        <p:tgtEl>
                                          <p:spTgt spid="189443">
                                            <p:txEl>
                                              <p:pRg st="4" end="4"/>
                                            </p:txEl>
                                          </p:spTgt>
                                        </p:tgtEl>
                                      </p:cBhvr>
                                    </p:animEffect>
                                    <p:anim calcmode="lin" valueType="num">
                                      <p:cBhvr>
                                        <p:cTn id="46" dur="1000" fill="hold"/>
                                        <p:tgtEl>
                                          <p:spTgt spid="18944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8944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p:bldP spid="189443" grpId="0" build="p"/>
    </p:bldLst>
  </p:timing>
</p:sld>
</file>

<file path=ppt/slides/slide2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9359785-06C3-4EC8-8BDA-687A7CC23F60}" type="slidenum">
              <a:rPr lang="en-US"/>
              <a:pPr>
                <a:defRPr/>
              </a:pPr>
              <a:t>201</a:t>
            </a:fld>
            <a:endParaRPr lang="en-US"/>
          </a:p>
        </p:txBody>
      </p:sp>
      <p:sp>
        <p:nvSpPr>
          <p:cNvPr id="203779" name="Rectangle 2"/>
          <p:cNvSpPr>
            <a:spLocks noGrp="1" noChangeArrowheads="1"/>
          </p:cNvSpPr>
          <p:nvPr>
            <p:ph type="title"/>
          </p:nvPr>
        </p:nvSpPr>
        <p:spPr/>
        <p:txBody>
          <a:bodyPr/>
          <a:lstStyle/>
          <a:p>
            <a:pPr eaLnBrk="1" hangingPunct="1"/>
            <a:r>
              <a:rPr lang="fa-IR" smtClean="0"/>
              <a:t>روشهاي ديگر صادرات مستقيم</a:t>
            </a:r>
            <a:endParaRPr lang="en-US" smtClean="0"/>
          </a:p>
        </p:txBody>
      </p:sp>
      <p:sp>
        <p:nvSpPr>
          <p:cNvPr id="190467"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علاوه بر روش هاي صادرات مستقيم روش هاي ديگري نيز به عنوان روش هاي مستقيم ورود به بازار تلقي مي شوند که عبارتند از:</a:t>
            </a:r>
          </a:p>
          <a:p>
            <a:pPr marL="785813" indent="-609600" eaLnBrk="1" hangingPunct="1">
              <a:lnSpc>
                <a:spcPct val="150000"/>
              </a:lnSpc>
              <a:buFontTx/>
              <a:buAutoNum type="arabicPeriod"/>
            </a:pPr>
            <a:r>
              <a:rPr lang="fa-IR" smtClean="0"/>
              <a:t>قرارداد مديريت</a:t>
            </a:r>
          </a:p>
          <a:p>
            <a:pPr marL="785813" indent="-609600" eaLnBrk="1" hangingPunct="1">
              <a:lnSpc>
                <a:spcPct val="150000"/>
              </a:lnSpc>
              <a:buFontTx/>
              <a:buAutoNum type="arabicPeriod"/>
            </a:pPr>
            <a:r>
              <a:rPr lang="fa-IR" smtClean="0"/>
              <a:t>فرانشيز</a:t>
            </a:r>
          </a:p>
          <a:p>
            <a:pPr marL="785813" indent="-609600" eaLnBrk="1" hangingPunct="1">
              <a:lnSpc>
                <a:spcPct val="150000"/>
              </a:lnSpc>
              <a:buFontTx/>
              <a:buAutoNum type="arabicPeriod"/>
            </a:pPr>
            <a:r>
              <a:rPr lang="fa-IR" smtClean="0"/>
              <a:t>بازاريابي مستقيم</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Effect transition="in" filter="fade">
                                      <p:cBhvr>
                                        <p:cTn id="7" dur="1000"/>
                                        <p:tgtEl>
                                          <p:spTgt spid="190467">
                                            <p:txEl>
                                              <p:pRg st="0" end="0"/>
                                            </p:txEl>
                                          </p:spTgt>
                                        </p:tgtEl>
                                      </p:cBhvr>
                                    </p:animEffect>
                                    <p:anim calcmode="lin" valueType="num">
                                      <p:cBhvr>
                                        <p:cTn id="8" dur="1000" fill="hold"/>
                                        <p:tgtEl>
                                          <p:spTgt spid="1904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04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0467">
                                            <p:txEl>
                                              <p:pRg st="1" end="1"/>
                                            </p:txEl>
                                          </p:spTgt>
                                        </p:tgtEl>
                                        <p:attrNameLst>
                                          <p:attrName>style.visibility</p:attrName>
                                        </p:attrNameLst>
                                      </p:cBhvr>
                                      <p:to>
                                        <p:strVal val="visible"/>
                                      </p:to>
                                    </p:set>
                                    <p:animEffect transition="in" filter="fade">
                                      <p:cBhvr>
                                        <p:cTn id="14" dur="1000"/>
                                        <p:tgtEl>
                                          <p:spTgt spid="190467">
                                            <p:txEl>
                                              <p:pRg st="1" end="1"/>
                                            </p:txEl>
                                          </p:spTgt>
                                        </p:tgtEl>
                                      </p:cBhvr>
                                    </p:animEffect>
                                    <p:anim calcmode="lin" valueType="num">
                                      <p:cBhvr>
                                        <p:cTn id="15" dur="1000" fill="hold"/>
                                        <p:tgtEl>
                                          <p:spTgt spid="1904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04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0467">
                                            <p:txEl>
                                              <p:pRg st="2" end="2"/>
                                            </p:txEl>
                                          </p:spTgt>
                                        </p:tgtEl>
                                        <p:attrNameLst>
                                          <p:attrName>style.visibility</p:attrName>
                                        </p:attrNameLst>
                                      </p:cBhvr>
                                      <p:to>
                                        <p:strVal val="visible"/>
                                      </p:to>
                                    </p:set>
                                    <p:animEffect transition="in" filter="fade">
                                      <p:cBhvr>
                                        <p:cTn id="21" dur="1000"/>
                                        <p:tgtEl>
                                          <p:spTgt spid="190467">
                                            <p:txEl>
                                              <p:pRg st="2" end="2"/>
                                            </p:txEl>
                                          </p:spTgt>
                                        </p:tgtEl>
                                      </p:cBhvr>
                                    </p:animEffect>
                                    <p:anim calcmode="lin" valueType="num">
                                      <p:cBhvr>
                                        <p:cTn id="22" dur="1000" fill="hold"/>
                                        <p:tgtEl>
                                          <p:spTgt spid="1904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04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0467">
                                            <p:txEl>
                                              <p:pRg st="3" end="3"/>
                                            </p:txEl>
                                          </p:spTgt>
                                        </p:tgtEl>
                                        <p:attrNameLst>
                                          <p:attrName>style.visibility</p:attrName>
                                        </p:attrNameLst>
                                      </p:cBhvr>
                                      <p:to>
                                        <p:strVal val="visible"/>
                                      </p:to>
                                    </p:set>
                                    <p:animEffect transition="in" filter="fade">
                                      <p:cBhvr>
                                        <p:cTn id="28" dur="1000"/>
                                        <p:tgtEl>
                                          <p:spTgt spid="190467">
                                            <p:txEl>
                                              <p:pRg st="3" end="3"/>
                                            </p:txEl>
                                          </p:spTgt>
                                        </p:tgtEl>
                                      </p:cBhvr>
                                    </p:animEffect>
                                    <p:anim calcmode="lin" valueType="num">
                                      <p:cBhvr>
                                        <p:cTn id="29" dur="1000" fill="hold"/>
                                        <p:tgtEl>
                                          <p:spTgt spid="19046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04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F722C63-35C5-4E44-B0DC-5B65B5501755}" type="slidenum">
              <a:rPr lang="en-US"/>
              <a:pPr>
                <a:defRPr/>
              </a:pPr>
              <a:t>202</a:t>
            </a:fld>
            <a:endParaRPr lang="en-US"/>
          </a:p>
        </p:txBody>
      </p:sp>
      <p:sp>
        <p:nvSpPr>
          <p:cNvPr id="204803" name="Rectangle 2"/>
          <p:cNvSpPr>
            <a:spLocks noGrp="1" noChangeArrowheads="1"/>
          </p:cNvSpPr>
          <p:nvPr>
            <p:ph type="title"/>
          </p:nvPr>
        </p:nvSpPr>
        <p:spPr/>
        <p:txBody>
          <a:bodyPr/>
          <a:lstStyle/>
          <a:p>
            <a:pPr eaLnBrk="1" hangingPunct="1"/>
            <a:r>
              <a:rPr lang="fa-IR" smtClean="0"/>
              <a:t>توليد در خارج از کشور</a:t>
            </a:r>
            <a:endParaRPr lang="en-US" smtClean="0"/>
          </a:p>
        </p:txBody>
      </p:sp>
      <p:sp>
        <p:nvSpPr>
          <p:cNvPr id="191491" name="Rectangle 3"/>
          <p:cNvSpPr>
            <a:spLocks noGrp="1" noChangeArrowheads="1"/>
          </p:cNvSpPr>
          <p:nvPr>
            <p:ph type="body" idx="1"/>
          </p:nvPr>
        </p:nvSpPr>
        <p:spPr/>
        <p:txBody>
          <a:bodyPr/>
          <a:lstStyle/>
          <a:p>
            <a:pPr eaLnBrk="1" hangingPunct="1">
              <a:lnSpc>
                <a:spcPct val="150000"/>
              </a:lnSpc>
              <a:buFontTx/>
              <a:buNone/>
            </a:pPr>
            <a:r>
              <a:rPr lang="fa-IR" smtClean="0"/>
              <a:t>در شرايطي براي شرکت، توليد در داخل و صادرات محصول توليد شده يا امکان پذير نيست و يا اينکه داراي صرفه اقتصادي نبوده و سودآور نيست؛ در چنين مواردي شرکت اقدام به توليد کالا در کشور خارجي نموده و همانجا محصول را به فروش مي رساند.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 calcmode="lin" valueType="num">
                                      <p:cBhvr>
                                        <p:cTn id="7" dur="500" decel="50000" fill="hold">
                                          <p:stCondLst>
                                            <p:cond delay="0"/>
                                          </p:stCondLst>
                                        </p:cTn>
                                        <p:tgtEl>
                                          <p:spTgt spid="191491">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91491">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91491">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91491">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91491">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91491">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91491">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91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p:bldLst>
  </p:timing>
</p:sld>
</file>

<file path=ppt/slides/slide2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F194163-C5F9-4996-ADAC-38228005C8FF}" type="slidenum">
              <a:rPr lang="en-US"/>
              <a:pPr>
                <a:defRPr/>
              </a:pPr>
              <a:t>203</a:t>
            </a:fld>
            <a:endParaRPr lang="en-US"/>
          </a:p>
        </p:txBody>
      </p:sp>
      <p:sp>
        <p:nvSpPr>
          <p:cNvPr id="205827" name="Rectangle 2"/>
          <p:cNvSpPr>
            <a:spLocks noGrp="1" noChangeArrowheads="1"/>
          </p:cNvSpPr>
          <p:nvPr>
            <p:ph type="title"/>
          </p:nvPr>
        </p:nvSpPr>
        <p:spPr/>
        <p:txBody>
          <a:bodyPr/>
          <a:lstStyle/>
          <a:p>
            <a:pPr rtl="1" eaLnBrk="1" hangingPunct="1">
              <a:lnSpc>
                <a:spcPct val="150000"/>
              </a:lnSpc>
            </a:pPr>
            <a:r>
              <a:rPr lang="fa-IR" sz="2800" smtClean="0"/>
              <a:t>استراتژي هاي مختلف جهت توليد در خارج از کشور</a:t>
            </a:r>
            <a:endParaRPr lang="en-US" sz="2800" smtClean="0"/>
          </a:p>
        </p:txBody>
      </p:sp>
      <p:sp>
        <p:nvSpPr>
          <p:cNvPr id="19251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الف – استراتژي هاي توليد خارجي بدون سرمايه گذاري مستقيم</a:t>
            </a:r>
          </a:p>
          <a:p>
            <a:pPr marL="785813" indent="-609600" eaLnBrk="1" hangingPunct="1">
              <a:lnSpc>
                <a:spcPct val="250000"/>
              </a:lnSpc>
              <a:buFontTx/>
              <a:buAutoNum type="arabicPeriod"/>
            </a:pPr>
            <a:r>
              <a:rPr lang="fa-IR" smtClean="0"/>
              <a:t>توليد قراردادي</a:t>
            </a:r>
          </a:p>
          <a:p>
            <a:pPr marL="785813" indent="-609600" eaLnBrk="1" hangingPunct="1">
              <a:lnSpc>
                <a:spcPct val="250000"/>
              </a:lnSpc>
              <a:buFontTx/>
              <a:buAutoNum type="arabicPeriod"/>
            </a:pPr>
            <a:r>
              <a:rPr lang="fa-IR" smtClean="0"/>
              <a:t>ليسانس يا اعطاي مجوز پرداخت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Effect transition="in" filter="fade">
                                      <p:cBhvr>
                                        <p:cTn id="7" dur="1000"/>
                                        <p:tgtEl>
                                          <p:spTgt spid="192515">
                                            <p:txEl>
                                              <p:pRg st="0" end="0"/>
                                            </p:txEl>
                                          </p:spTgt>
                                        </p:tgtEl>
                                      </p:cBhvr>
                                    </p:animEffect>
                                    <p:anim calcmode="lin" valueType="num">
                                      <p:cBhvr>
                                        <p:cTn id="8" dur="1000" fill="hold"/>
                                        <p:tgtEl>
                                          <p:spTgt spid="1925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25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2515">
                                            <p:txEl>
                                              <p:pRg st="1" end="1"/>
                                            </p:txEl>
                                          </p:spTgt>
                                        </p:tgtEl>
                                        <p:attrNameLst>
                                          <p:attrName>style.visibility</p:attrName>
                                        </p:attrNameLst>
                                      </p:cBhvr>
                                      <p:to>
                                        <p:strVal val="visible"/>
                                      </p:to>
                                    </p:set>
                                    <p:animEffect transition="in" filter="fade">
                                      <p:cBhvr>
                                        <p:cTn id="14" dur="1000"/>
                                        <p:tgtEl>
                                          <p:spTgt spid="192515">
                                            <p:txEl>
                                              <p:pRg st="1" end="1"/>
                                            </p:txEl>
                                          </p:spTgt>
                                        </p:tgtEl>
                                      </p:cBhvr>
                                    </p:animEffect>
                                    <p:anim calcmode="lin" valueType="num">
                                      <p:cBhvr>
                                        <p:cTn id="15" dur="1000" fill="hold"/>
                                        <p:tgtEl>
                                          <p:spTgt spid="1925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25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2515">
                                            <p:txEl>
                                              <p:pRg st="2" end="2"/>
                                            </p:txEl>
                                          </p:spTgt>
                                        </p:tgtEl>
                                        <p:attrNameLst>
                                          <p:attrName>style.visibility</p:attrName>
                                        </p:attrNameLst>
                                      </p:cBhvr>
                                      <p:to>
                                        <p:strVal val="visible"/>
                                      </p:to>
                                    </p:set>
                                    <p:animEffect transition="in" filter="fade">
                                      <p:cBhvr>
                                        <p:cTn id="21" dur="1000"/>
                                        <p:tgtEl>
                                          <p:spTgt spid="192515">
                                            <p:txEl>
                                              <p:pRg st="2" end="2"/>
                                            </p:txEl>
                                          </p:spTgt>
                                        </p:tgtEl>
                                      </p:cBhvr>
                                    </p:animEffect>
                                    <p:anim calcmode="lin" valueType="num">
                                      <p:cBhvr>
                                        <p:cTn id="22" dur="1000" fill="hold"/>
                                        <p:tgtEl>
                                          <p:spTgt spid="1925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25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p:bldLst>
  </p:timing>
</p:sld>
</file>

<file path=ppt/slides/slide2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AD43A88-59E0-44AB-8CE4-12945E2AAB19}" type="slidenum">
              <a:rPr lang="en-US"/>
              <a:pPr>
                <a:defRPr/>
              </a:pPr>
              <a:t>204</a:t>
            </a:fld>
            <a:endParaRPr lang="en-US"/>
          </a:p>
        </p:txBody>
      </p:sp>
      <p:sp>
        <p:nvSpPr>
          <p:cNvPr id="193538" name="Rectangle 2"/>
          <p:cNvSpPr>
            <a:spLocks noGrp="1" noChangeArrowheads="1"/>
          </p:cNvSpPr>
          <p:nvPr>
            <p:ph type="title"/>
          </p:nvPr>
        </p:nvSpPr>
        <p:spPr/>
        <p:txBody>
          <a:bodyPr/>
          <a:lstStyle/>
          <a:p>
            <a:pPr eaLnBrk="1" hangingPunct="1"/>
            <a:r>
              <a:rPr lang="fa-IR" sz="2800" smtClean="0"/>
              <a:t>استراتژي هاي مختلف جهت توليد در خارج از کشور</a:t>
            </a:r>
            <a:endParaRPr lang="en-US" sz="2800" smtClean="0"/>
          </a:p>
        </p:txBody>
      </p:sp>
      <p:sp>
        <p:nvSpPr>
          <p:cNvPr id="193539"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 – </a:t>
            </a:r>
            <a:r>
              <a:rPr lang="fa-IR" sz="2800" smtClean="0">
                <a:solidFill>
                  <a:srgbClr val="0033CC"/>
                </a:solidFill>
              </a:rPr>
              <a:t>استراتژي هاي توليد خارجي با سرمايه گذاري مستقيم</a:t>
            </a:r>
          </a:p>
          <a:p>
            <a:pPr marL="785813" indent="-609600" eaLnBrk="1" hangingPunct="1">
              <a:buFontTx/>
              <a:buNone/>
            </a:pPr>
            <a:endParaRPr lang="fa-IR" sz="700" smtClean="0">
              <a:solidFill>
                <a:srgbClr val="0033CC"/>
              </a:solidFill>
            </a:endParaRPr>
          </a:p>
          <a:p>
            <a:pPr marL="785813" indent="-609600" eaLnBrk="1" hangingPunct="1">
              <a:lnSpc>
                <a:spcPct val="200000"/>
              </a:lnSpc>
              <a:buFontTx/>
              <a:buAutoNum type="arabicPeriod"/>
            </a:pPr>
            <a:r>
              <a:rPr lang="fa-IR" sz="2800" smtClean="0"/>
              <a:t>مونتاژ</a:t>
            </a:r>
          </a:p>
          <a:p>
            <a:pPr marL="785813" indent="-609600" eaLnBrk="1" hangingPunct="1">
              <a:lnSpc>
                <a:spcPct val="200000"/>
              </a:lnSpc>
              <a:buFontTx/>
              <a:buAutoNum type="arabicPeriod"/>
            </a:pPr>
            <a:r>
              <a:rPr lang="fa-IR" sz="2800" smtClean="0"/>
              <a:t>مالکيت کامل واحد توليد از طريق ساخت</a:t>
            </a:r>
          </a:p>
          <a:p>
            <a:pPr marL="785813" indent="-609600" eaLnBrk="1" hangingPunct="1">
              <a:lnSpc>
                <a:spcPct val="200000"/>
              </a:lnSpc>
              <a:buFontTx/>
              <a:buAutoNum type="arabicPeriod"/>
            </a:pPr>
            <a:r>
              <a:rPr lang="fa-IR" sz="2800" smtClean="0"/>
              <a:t>خريد شرکت خارجي</a:t>
            </a:r>
          </a:p>
          <a:p>
            <a:pPr marL="785813" indent="-609600" eaLnBrk="1" hangingPunct="1">
              <a:lnSpc>
                <a:spcPct val="200000"/>
              </a:lnSpc>
              <a:buFontTx/>
              <a:buAutoNum type="arabicPeriod"/>
            </a:pPr>
            <a:r>
              <a:rPr lang="fa-IR" sz="2800" smtClean="0"/>
              <a:t>سرمايه گذاري کشترک</a:t>
            </a:r>
            <a:endParaRPr lang="en-US" sz="2800"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93538"/>
                                        </p:tgtEl>
                                        <p:attrNameLst>
                                          <p:attrName>style.visibility</p:attrName>
                                        </p:attrNameLst>
                                      </p:cBhvr>
                                      <p:to>
                                        <p:strVal val="visible"/>
                                      </p:to>
                                    </p:set>
                                    <p:animEffect transition="in" filter="fade">
                                      <p:cBhvr>
                                        <p:cTn id="7" dur="1000"/>
                                        <p:tgtEl>
                                          <p:spTgt spid="193538"/>
                                        </p:tgtEl>
                                      </p:cBhvr>
                                    </p:animEffect>
                                    <p:anim calcmode="lin" valueType="num">
                                      <p:cBhvr>
                                        <p:cTn id="8" dur="1000" fill="hold"/>
                                        <p:tgtEl>
                                          <p:spTgt spid="193538"/>
                                        </p:tgtEl>
                                        <p:attrNameLst>
                                          <p:attrName>ppt_x</p:attrName>
                                        </p:attrNameLst>
                                      </p:cBhvr>
                                      <p:tavLst>
                                        <p:tav tm="0">
                                          <p:val>
                                            <p:strVal val="#ppt_x"/>
                                          </p:val>
                                        </p:tav>
                                        <p:tav tm="100000">
                                          <p:val>
                                            <p:strVal val="#ppt_x"/>
                                          </p:val>
                                        </p:tav>
                                      </p:tavLst>
                                    </p:anim>
                                    <p:anim calcmode="lin" valueType="num">
                                      <p:cBhvr>
                                        <p:cTn id="9" dur="898" decel="100000" fill="hold"/>
                                        <p:tgtEl>
                                          <p:spTgt spid="19353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9353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93539">
                                            <p:txEl>
                                              <p:pRg st="0" end="0"/>
                                            </p:txEl>
                                          </p:spTgt>
                                        </p:tgtEl>
                                        <p:attrNameLst>
                                          <p:attrName>style.visibility</p:attrName>
                                        </p:attrNameLst>
                                      </p:cBhvr>
                                      <p:to>
                                        <p:strVal val="visible"/>
                                      </p:to>
                                    </p:set>
                                    <p:animEffect transition="in" filter="fade">
                                      <p:cBhvr>
                                        <p:cTn id="15" dur="1000"/>
                                        <p:tgtEl>
                                          <p:spTgt spid="193539">
                                            <p:txEl>
                                              <p:pRg st="0" end="0"/>
                                            </p:txEl>
                                          </p:spTgt>
                                        </p:tgtEl>
                                      </p:cBhvr>
                                    </p:animEffect>
                                    <p:anim calcmode="lin" valueType="num">
                                      <p:cBhvr>
                                        <p:cTn id="16" dur="1000" fill="hold"/>
                                        <p:tgtEl>
                                          <p:spTgt spid="19353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9353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9353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93539">
                                            <p:txEl>
                                              <p:pRg st="2" end="2"/>
                                            </p:txEl>
                                          </p:spTgt>
                                        </p:tgtEl>
                                        <p:attrNameLst>
                                          <p:attrName>style.visibility</p:attrName>
                                        </p:attrNameLst>
                                      </p:cBhvr>
                                      <p:to>
                                        <p:strVal val="visible"/>
                                      </p:to>
                                    </p:set>
                                    <p:animEffect transition="in" filter="fade">
                                      <p:cBhvr>
                                        <p:cTn id="23" dur="1000"/>
                                        <p:tgtEl>
                                          <p:spTgt spid="193539">
                                            <p:txEl>
                                              <p:pRg st="2" end="2"/>
                                            </p:txEl>
                                          </p:spTgt>
                                        </p:tgtEl>
                                      </p:cBhvr>
                                    </p:animEffect>
                                    <p:anim calcmode="lin" valueType="num">
                                      <p:cBhvr>
                                        <p:cTn id="24" dur="1000" fill="hold"/>
                                        <p:tgtEl>
                                          <p:spTgt spid="193539">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93539">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9353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93539">
                                            <p:txEl>
                                              <p:pRg st="3" end="3"/>
                                            </p:txEl>
                                          </p:spTgt>
                                        </p:tgtEl>
                                        <p:attrNameLst>
                                          <p:attrName>style.visibility</p:attrName>
                                        </p:attrNameLst>
                                      </p:cBhvr>
                                      <p:to>
                                        <p:strVal val="visible"/>
                                      </p:to>
                                    </p:set>
                                    <p:animEffect transition="in" filter="fade">
                                      <p:cBhvr>
                                        <p:cTn id="31" dur="1000"/>
                                        <p:tgtEl>
                                          <p:spTgt spid="193539">
                                            <p:txEl>
                                              <p:pRg st="3" end="3"/>
                                            </p:txEl>
                                          </p:spTgt>
                                        </p:tgtEl>
                                      </p:cBhvr>
                                    </p:animEffect>
                                    <p:anim calcmode="lin" valueType="num">
                                      <p:cBhvr>
                                        <p:cTn id="32" dur="1000" fill="hold"/>
                                        <p:tgtEl>
                                          <p:spTgt spid="193539">
                                            <p:txEl>
                                              <p:pRg st="3" end="3"/>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93539">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9353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93539">
                                            <p:txEl>
                                              <p:pRg st="4" end="4"/>
                                            </p:txEl>
                                          </p:spTgt>
                                        </p:tgtEl>
                                        <p:attrNameLst>
                                          <p:attrName>style.visibility</p:attrName>
                                        </p:attrNameLst>
                                      </p:cBhvr>
                                      <p:to>
                                        <p:strVal val="visible"/>
                                      </p:to>
                                    </p:set>
                                    <p:animEffect transition="in" filter="fade">
                                      <p:cBhvr>
                                        <p:cTn id="39" dur="1000"/>
                                        <p:tgtEl>
                                          <p:spTgt spid="193539">
                                            <p:txEl>
                                              <p:pRg st="4" end="4"/>
                                            </p:txEl>
                                          </p:spTgt>
                                        </p:tgtEl>
                                      </p:cBhvr>
                                    </p:animEffect>
                                    <p:anim calcmode="lin" valueType="num">
                                      <p:cBhvr>
                                        <p:cTn id="40" dur="1000" fill="hold"/>
                                        <p:tgtEl>
                                          <p:spTgt spid="193539">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93539">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93539">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93539">
                                            <p:txEl>
                                              <p:pRg st="5" end="5"/>
                                            </p:txEl>
                                          </p:spTgt>
                                        </p:tgtEl>
                                        <p:attrNameLst>
                                          <p:attrName>style.visibility</p:attrName>
                                        </p:attrNameLst>
                                      </p:cBhvr>
                                      <p:to>
                                        <p:strVal val="visible"/>
                                      </p:to>
                                    </p:set>
                                    <p:animEffect transition="in" filter="fade">
                                      <p:cBhvr>
                                        <p:cTn id="47" dur="1000"/>
                                        <p:tgtEl>
                                          <p:spTgt spid="193539">
                                            <p:txEl>
                                              <p:pRg st="5" end="5"/>
                                            </p:txEl>
                                          </p:spTgt>
                                        </p:tgtEl>
                                      </p:cBhvr>
                                    </p:animEffect>
                                    <p:anim calcmode="lin" valueType="num">
                                      <p:cBhvr>
                                        <p:cTn id="48" dur="1000" fill="hold"/>
                                        <p:tgtEl>
                                          <p:spTgt spid="193539">
                                            <p:txEl>
                                              <p:pRg st="5" end="5"/>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93539">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93539">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p:bldP spid="193539" grpId="0" build="p"/>
    </p:bldLst>
  </p:timing>
</p:sld>
</file>

<file path=ppt/slides/slide2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290445B-ABDA-454C-A470-55B576384A7A}" type="slidenum">
              <a:rPr lang="en-US"/>
              <a:pPr>
                <a:defRPr/>
              </a:pPr>
              <a:t>205</a:t>
            </a:fld>
            <a:endParaRPr lang="en-US"/>
          </a:p>
        </p:txBody>
      </p:sp>
      <p:sp>
        <p:nvSpPr>
          <p:cNvPr id="207875" name="Rectangle 2"/>
          <p:cNvSpPr>
            <a:spLocks noGrp="1" noChangeArrowheads="1"/>
          </p:cNvSpPr>
          <p:nvPr>
            <p:ph type="title"/>
          </p:nvPr>
        </p:nvSpPr>
        <p:spPr/>
        <p:txBody>
          <a:bodyPr/>
          <a:lstStyle/>
          <a:p>
            <a:pPr eaLnBrk="1" hangingPunct="1">
              <a:lnSpc>
                <a:spcPct val="150000"/>
              </a:lnSpc>
            </a:pPr>
            <a:r>
              <a:rPr lang="fa-IR" sz="2800" smtClean="0"/>
              <a:t>دلايل عمده انتخاب استراتژي هاي توليد در خارج از کشور</a:t>
            </a:r>
            <a:endParaRPr lang="en-US" sz="2800" smtClean="0"/>
          </a:p>
        </p:txBody>
      </p:sp>
      <p:sp>
        <p:nvSpPr>
          <p:cNvPr id="194563" name="Rectangle 3"/>
          <p:cNvSpPr>
            <a:spLocks noGrp="1" noChangeArrowheads="1"/>
          </p:cNvSpPr>
          <p:nvPr>
            <p:ph type="body" idx="1"/>
          </p:nvPr>
        </p:nvSpPr>
        <p:spPr/>
        <p:txBody>
          <a:bodyPr/>
          <a:lstStyle/>
          <a:p>
            <a:pPr marL="709613" indent="-533400" eaLnBrk="1" hangingPunct="1">
              <a:lnSpc>
                <a:spcPct val="120000"/>
              </a:lnSpc>
              <a:buFontTx/>
              <a:buAutoNum type="arabicPeriod"/>
            </a:pPr>
            <a:r>
              <a:rPr lang="fa-IR" sz="2400" u="sng" smtClean="0">
                <a:solidFill>
                  <a:srgbClr val="0033CC"/>
                </a:solidFill>
              </a:rPr>
              <a:t>محصول</a:t>
            </a:r>
            <a:r>
              <a:rPr lang="fa-IR" sz="2400" u="sng" smtClean="0"/>
              <a:t>:</a:t>
            </a:r>
            <a:r>
              <a:rPr lang="fa-IR" sz="2400" smtClean="0"/>
              <a:t> هزينه هاي حمل با توليد خارجي کاهش مي يابد.</a:t>
            </a:r>
          </a:p>
          <a:p>
            <a:pPr marL="709613" indent="-533400" eaLnBrk="1" hangingPunct="1">
              <a:lnSpc>
                <a:spcPct val="120000"/>
              </a:lnSpc>
              <a:buFontTx/>
              <a:buAutoNum type="arabicPeriod"/>
            </a:pPr>
            <a:r>
              <a:rPr lang="fa-IR" sz="2400" u="sng" smtClean="0">
                <a:solidFill>
                  <a:srgbClr val="0033CC"/>
                </a:solidFill>
              </a:rPr>
              <a:t>سهميه ها و تعرفه هاي گمرکي:</a:t>
            </a:r>
            <a:r>
              <a:rPr lang="fa-IR" sz="2400" smtClean="0"/>
              <a:t> با توليد خارجي شرکت با محدوديت‌هاي تعرفه اي و سهميه صادرات برخورد نخواهد کرد.</a:t>
            </a:r>
          </a:p>
          <a:p>
            <a:pPr marL="709613" indent="-533400" eaLnBrk="1" hangingPunct="1">
              <a:lnSpc>
                <a:spcPct val="120000"/>
              </a:lnSpc>
              <a:buFontTx/>
              <a:buAutoNum type="arabicPeriod"/>
            </a:pPr>
            <a:r>
              <a:rPr lang="fa-IR" sz="2400" u="sng" smtClean="0">
                <a:solidFill>
                  <a:srgbClr val="0033CC"/>
                </a:solidFill>
              </a:rPr>
              <a:t>قوانين و مقررات دولتي:</a:t>
            </a:r>
            <a:r>
              <a:rPr lang="fa-IR" sz="2400" smtClean="0"/>
              <a:t> ورود به بازارهاي مختلف مانند هند يا مکزيک که هر يک قوانين خاص خود را دارند، شرکت را آزاد مي گذارد که انتخاب نمايند (بازار هدف)</a:t>
            </a:r>
          </a:p>
          <a:p>
            <a:pPr marL="709613" indent="-533400" eaLnBrk="1" hangingPunct="1">
              <a:lnSpc>
                <a:spcPct val="120000"/>
              </a:lnSpc>
              <a:buFontTx/>
              <a:buAutoNum type="arabicPeriod"/>
            </a:pPr>
            <a:r>
              <a:rPr lang="fa-IR" sz="2400" u="sng" smtClean="0">
                <a:solidFill>
                  <a:srgbClr val="0033CC"/>
                </a:solidFill>
              </a:rPr>
              <a:t>بازار:</a:t>
            </a:r>
            <a:r>
              <a:rPr lang="fa-IR" sz="2400" smtClean="0"/>
              <a:t> در صورت توليد در خارج به دليل جمع آوري صحيح خواسته‌هاي مشتريان، ارائه خدمات با کيفيت بهتر به مشتري و جلب رضايت آن و روان بودن بازار بيشتر است.</a:t>
            </a:r>
            <a:endParaRPr 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2D00771-96F8-4995-8202-DFFB56E0BFF9}" type="slidenum">
              <a:rPr lang="en-US"/>
              <a:pPr>
                <a:defRPr/>
              </a:pPr>
              <a:t>206</a:t>
            </a:fld>
            <a:endParaRPr lang="en-US"/>
          </a:p>
        </p:txBody>
      </p:sp>
      <p:sp>
        <p:nvSpPr>
          <p:cNvPr id="208899" name="Rectangle 2"/>
          <p:cNvSpPr>
            <a:spLocks noGrp="1" noChangeArrowheads="1"/>
          </p:cNvSpPr>
          <p:nvPr>
            <p:ph type="title"/>
          </p:nvPr>
        </p:nvSpPr>
        <p:spPr/>
        <p:txBody>
          <a:bodyPr/>
          <a:lstStyle/>
          <a:p>
            <a:pPr eaLnBrk="1" hangingPunct="1"/>
            <a:r>
              <a:rPr lang="fa-IR" smtClean="0"/>
              <a:t>توليد براساس قراداد</a:t>
            </a:r>
            <a:endParaRPr lang="en-US" smtClean="0"/>
          </a:p>
        </p:txBody>
      </p:sp>
      <p:sp>
        <p:nvSpPr>
          <p:cNvPr id="195587" name="Rectangle 3"/>
          <p:cNvSpPr>
            <a:spLocks noGrp="1" noChangeArrowheads="1"/>
          </p:cNvSpPr>
          <p:nvPr>
            <p:ph type="body" idx="1"/>
          </p:nvPr>
        </p:nvSpPr>
        <p:spPr/>
        <p:txBody>
          <a:bodyPr/>
          <a:lstStyle/>
          <a:p>
            <a:pPr eaLnBrk="1" hangingPunct="1">
              <a:lnSpc>
                <a:spcPct val="200000"/>
              </a:lnSpc>
              <a:buFontTx/>
              <a:buNone/>
            </a:pPr>
            <a:r>
              <a:rPr lang="fa-IR" smtClean="0"/>
              <a:t>در </a:t>
            </a:r>
            <a:r>
              <a:rPr lang="fa-IR" sz="2800" smtClean="0"/>
              <a:t>استراتژي توليد قراردادي، توليدکننده اصلي با يک شرکت خارجي قرارداد مي بندد که محصول شرکت اصلي را بر اساس مفاد قرارداد در خارج توليد نمايد. معمولاً در اين قراداد توليد به عهده شرکت خارجي و بازاريابي و فروش کالابر عهده شرکت اصلي است</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anim calcmode="lin" valueType="num">
                                      <p:cBhvr>
                                        <p:cTn id="7" dur="1000" fill="hold"/>
                                        <p:tgtEl>
                                          <p:spTgt spid="19558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558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9558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558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p:bldLst>
  </p:timing>
</p:sld>
</file>

<file path=ppt/slides/slide2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6C75DE3-38CF-40B6-9E14-7F9F111F37A9}" type="slidenum">
              <a:rPr lang="en-US"/>
              <a:pPr>
                <a:defRPr/>
              </a:pPr>
              <a:t>207</a:t>
            </a:fld>
            <a:endParaRPr lang="en-US"/>
          </a:p>
        </p:txBody>
      </p:sp>
      <p:sp>
        <p:nvSpPr>
          <p:cNvPr id="196610" name="Rectangle 2"/>
          <p:cNvSpPr>
            <a:spLocks noGrp="1" noChangeArrowheads="1"/>
          </p:cNvSpPr>
          <p:nvPr>
            <p:ph type="title"/>
          </p:nvPr>
        </p:nvSpPr>
        <p:spPr/>
        <p:txBody>
          <a:bodyPr/>
          <a:lstStyle/>
          <a:p>
            <a:pPr eaLnBrk="1" hangingPunct="1"/>
            <a:r>
              <a:rPr lang="fa-IR" smtClean="0"/>
              <a:t>مزاياي استراتژي  توليد قراردادي</a:t>
            </a:r>
            <a:endParaRPr lang="en-US" smtClean="0"/>
          </a:p>
        </p:txBody>
      </p:sp>
      <p:sp>
        <p:nvSpPr>
          <p:cNvPr id="196611" name="Rectangle 3"/>
          <p:cNvSpPr>
            <a:spLocks noGrp="1" noChangeArrowheads="1"/>
          </p:cNvSpPr>
          <p:nvPr>
            <p:ph type="body" idx="1"/>
          </p:nvPr>
        </p:nvSpPr>
        <p:spPr/>
        <p:txBody>
          <a:bodyPr/>
          <a:lstStyle/>
          <a:p>
            <a:pPr marL="785813" indent="-609600" eaLnBrk="1" hangingPunct="1">
              <a:lnSpc>
                <a:spcPct val="180000"/>
              </a:lnSpc>
              <a:buFontTx/>
              <a:buAutoNum type="arabicPeriod"/>
            </a:pPr>
            <a:r>
              <a:rPr lang="fa-IR" sz="2800" smtClean="0"/>
              <a:t>امکان لغو قرارداد در صورت نامناسب بودن بازار خارجي</a:t>
            </a:r>
          </a:p>
          <a:p>
            <a:pPr marL="785813" indent="-609600" eaLnBrk="1" hangingPunct="1">
              <a:lnSpc>
                <a:spcPct val="180000"/>
              </a:lnSpc>
              <a:buFontTx/>
              <a:buAutoNum type="arabicPeriod"/>
            </a:pPr>
            <a:r>
              <a:rPr lang="fa-IR" sz="2800" smtClean="0"/>
              <a:t>کاهش هزينه اي حمل</a:t>
            </a:r>
          </a:p>
          <a:p>
            <a:pPr marL="785813" indent="-609600" eaLnBrk="1" hangingPunct="1">
              <a:lnSpc>
                <a:spcPct val="180000"/>
              </a:lnSpc>
              <a:buFontTx/>
              <a:buAutoNum type="arabicPeriod"/>
            </a:pPr>
            <a:r>
              <a:rPr lang="fa-IR" sz="2800" smtClean="0"/>
              <a:t>پايين بودن هزينه هاي توليد</a:t>
            </a:r>
          </a:p>
          <a:p>
            <a:pPr marL="785813" indent="-609600" eaLnBrk="1" hangingPunct="1">
              <a:lnSpc>
                <a:spcPct val="180000"/>
              </a:lnSpc>
              <a:buFontTx/>
              <a:buAutoNum type="arabicPeriod"/>
            </a:pPr>
            <a:r>
              <a:rPr lang="fa-IR" sz="2800" smtClean="0"/>
              <a:t>سرعت تحويل</a:t>
            </a:r>
            <a:endParaRPr lang="en-US" sz="280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fade">
                                      <p:cBhvr>
                                        <p:cTn id="7" dur="2000"/>
                                        <p:tgtEl>
                                          <p:spTgt spid="196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6611">
                                            <p:txEl>
                                              <p:pRg st="0" end="0"/>
                                            </p:txEl>
                                          </p:spTgt>
                                        </p:tgtEl>
                                        <p:attrNameLst>
                                          <p:attrName>style.visibility</p:attrName>
                                        </p:attrNameLst>
                                      </p:cBhvr>
                                      <p:to>
                                        <p:strVal val="visible"/>
                                      </p:to>
                                    </p:set>
                                    <p:animEffect transition="in" filter="fade">
                                      <p:cBhvr>
                                        <p:cTn id="12" dur="2000"/>
                                        <p:tgtEl>
                                          <p:spTgt spid="196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6611">
                                            <p:txEl>
                                              <p:pRg st="1" end="1"/>
                                            </p:txEl>
                                          </p:spTgt>
                                        </p:tgtEl>
                                        <p:attrNameLst>
                                          <p:attrName>style.visibility</p:attrName>
                                        </p:attrNameLst>
                                      </p:cBhvr>
                                      <p:to>
                                        <p:strVal val="visible"/>
                                      </p:to>
                                    </p:set>
                                    <p:animEffect transition="in" filter="fade">
                                      <p:cBhvr>
                                        <p:cTn id="17" dur="2000"/>
                                        <p:tgtEl>
                                          <p:spTgt spid="196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6611">
                                            <p:txEl>
                                              <p:pRg st="2" end="2"/>
                                            </p:txEl>
                                          </p:spTgt>
                                        </p:tgtEl>
                                        <p:attrNameLst>
                                          <p:attrName>style.visibility</p:attrName>
                                        </p:attrNameLst>
                                      </p:cBhvr>
                                      <p:to>
                                        <p:strVal val="visible"/>
                                      </p:to>
                                    </p:set>
                                    <p:animEffect transition="in" filter="fade">
                                      <p:cBhvr>
                                        <p:cTn id="22" dur="2000"/>
                                        <p:tgtEl>
                                          <p:spTgt spid="196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6611">
                                            <p:txEl>
                                              <p:pRg st="3" end="3"/>
                                            </p:txEl>
                                          </p:spTgt>
                                        </p:tgtEl>
                                        <p:attrNameLst>
                                          <p:attrName>style.visibility</p:attrName>
                                        </p:attrNameLst>
                                      </p:cBhvr>
                                      <p:to>
                                        <p:strVal val="visible"/>
                                      </p:to>
                                    </p:set>
                                    <p:animEffect transition="in" filter="fade">
                                      <p:cBhvr>
                                        <p:cTn id="27" dur="2000"/>
                                        <p:tgtEl>
                                          <p:spTgt spid="1966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p:bldP spid="196611" grpId="0" build="p"/>
    </p:bldLst>
  </p:timing>
</p:sld>
</file>

<file path=ppt/slides/slide2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41D99DA-44C4-409A-AC50-A528C76183A5}" type="slidenum">
              <a:rPr lang="en-US"/>
              <a:pPr>
                <a:defRPr/>
              </a:pPr>
              <a:t>208</a:t>
            </a:fld>
            <a:endParaRPr lang="en-US"/>
          </a:p>
        </p:txBody>
      </p:sp>
      <p:sp>
        <p:nvSpPr>
          <p:cNvPr id="197634" name="Rectangle 2"/>
          <p:cNvSpPr>
            <a:spLocks noGrp="1" noChangeArrowheads="1"/>
          </p:cNvSpPr>
          <p:nvPr>
            <p:ph type="title"/>
          </p:nvPr>
        </p:nvSpPr>
        <p:spPr/>
        <p:txBody>
          <a:bodyPr/>
          <a:lstStyle/>
          <a:p>
            <a:pPr eaLnBrk="1" hangingPunct="1"/>
            <a:r>
              <a:rPr lang="fa-IR" smtClean="0"/>
              <a:t>معايب استراتژي  توليد قراردادي</a:t>
            </a:r>
            <a:endParaRPr lang="en-US" smtClean="0"/>
          </a:p>
        </p:txBody>
      </p:sp>
      <p:sp>
        <p:nvSpPr>
          <p:cNvPr id="197635" name="Rectangle 3"/>
          <p:cNvSpPr>
            <a:spLocks noGrp="1" noChangeArrowheads="1"/>
          </p:cNvSpPr>
          <p:nvPr>
            <p:ph type="body" idx="1"/>
          </p:nvPr>
        </p:nvSpPr>
        <p:spPr/>
        <p:txBody>
          <a:bodyPr/>
          <a:lstStyle/>
          <a:p>
            <a:pPr marL="785813" indent="-609600" eaLnBrk="1" hangingPunct="1">
              <a:lnSpc>
                <a:spcPct val="140000"/>
              </a:lnSpc>
              <a:buFontTx/>
              <a:buAutoNum type="arabicPeriod"/>
            </a:pPr>
            <a:r>
              <a:rPr lang="fa-IR" sz="2800" smtClean="0"/>
              <a:t>يافتن توليد کننده مشکل است.</a:t>
            </a:r>
          </a:p>
          <a:p>
            <a:pPr marL="785813" indent="-609600" eaLnBrk="1" hangingPunct="1">
              <a:lnSpc>
                <a:spcPct val="140000"/>
              </a:lnSpc>
              <a:buFontTx/>
              <a:buAutoNum type="arabicPeriod"/>
            </a:pPr>
            <a:r>
              <a:rPr lang="fa-IR" sz="2800" smtClean="0"/>
              <a:t>شرکت توليدکننده خارجي ممکن است به رقيب شرکت اصلي تبديل شود.</a:t>
            </a:r>
          </a:p>
          <a:p>
            <a:pPr marL="785813" indent="-609600" eaLnBrk="1" hangingPunct="1">
              <a:lnSpc>
                <a:spcPct val="140000"/>
              </a:lnSpc>
              <a:buFontTx/>
              <a:buAutoNum type="arabicPeriod"/>
            </a:pPr>
            <a:r>
              <a:rPr lang="fa-IR" sz="2800" smtClean="0"/>
              <a:t>کنترل كيفيت توليد ممکن است کاهش يابد.</a:t>
            </a:r>
          </a:p>
          <a:p>
            <a:pPr marL="785813" indent="-609600" eaLnBrk="1" hangingPunct="1">
              <a:lnSpc>
                <a:spcPct val="140000"/>
              </a:lnSpc>
              <a:buFontTx/>
              <a:buAutoNum type="arabicPeriod"/>
            </a:pPr>
            <a:r>
              <a:rPr lang="fa-IR" sz="2800" smtClean="0"/>
              <a:t>شرکت توليد کننده خارجي نتواند سطح توليد را حفظ نمايد.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7634"/>
                                        </p:tgtEl>
                                        <p:attrNameLst>
                                          <p:attrName>style.visibility</p:attrName>
                                        </p:attrNameLst>
                                      </p:cBhvr>
                                      <p:to>
                                        <p:strVal val="visible"/>
                                      </p:to>
                                    </p:set>
                                    <p:animEffect transition="in" filter="dissolve">
                                      <p:cBhvr>
                                        <p:cTn id="7" dur="500"/>
                                        <p:tgtEl>
                                          <p:spTgt spid="1976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7635">
                                            <p:txEl>
                                              <p:pRg st="0" end="0"/>
                                            </p:txEl>
                                          </p:spTgt>
                                        </p:tgtEl>
                                        <p:attrNameLst>
                                          <p:attrName>style.visibility</p:attrName>
                                        </p:attrNameLst>
                                      </p:cBhvr>
                                      <p:to>
                                        <p:strVal val="visible"/>
                                      </p:to>
                                    </p:set>
                                    <p:animEffect transition="in" filter="dissolve">
                                      <p:cBhvr>
                                        <p:cTn id="12" dur="500"/>
                                        <p:tgtEl>
                                          <p:spTgt spid="1976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7635">
                                            <p:txEl>
                                              <p:pRg st="1" end="1"/>
                                            </p:txEl>
                                          </p:spTgt>
                                        </p:tgtEl>
                                        <p:attrNameLst>
                                          <p:attrName>style.visibility</p:attrName>
                                        </p:attrNameLst>
                                      </p:cBhvr>
                                      <p:to>
                                        <p:strVal val="visible"/>
                                      </p:to>
                                    </p:set>
                                    <p:animEffect transition="in" filter="dissolve">
                                      <p:cBhvr>
                                        <p:cTn id="17" dur="500"/>
                                        <p:tgtEl>
                                          <p:spTgt spid="1976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7635">
                                            <p:txEl>
                                              <p:pRg st="2" end="2"/>
                                            </p:txEl>
                                          </p:spTgt>
                                        </p:tgtEl>
                                        <p:attrNameLst>
                                          <p:attrName>style.visibility</p:attrName>
                                        </p:attrNameLst>
                                      </p:cBhvr>
                                      <p:to>
                                        <p:strVal val="visible"/>
                                      </p:to>
                                    </p:set>
                                    <p:animEffect transition="in" filter="dissolve">
                                      <p:cBhvr>
                                        <p:cTn id="22" dur="500"/>
                                        <p:tgtEl>
                                          <p:spTgt spid="1976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7635">
                                            <p:txEl>
                                              <p:pRg st="3" end="3"/>
                                            </p:txEl>
                                          </p:spTgt>
                                        </p:tgtEl>
                                        <p:attrNameLst>
                                          <p:attrName>style.visibility</p:attrName>
                                        </p:attrNameLst>
                                      </p:cBhvr>
                                      <p:to>
                                        <p:strVal val="visible"/>
                                      </p:to>
                                    </p:set>
                                    <p:animEffect transition="in" filter="dissolve">
                                      <p:cBhvr>
                                        <p:cTn id="27" dur="500"/>
                                        <p:tgtEl>
                                          <p:spTgt spid="197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p:bldP spid="197635" grpId="0" build="p"/>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78DF535-43BF-49EB-9584-F01FF9E9F273}" type="slidenum">
              <a:rPr lang="en-US"/>
              <a:pPr>
                <a:defRPr/>
              </a:pPr>
              <a:t>209</a:t>
            </a:fld>
            <a:endParaRPr lang="en-US"/>
          </a:p>
        </p:txBody>
      </p:sp>
      <p:sp>
        <p:nvSpPr>
          <p:cNvPr id="211971" name="Rectangle 2"/>
          <p:cNvSpPr>
            <a:spLocks noGrp="1" noChangeArrowheads="1"/>
          </p:cNvSpPr>
          <p:nvPr>
            <p:ph type="title"/>
          </p:nvPr>
        </p:nvSpPr>
        <p:spPr/>
        <p:txBody>
          <a:bodyPr/>
          <a:lstStyle/>
          <a:p>
            <a:pPr eaLnBrk="1" hangingPunct="1"/>
            <a:r>
              <a:rPr lang="fa-IR" smtClean="0"/>
              <a:t>حق الامتياز</a:t>
            </a:r>
            <a:endParaRPr lang="en-US" smtClean="0"/>
          </a:p>
        </p:txBody>
      </p:sp>
      <p:sp>
        <p:nvSpPr>
          <p:cNvPr id="198659" name="Rectangle 3"/>
          <p:cNvSpPr>
            <a:spLocks noGrp="1" noChangeArrowheads="1"/>
          </p:cNvSpPr>
          <p:nvPr>
            <p:ph type="body" idx="1"/>
          </p:nvPr>
        </p:nvSpPr>
        <p:spPr/>
        <p:txBody>
          <a:bodyPr/>
          <a:lstStyle/>
          <a:p>
            <a:pPr eaLnBrk="1" hangingPunct="1">
              <a:buFontTx/>
              <a:buNone/>
            </a:pPr>
            <a:r>
              <a:rPr lang="fa-IR" smtClean="0"/>
              <a:t>ليسانس يا اعطاي مجوز ساخت يکي ديگر از روش هاي ورود به بازارهاي خارجي بدون سرمايه گذاري مستقيم است. تفاوت اين روش با استراتژي توليد بر اساس قرارداد در اين است که مسئوليت امتياز گيرنده در مقابل اعطا کننده امتياز نسبت به قرارداد توليد بشتر است. در اين روش امتياز توليد به يک شرکت خارجي واگذار مي 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Scale>
                                      <p:cBhvr>
                                        <p:cTn id="7" dur="1000" decel="50000" fill="hold">
                                          <p:stCondLst>
                                            <p:cond delay="0"/>
                                          </p:stCondLst>
                                        </p:cTn>
                                        <p:tgtEl>
                                          <p:spTgt spid="19865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98659">
                                            <p:txEl>
                                              <p:pRg st="0" end="0"/>
                                            </p:txEl>
                                          </p:spTgt>
                                        </p:tgtEl>
                                        <p:attrNameLst>
                                          <p:attrName>ppt_x</p:attrName>
                                          <p:attrName>ppt_y</p:attrName>
                                        </p:attrNameLst>
                                      </p:cBhvr>
                                    </p:animMotion>
                                    <p:animEffect transition="in" filter="fade">
                                      <p:cBhvr>
                                        <p:cTn id="9" dur="1000"/>
                                        <p:tgtEl>
                                          <p:spTgt spid="1986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build="p"/>
    </p:bldLst>
  </p:timing>
</p:sld>
</file>

<file path=ppt/slides/slide2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D37B3B1-46B0-4CD8-BC06-A13CF87C46BA}" type="slidenum">
              <a:rPr lang="en-US"/>
              <a:pPr>
                <a:defRPr/>
              </a:pPr>
              <a:t>210</a:t>
            </a:fld>
            <a:endParaRPr lang="en-US"/>
          </a:p>
        </p:txBody>
      </p:sp>
      <p:sp>
        <p:nvSpPr>
          <p:cNvPr id="199682" name="Rectangle 2"/>
          <p:cNvSpPr>
            <a:spLocks noGrp="1" noChangeArrowheads="1"/>
          </p:cNvSpPr>
          <p:nvPr>
            <p:ph type="title"/>
          </p:nvPr>
        </p:nvSpPr>
        <p:spPr/>
        <p:txBody>
          <a:bodyPr/>
          <a:lstStyle/>
          <a:p>
            <a:pPr eaLnBrk="1" hangingPunct="1"/>
            <a:r>
              <a:rPr lang="fa-IR" smtClean="0"/>
              <a:t>موارد اصلي در واگذاري امتياز</a:t>
            </a:r>
            <a:endParaRPr lang="en-US" smtClean="0"/>
          </a:p>
        </p:txBody>
      </p:sp>
      <p:sp>
        <p:nvSpPr>
          <p:cNvPr id="199683" name="Rectangle 3"/>
          <p:cNvSpPr>
            <a:spLocks noGrp="1" noChangeArrowheads="1"/>
          </p:cNvSpPr>
          <p:nvPr>
            <p:ph type="body" idx="1"/>
          </p:nvPr>
        </p:nvSpPr>
        <p:spPr/>
        <p:txBody>
          <a:bodyPr/>
          <a:lstStyle/>
          <a:p>
            <a:pPr marL="785813" indent="-609600" eaLnBrk="1" hangingPunct="1">
              <a:lnSpc>
                <a:spcPct val="200000"/>
              </a:lnSpc>
              <a:buFontTx/>
              <a:buAutoNum type="arabicPeriod"/>
            </a:pPr>
            <a:r>
              <a:rPr lang="fa-IR" sz="2800" smtClean="0"/>
              <a:t>حق استفاده از يک کالا، تکنولوژي</a:t>
            </a:r>
          </a:p>
          <a:p>
            <a:pPr marL="785813" indent="-609600" eaLnBrk="1" hangingPunct="1">
              <a:lnSpc>
                <a:spcPct val="200000"/>
              </a:lnSpc>
              <a:buFontTx/>
              <a:buAutoNum type="arabicPeriod"/>
            </a:pPr>
            <a:r>
              <a:rPr lang="fa-IR" sz="2800" smtClean="0"/>
              <a:t>حق استفاده از علائم تجاري</a:t>
            </a:r>
          </a:p>
          <a:p>
            <a:pPr marL="785813" indent="-609600" eaLnBrk="1" hangingPunct="1">
              <a:lnSpc>
                <a:spcPct val="200000"/>
              </a:lnSpc>
              <a:buFontTx/>
              <a:buAutoNum type="arabicPeriod"/>
            </a:pPr>
            <a:r>
              <a:rPr lang="fa-IR" sz="2800" smtClean="0"/>
              <a:t>حق نشر</a:t>
            </a:r>
          </a:p>
          <a:p>
            <a:pPr marL="785813" indent="-609600" eaLnBrk="1" hangingPunct="1">
              <a:lnSpc>
                <a:spcPct val="200000"/>
              </a:lnSpc>
              <a:buFontTx/>
              <a:buAutoNum type="arabicPeriod"/>
            </a:pPr>
            <a:r>
              <a:rPr lang="fa-IR" sz="2800" smtClean="0"/>
              <a:t>دانش فني توليد يا محصول</a:t>
            </a:r>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99682"/>
                                        </p:tgtEl>
                                        <p:attrNameLst>
                                          <p:attrName>style.visibility</p:attrName>
                                        </p:attrNameLst>
                                      </p:cBhvr>
                                      <p:to>
                                        <p:strVal val="visible"/>
                                      </p:to>
                                    </p:set>
                                    <p:anim calcmode="lin" valueType="num">
                                      <p:cBhvr>
                                        <p:cTn id="7" dur="1000" fill="hold"/>
                                        <p:tgtEl>
                                          <p:spTgt spid="199682"/>
                                        </p:tgtEl>
                                        <p:attrNameLst>
                                          <p:attrName>ppt_x</p:attrName>
                                        </p:attrNameLst>
                                      </p:cBhvr>
                                      <p:tavLst>
                                        <p:tav tm="0">
                                          <p:val>
                                            <p:strVal val="#ppt_x-.2"/>
                                          </p:val>
                                        </p:tav>
                                        <p:tav tm="100000">
                                          <p:val>
                                            <p:strVal val="#ppt_x"/>
                                          </p:val>
                                        </p:tav>
                                      </p:tavLst>
                                    </p:anim>
                                    <p:anim calcmode="lin" valueType="num">
                                      <p:cBhvr>
                                        <p:cTn id="8" dur="1000" fill="hold"/>
                                        <p:tgtEl>
                                          <p:spTgt spid="19968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968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99683">
                                            <p:txEl>
                                              <p:pRg st="0" end="0"/>
                                            </p:txEl>
                                          </p:spTgt>
                                        </p:tgtEl>
                                        <p:attrNameLst>
                                          <p:attrName>style.visibility</p:attrName>
                                        </p:attrNameLst>
                                      </p:cBhvr>
                                      <p:to>
                                        <p:strVal val="visible"/>
                                      </p:to>
                                    </p:set>
                                    <p:animEffect transition="in" filter="fade">
                                      <p:cBhvr>
                                        <p:cTn id="14" dur="500"/>
                                        <p:tgtEl>
                                          <p:spTgt spid="199683">
                                            <p:txEl>
                                              <p:pRg st="0" end="0"/>
                                            </p:txEl>
                                          </p:spTgt>
                                        </p:tgtEl>
                                      </p:cBhvr>
                                    </p:animEffect>
                                    <p:anim calcmode="lin" valueType="num">
                                      <p:cBhvr>
                                        <p:cTn id="15" dur="500" fill="hold"/>
                                        <p:tgtEl>
                                          <p:spTgt spid="19968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9968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99683">
                                            <p:txEl>
                                              <p:pRg st="1" end="1"/>
                                            </p:txEl>
                                          </p:spTgt>
                                        </p:tgtEl>
                                        <p:attrNameLst>
                                          <p:attrName>style.visibility</p:attrName>
                                        </p:attrNameLst>
                                      </p:cBhvr>
                                      <p:to>
                                        <p:strVal val="visible"/>
                                      </p:to>
                                    </p:set>
                                    <p:animEffect transition="in" filter="fade">
                                      <p:cBhvr>
                                        <p:cTn id="21" dur="500"/>
                                        <p:tgtEl>
                                          <p:spTgt spid="199683">
                                            <p:txEl>
                                              <p:pRg st="1" end="1"/>
                                            </p:txEl>
                                          </p:spTgt>
                                        </p:tgtEl>
                                      </p:cBhvr>
                                    </p:animEffect>
                                    <p:anim calcmode="lin" valueType="num">
                                      <p:cBhvr>
                                        <p:cTn id="22" dur="500" fill="hold"/>
                                        <p:tgtEl>
                                          <p:spTgt spid="19968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9968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99683">
                                            <p:txEl>
                                              <p:pRg st="2" end="2"/>
                                            </p:txEl>
                                          </p:spTgt>
                                        </p:tgtEl>
                                        <p:attrNameLst>
                                          <p:attrName>style.visibility</p:attrName>
                                        </p:attrNameLst>
                                      </p:cBhvr>
                                      <p:to>
                                        <p:strVal val="visible"/>
                                      </p:to>
                                    </p:set>
                                    <p:animEffect transition="in" filter="fade">
                                      <p:cBhvr>
                                        <p:cTn id="28" dur="500"/>
                                        <p:tgtEl>
                                          <p:spTgt spid="199683">
                                            <p:txEl>
                                              <p:pRg st="2" end="2"/>
                                            </p:txEl>
                                          </p:spTgt>
                                        </p:tgtEl>
                                      </p:cBhvr>
                                    </p:animEffect>
                                    <p:anim calcmode="lin" valueType="num">
                                      <p:cBhvr>
                                        <p:cTn id="29" dur="500" fill="hold"/>
                                        <p:tgtEl>
                                          <p:spTgt spid="19968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9968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99683">
                                            <p:txEl>
                                              <p:pRg st="3" end="3"/>
                                            </p:txEl>
                                          </p:spTgt>
                                        </p:tgtEl>
                                        <p:attrNameLst>
                                          <p:attrName>style.visibility</p:attrName>
                                        </p:attrNameLst>
                                      </p:cBhvr>
                                      <p:to>
                                        <p:strVal val="visible"/>
                                      </p:to>
                                    </p:set>
                                    <p:animEffect transition="in" filter="fade">
                                      <p:cBhvr>
                                        <p:cTn id="35" dur="500"/>
                                        <p:tgtEl>
                                          <p:spTgt spid="199683">
                                            <p:txEl>
                                              <p:pRg st="3" end="3"/>
                                            </p:txEl>
                                          </p:spTgt>
                                        </p:tgtEl>
                                      </p:cBhvr>
                                    </p:animEffect>
                                    <p:anim calcmode="lin" valueType="num">
                                      <p:cBhvr>
                                        <p:cTn id="36" dur="500" fill="hold"/>
                                        <p:tgtEl>
                                          <p:spTgt spid="19968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9968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p:bldP spid="199683" grpId="0" build="p"/>
    </p:bldLst>
  </p:timing>
</p:sld>
</file>

<file path=ppt/slides/slide2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18BCD01-DE48-4772-B31A-7014078DB073}" type="slidenum">
              <a:rPr lang="en-US"/>
              <a:pPr>
                <a:defRPr/>
              </a:pPr>
              <a:t>211</a:t>
            </a:fld>
            <a:endParaRPr lang="en-US"/>
          </a:p>
        </p:txBody>
      </p:sp>
      <p:sp>
        <p:nvSpPr>
          <p:cNvPr id="200706" name="Rectangle 2"/>
          <p:cNvSpPr>
            <a:spLocks noGrp="1" noChangeArrowheads="1"/>
          </p:cNvSpPr>
          <p:nvPr>
            <p:ph type="title"/>
          </p:nvPr>
        </p:nvSpPr>
        <p:spPr/>
        <p:txBody>
          <a:bodyPr/>
          <a:lstStyle/>
          <a:p>
            <a:pPr eaLnBrk="1" hangingPunct="1"/>
            <a:r>
              <a:rPr lang="fa-IR" smtClean="0"/>
              <a:t>مزاياي روش حق الامتياز</a:t>
            </a:r>
            <a:endParaRPr lang="en-US" smtClean="0"/>
          </a:p>
        </p:txBody>
      </p:sp>
      <p:sp>
        <p:nvSpPr>
          <p:cNvPr id="200707" name="Rectangle 3"/>
          <p:cNvSpPr>
            <a:spLocks noGrp="1" noChangeArrowheads="1"/>
          </p:cNvSpPr>
          <p:nvPr>
            <p:ph type="body" idx="1"/>
          </p:nvPr>
        </p:nvSpPr>
        <p:spPr/>
        <p:txBody>
          <a:bodyPr/>
          <a:lstStyle/>
          <a:p>
            <a:pPr marL="785813" indent="-609600" eaLnBrk="1" hangingPunct="1">
              <a:lnSpc>
                <a:spcPct val="90000"/>
              </a:lnSpc>
              <a:buFontTx/>
              <a:buAutoNum type="arabicPeriod"/>
            </a:pPr>
            <a:r>
              <a:rPr lang="fa-IR" sz="2800" smtClean="0"/>
              <a:t>شرکت امتياز دهنده احتياج به سرمايه گذاري نخواهد داشت.</a:t>
            </a:r>
          </a:p>
          <a:p>
            <a:pPr marL="785813" indent="-609600" eaLnBrk="1" hangingPunct="1">
              <a:lnSpc>
                <a:spcPct val="90000"/>
              </a:lnSpc>
              <a:buFontTx/>
              <a:buAutoNum type="arabicPeriod"/>
            </a:pPr>
            <a:r>
              <a:rPr lang="fa-IR" sz="2800" smtClean="0"/>
              <a:t>سريعترين و آسانترين وسيله ورود به بازار بين المللي است.</a:t>
            </a:r>
          </a:p>
          <a:p>
            <a:pPr marL="785813" indent="-609600" eaLnBrk="1" hangingPunct="1">
              <a:lnSpc>
                <a:spcPct val="90000"/>
              </a:lnSpc>
              <a:buFontTx/>
              <a:buAutoNum type="arabicPeriod"/>
            </a:pPr>
            <a:r>
              <a:rPr lang="fa-IR" sz="2800" smtClean="0"/>
              <a:t>شرکت احتياج به داشتن اطلاعات راجع به بازار خارجي نداشته و لذا مشکل تطبيق با عوامل محيطي را نخواهد داشت.</a:t>
            </a:r>
          </a:p>
          <a:p>
            <a:pPr marL="785813" indent="-609600" eaLnBrk="1" hangingPunct="1">
              <a:lnSpc>
                <a:spcPct val="90000"/>
              </a:lnSpc>
              <a:buFontTx/>
              <a:buAutoNum type="arabicPeriod"/>
            </a:pPr>
            <a:r>
              <a:rPr lang="fa-IR" sz="2800" smtClean="0"/>
              <a:t>ريسک سرمايه گذاري در بازارهاي خارجي پايين تر است.</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00706"/>
                                        </p:tgtEl>
                                        <p:attrNameLst>
                                          <p:attrName>style.visibility</p:attrName>
                                        </p:attrNameLst>
                                      </p:cBhvr>
                                      <p:to>
                                        <p:strVal val="visible"/>
                                      </p:to>
                                    </p:set>
                                    <p:anim calcmode="lin" valueType="num">
                                      <p:cBhvr>
                                        <p:cTn id="7" dur="500" fill="hold"/>
                                        <p:tgtEl>
                                          <p:spTgt spid="200706"/>
                                        </p:tgtEl>
                                        <p:attrNameLst>
                                          <p:attrName>ppt_w</p:attrName>
                                        </p:attrNameLst>
                                      </p:cBhvr>
                                      <p:tavLst>
                                        <p:tav tm="0">
                                          <p:val>
                                            <p:fltVal val="0"/>
                                          </p:val>
                                        </p:tav>
                                        <p:tav tm="100000">
                                          <p:val>
                                            <p:strVal val="#ppt_w"/>
                                          </p:val>
                                        </p:tav>
                                      </p:tavLst>
                                    </p:anim>
                                    <p:anim calcmode="lin" valueType="num">
                                      <p:cBhvr>
                                        <p:cTn id="8" dur="500" fill="hold"/>
                                        <p:tgtEl>
                                          <p:spTgt spid="200706"/>
                                        </p:tgtEl>
                                        <p:attrNameLst>
                                          <p:attrName>ppt_h</p:attrName>
                                        </p:attrNameLst>
                                      </p:cBhvr>
                                      <p:tavLst>
                                        <p:tav tm="0">
                                          <p:val>
                                            <p:fltVal val="0"/>
                                          </p:val>
                                        </p:tav>
                                        <p:tav tm="100000">
                                          <p:val>
                                            <p:strVal val="#ppt_h"/>
                                          </p:val>
                                        </p:tav>
                                      </p:tavLst>
                                    </p:anim>
                                    <p:animEffect transition="in" filter="fade">
                                      <p:cBhvr>
                                        <p:cTn id="9" dur="500"/>
                                        <p:tgtEl>
                                          <p:spTgt spid="20070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0707">
                                            <p:txEl>
                                              <p:pRg st="0" end="0"/>
                                            </p:txEl>
                                          </p:spTgt>
                                        </p:tgtEl>
                                        <p:attrNameLst>
                                          <p:attrName>style.visibility</p:attrName>
                                        </p:attrNameLst>
                                      </p:cBhvr>
                                      <p:to>
                                        <p:strVal val="visible"/>
                                      </p:to>
                                    </p:set>
                                    <p:animEffect transition="in" filter="fade">
                                      <p:cBhvr>
                                        <p:cTn id="14" dur="1000">
                                          <p:stCondLst>
                                            <p:cond delay="0"/>
                                          </p:stCondLst>
                                        </p:cTn>
                                        <p:tgtEl>
                                          <p:spTgt spid="20070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0707">
                                            <p:txEl>
                                              <p:pRg st="1" end="1"/>
                                            </p:txEl>
                                          </p:spTgt>
                                        </p:tgtEl>
                                        <p:attrNameLst>
                                          <p:attrName>style.visibility</p:attrName>
                                        </p:attrNameLst>
                                      </p:cBhvr>
                                      <p:to>
                                        <p:strVal val="visible"/>
                                      </p:to>
                                    </p:set>
                                    <p:animEffect transition="in" filter="fade">
                                      <p:cBhvr>
                                        <p:cTn id="19" dur="1000">
                                          <p:stCondLst>
                                            <p:cond delay="0"/>
                                          </p:stCondLst>
                                        </p:cTn>
                                        <p:tgtEl>
                                          <p:spTgt spid="200707">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00707">
                                            <p:txEl>
                                              <p:pRg st="2" end="2"/>
                                            </p:txEl>
                                          </p:spTgt>
                                        </p:tgtEl>
                                        <p:attrNameLst>
                                          <p:attrName>style.visibility</p:attrName>
                                        </p:attrNameLst>
                                      </p:cBhvr>
                                      <p:to>
                                        <p:strVal val="visible"/>
                                      </p:to>
                                    </p:set>
                                    <p:animEffect transition="in" filter="fade">
                                      <p:cBhvr>
                                        <p:cTn id="24" dur="1000">
                                          <p:stCondLst>
                                            <p:cond delay="0"/>
                                          </p:stCondLst>
                                        </p:cTn>
                                        <p:tgtEl>
                                          <p:spTgt spid="200707">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0707">
                                            <p:txEl>
                                              <p:pRg st="3" end="3"/>
                                            </p:txEl>
                                          </p:spTgt>
                                        </p:tgtEl>
                                        <p:attrNameLst>
                                          <p:attrName>style.visibility</p:attrName>
                                        </p:attrNameLst>
                                      </p:cBhvr>
                                      <p:to>
                                        <p:strVal val="visible"/>
                                      </p:to>
                                    </p:set>
                                    <p:animEffect transition="in" filter="fade">
                                      <p:cBhvr>
                                        <p:cTn id="29" dur="1000">
                                          <p:stCondLst>
                                            <p:cond delay="0"/>
                                          </p:stCondLst>
                                        </p:cTn>
                                        <p:tgtEl>
                                          <p:spTgt spid="200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6" grpId="0"/>
      <p:bldP spid="200707" grpId="0" build="p"/>
    </p:bldLst>
  </p:timing>
</p:sld>
</file>

<file path=ppt/slides/slide2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7735DB6-8DC8-4EFB-B6BF-B3775A9CA17B}" type="slidenum">
              <a:rPr lang="en-US"/>
              <a:pPr>
                <a:defRPr/>
              </a:pPr>
              <a:t>212</a:t>
            </a:fld>
            <a:endParaRPr lang="en-US"/>
          </a:p>
        </p:txBody>
      </p:sp>
      <p:sp>
        <p:nvSpPr>
          <p:cNvPr id="201730" name="Rectangle 2"/>
          <p:cNvSpPr>
            <a:spLocks noGrp="1" noChangeArrowheads="1"/>
          </p:cNvSpPr>
          <p:nvPr>
            <p:ph type="title"/>
          </p:nvPr>
        </p:nvSpPr>
        <p:spPr/>
        <p:txBody>
          <a:bodyPr/>
          <a:lstStyle/>
          <a:p>
            <a:pPr eaLnBrk="1" hangingPunct="1"/>
            <a:r>
              <a:rPr lang="fa-IR" smtClean="0"/>
              <a:t>معايب روش حق الامتياز</a:t>
            </a:r>
            <a:endParaRPr lang="en-US" smtClean="0"/>
          </a:p>
        </p:txBody>
      </p:sp>
      <p:sp>
        <p:nvSpPr>
          <p:cNvPr id="201731" name="Rectangle 3"/>
          <p:cNvSpPr>
            <a:spLocks noGrp="1" noChangeArrowheads="1"/>
          </p:cNvSpPr>
          <p:nvPr>
            <p:ph type="body" idx="1"/>
          </p:nvPr>
        </p:nvSpPr>
        <p:spPr/>
        <p:txBody>
          <a:bodyPr/>
          <a:lstStyle/>
          <a:p>
            <a:pPr marL="785813" indent="-609600" eaLnBrk="1" hangingPunct="1">
              <a:buFontTx/>
              <a:buAutoNum type="arabicPeriod"/>
            </a:pPr>
            <a:r>
              <a:rPr lang="fa-IR" smtClean="0"/>
              <a:t>گيرنده ممکن است به رقيب شرکت اصلي تبديل شود.</a:t>
            </a:r>
          </a:p>
          <a:p>
            <a:pPr marL="785813" indent="-609600" eaLnBrk="1" hangingPunct="1">
              <a:buFontTx/>
              <a:buAutoNum type="arabicPeriod"/>
            </a:pPr>
            <a:r>
              <a:rPr lang="fa-IR" smtClean="0"/>
              <a:t>وابستگي شرکت اصلي به مبلغ امتياز (درصد فروش)</a:t>
            </a:r>
          </a:p>
          <a:p>
            <a:pPr marL="785813" indent="-609600" eaLnBrk="1" hangingPunct="1">
              <a:buFontTx/>
              <a:buAutoNum type="arabicPeriod"/>
            </a:pPr>
            <a:r>
              <a:rPr lang="fa-IR" smtClean="0"/>
              <a:t>آسيب ديدن احتمالي اعتبار و شهرت شرکت اصلي به دليل توليد با محصول کيفيت پايين توسط دريافت کننده امتياز</a:t>
            </a: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1730"/>
                                        </p:tgtEl>
                                        <p:attrNameLst>
                                          <p:attrName>style.visibility</p:attrName>
                                        </p:attrNameLst>
                                      </p:cBhvr>
                                      <p:to>
                                        <p:strVal val="visible"/>
                                      </p:to>
                                    </p:set>
                                    <p:anim calcmode="lin" valueType="num">
                                      <p:cBhvr>
                                        <p:cTn id="7" dur="1000" fill="hold"/>
                                        <p:tgtEl>
                                          <p:spTgt spid="201730"/>
                                        </p:tgtEl>
                                        <p:attrNameLst>
                                          <p:attrName>ppt_x</p:attrName>
                                        </p:attrNameLst>
                                      </p:cBhvr>
                                      <p:tavLst>
                                        <p:tav tm="0">
                                          <p:val>
                                            <p:strVal val="#ppt_x-.2"/>
                                          </p:val>
                                        </p:tav>
                                        <p:tav tm="100000">
                                          <p:val>
                                            <p:strVal val="#ppt_x"/>
                                          </p:val>
                                        </p:tav>
                                      </p:tavLst>
                                    </p:anim>
                                    <p:anim calcmode="lin" valueType="num">
                                      <p:cBhvr>
                                        <p:cTn id="8" dur="1000" fill="hold"/>
                                        <p:tgtEl>
                                          <p:spTgt spid="2017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173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1731">
                                            <p:txEl>
                                              <p:pRg st="0" end="0"/>
                                            </p:txEl>
                                          </p:spTgt>
                                        </p:tgtEl>
                                        <p:attrNameLst>
                                          <p:attrName>style.visibility</p:attrName>
                                        </p:attrNameLst>
                                      </p:cBhvr>
                                      <p:to>
                                        <p:strVal val="visible"/>
                                      </p:to>
                                    </p:set>
                                    <p:animEffect transition="in" filter="fade">
                                      <p:cBhvr>
                                        <p:cTn id="14" dur="500"/>
                                        <p:tgtEl>
                                          <p:spTgt spid="201731">
                                            <p:txEl>
                                              <p:pRg st="0" end="0"/>
                                            </p:txEl>
                                          </p:spTgt>
                                        </p:tgtEl>
                                      </p:cBhvr>
                                    </p:animEffect>
                                    <p:anim calcmode="lin" valueType="num">
                                      <p:cBhvr>
                                        <p:cTn id="15" dur="500" fill="hold"/>
                                        <p:tgtEl>
                                          <p:spTgt spid="20173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173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01731">
                                            <p:txEl>
                                              <p:pRg st="1" end="1"/>
                                            </p:txEl>
                                          </p:spTgt>
                                        </p:tgtEl>
                                        <p:attrNameLst>
                                          <p:attrName>style.visibility</p:attrName>
                                        </p:attrNameLst>
                                      </p:cBhvr>
                                      <p:to>
                                        <p:strVal val="visible"/>
                                      </p:to>
                                    </p:set>
                                    <p:animEffect transition="in" filter="fade">
                                      <p:cBhvr>
                                        <p:cTn id="21" dur="500"/>
                                        <p:tgtEl>
                                          <p:spTgt spid="201731">
                                            <p:txEl>
                                              <p:pRg st="1" end="1"/>
                                            </p:txEl>
                                          </p:spTgt>
                                        </p:tgtEl>
                                      </p:cBhvr>
                                    </p:animEffect>
                                    <p:anim calcmode="lin" valueType="num">
                                      <p:cBhvr>
                                        <p:cTn id="22" dur="500" fill="hold"/>
                                        <p:tgtEl>
                                          <p:spTgt spid="20173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0173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01731">
                                            <p:txEl>
                                              <p:pRg st="2" end="2"/>
                                            </p:txEl>
                                          </p:spTgt>
                                        </p:tgtEl>
                                        <p:attrNameLst>
                                          <p:attrName>style.visibility</p:attrName>
                                        </p:attrNameLst>
                                      </p:cBhvr>
                                      <p:to>
                                        <p:strVal val="visible"/>
                                      </p:to>
                                    </p:set>
                                    <p:animEffect transition="in" filter="fade">
                                      <p:cBhvr>
                                        <p:cTn id="28" dur="500"/>
                                        <p:tgtEl>
                                          <p:spTgt spid="201731">
                                            <p:txEl>
                                              <p:pRg st="2" end="2"/>
                                            </p:txEl>
                                          </p:spTgt>
                                        </p:tgtEl>
                                      </p:cBhvr>
                                    </p:animEffect>
                                    <p:anim calcmode="lin" valueType="num">
                                      <p:cBhvr>
                                        <p:cTn id="29" dur="500" fill="hold"/>
                                        <p:tgtEl>
                                          <p:spTgt spid="20173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01731">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p:bldP spid="201731" grpId="0" build="p"/>
    </p:bldLst>
  </p:timing>
</p:sld>
</file>

<file path=ppt/slides/slide2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6DAEF6A-2679-4705-8F77-138B46E74815}" type="slidenum">
              <a:rPr lang="en-US"/>
              <a:pPr>
                <a:defRPr/>
              </a:pPr>
              <a:t>213</a:t>
            </a:fld>
            <a:endParaRPr lang="en-US"/>
          </a:p>
        </p:txBody>
      </p:sp>
      <p:sp>
        <p:nvSpPr>
          <p:cNvPr id="202754" name="Rectangle 2"/>
          <p:cNvSpPr>
            <a:spLocks noGrp="1" noChangeArrowheads="1"/>
          </p:cNvSpPr>
          <p:nvPr>
            <p:ph type="title"/>
          </p:nvPr>
        </p:nvSpPr>
        <p:spPr/>
        <p:txBody>
          <a:bodyPr/>
          <a:lstStyle/>
          <a:p>
            <a:pPr eaLnBrk="1" hangingPunct="1"/>
            <a:r>
              <a:rPr lang="fa-IR" smtClean="0"/>
              <a:t>کاهش معايب روش اعطاي مجوز توليد</a:t>
            </a:r>
            <a:endParaRPr lang="en-US" smtClean="0"/>
          </a:p>
        </p:txBody>
      </p:sp>
      <p:sp>
        <p:nvSpPr>
          <p:cNvPr id="20275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براي کاهش معايب روش اعطاي مجوز توليد (ليسانس) مي توان از روش هاي زير استفاده کرد:</a:t>
            </a:r>
          </a:p>
          <a:p>
            <a:pPr marL="785813" indent="-609600" eaLnBrk="1" hangingPunct="1">
              <a:lnSpc>
                <a:spcPct val="130000"/>
              </a:lnSpc>
              <a:buFontTx/>
              <a:buAutoNum type="arabicPeriod"/>
            </a:pPr>
            <a:r>
              <a:rPr lang="fa-IR" smtClean="0"/>
              <a:t>تدوين سياست ها و برنامه و هدف مشخص براي اعطاي امتياز</a:t>
            </a:r>
          </a:p>
          <a:p>
            <a:pPr marL="785813" indent="-609600" eaLnBrk="1" hangingPunct="1">
              <a:lnSpc>
                <a:spcPct val="130000"/>
              </a:lnSpc>
              <a:buFontTx/>
              <a:buAutoNum type="arabicPeriod"/>
            </a:pPr>
            <a:r>
              <a:rPr lang="fa-IR" smtClean="0"/>
              <a:t>اعطاي امتياز به شرکت هاي درجه دوم</a:t>
            </a:r>
          </a:p>
          <a:p>
            <a:pPr marL="785813" indent="-609600" eaLnBrk="1" hangingPunct="1">
              <a:lnSpc>
                <a:spcPct val="130000"/>
              </a:lnSpc>
              <a:buFontTx/>
              <a:buAutoNum type="arabicPeriod"/>
            </a:pPr>
            <a:r>
              <a:rPr lang="fa-IR" smtClean="0"/>
              <a:t>دقت در تنظيم قرارداد اعطاي امتياز</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02754"/>
                                        </p:tgtEl>
                                        <p:attrNameLst>
                                          <p:attrName>style.visibility</p:attrName>
                                        </p:attrNameLst>
                                      </p:cBhvr>
                                      <p:to>
                                        <p:strVal val="visible"/>
                                      </p:to>
                                    </p:set>
                                    <p:anim calcmode="lin" valueType="num">
                                      <p:cBhvr>
                                        <p:cTn id="7" dur="500" fill="hold"/>
                                        <p:tgtEl>
                                          <p:spTgt spid="202754"/>
                                        </p:tgtEl>
                                        <p:attrNameLst>
                                          <p:attrName>ppt_w</p:attrName>
                                        </p:attrNameLst>
                                      </p:cBhvr>
                                      <p:tavLst>
                                        <p:tav tm="0">
                                          <p:val>
                                            <p:fltVal val="0"/>
                                          </p:val>
                                        </p:tav>
                                        <p:tav tm="100000">
                                          <p:val>
                                            <p:strVal val="#ppt_w"/>
                                          </p:val>
                                        </p:tav>
                                      </p:tavLst>
                                    </p:anim>
                                    <p:anim calcmode="lin" valueType="num">
                                      <p:cBhvr>
                                        <p:cTn id="8" dur="500" fill="hold"/>
                                        <p:tgtEl>
                                          <p:spTgt spid="202754"/>
                                        </p:tgtEl>
                                        <p:attrNameLst>
                                          <p:attrName>ppt_h</p:attrName>
                                        </p:attrNameLst>
                                      </p:cBhvr>
                                      <p:tavLst>
                                        <p:tav tm="0">
                                          <p:val>
                                            <p:fltVal val="0"/>
                                          </p:val>
                                        </p:tav>
                                        <p:tav tm="100000">
                                          <p:val>
                                            <p:strVal val="#ppt_h"/>
                                          </p:val>
                                        </p:tav>
                                      </p:tavLst>
                                    </p:anim>
                                    <p:animEffect transition="in" filter="fade">
                                      <p:cBhvr>
                                        <p:cTn id="9" dur="500"/>
                                        <p:tgtEl>
                                          <p:spTgt spid="2027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2755">
                                            <p:txEl>
                                              <p:pRg st="0" end="0"/>
                                            </p:txEl>
                                          </p:spTgt>
                                        </p:tgtEl>
                                        <p:attrNameLst>
                                          <p:attrName>style.visibility</p:attrName>
                                        </p:attrNameLst>
                                      </p:cBhvr>
                                      <p:to>
                                        <p:strVal val="visible"/>
                                      </p:to>
                                    </p:set>
                                    <p:animEffect transition="in" filter="fade">
                                      <p:cBhvr>
                                        <p:cTn id="14" dur="1000">
                                          <p:stCondLst>
                                            <p:cond delay="0"/>
                                          </p:stCondLst>
                                        </p:cTn>
                                        <p:tgtEl>
                                          <p:spTgt spid="20275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2755">
                                            <p:txEl>
                                              <p:pRg st="1" end="1"/>
                                            </p:txEl>
                                          </p:spTgt>
                                        </p:tgtEl>
                                        <p:attrNameLst>
                                          <p:attrName>style.visibility</p:attrName>
                                        </p:attrNameLst>
                                      </p:cBhvr>
                                      <p:to>
                                        <p:strVal val="visible"/>
                                      </p:to>
                                    </p:set>
                                    <p:animEffect transition="in" filter="fade">
                                      <p:cBhvr>
                                        <p:cTn id="19" dur="1000">
                                          <p:stCondLst>
                                            <p:cond delay="0"/>
                                          </p:stCondLst>
                                        </p:cTn>
                                        <p:tgtEl>
                                          <p:spTgt spid="202755">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02755">
                                            <p:txEl>
                                              <p:pRg st="2" end="2"/>
                                            </p:txEl>
                                          </p:spTgt>
                                        </p:tgtEl>
                                        <p:attrNameLst>
                                          <p:attrName>style.visibility</p:attrName>
                                        </p:attrNameLst>
                                      </p:cBhvr>
                                      <p:to>
                                        <p:strVal val="visible"/>
                                      </p:to>
                                    </p:set>
                                    <p:animEffect transition="in" filter="fade">
                                      <p:cBhvr>
                                        <p:cTn id="24" dur="1000">
                                          <p:stCondLst>
                                            <p:cond delay="0"/>
                                          </p:stCondLst>
                                        </p:cTn>
                                        <p:tgtEl>
                                          <p:spTgt spid="202755">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2755">
                                            <p:txEl>
                                              <p:pRg st="3" end="3"/>
                                            </p:txEl>
                                          </p:spTgt>
                                        </p:tgtEl>
                                        <p:attrNameLst>
                                          <p:attrName>style.visibility</p:attrName>
                                        </p:attrNameLst>
                                      </p:cBhvr>
                                      <p:to>
                                        <p:strVal val="visible"/>
                                      </p:to>
                                    </p:set>
                                    <p:animEffect transition="in" filter="fade">
                                      <p:cBhvr>
                                        <p:cTn id="29" dur="1000">
                                          <p:stCondLst>
                                            <p:cond delay="0"/>
                                          </p:stCondLst>
                                        </p:cTn>
                                        <p:tgtEl>
                                          <p:spTgt spid="2027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p:bldP spid="202755"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6BB290C-C4BE-45D8-A565-1C84C1F3FA5F}" type="slidenum">
              <a:rPr lang="en-US"/>
              <a:pPr>
                <a:defRPr/>
              </a:pPr>
              <a:t>214</a:t>
            </a:fld>
            <a:endParaRPr lang="en-US"/>
          </a:p>
        </p:txBody>
      </p:sp>
      <p:sp>
        <p:nvSpPr>
          <p:cNvPr id="217091" name="Rectangle 2"/>
          <p:cNvSpPr>
            <a:spLocks noGrp="1" noChangeArrowheads="1"/>
          </p:cNvSpPr>
          <p:nvPr>
            <p:ph type="title"/>
          </p:nvPr>
        </p:nvSpPr>
        <p:spPr/>
        <p:txBody>
          <a:bodyPr/>
          <a:lstStyle/>
          <a:p>
            <a:pPr eaLnBrk="1" hangingPunct="1"/>
            <a:r>
              <a:rPr lang="fa-IR" smtClean="0"/>
              <a:t>مونتاژ</a:t>
            </a:r>
            <a:endParaRPr lang="en-US" smtClean="0"/>
          </a:p>
        </p:txBody>
      </p:sp>
      <p:sp>
        <p:nvSpPr>
          <p:cNvPr id="203779" name="Rectangle 3"/>
          <p:cNvSpPr>
            <a:spLocks noGrp="1" noChangeArrowheads="1"/>
          </p:cNvSpPr>
          <p:nvPr>
            <p:ph type="body" idx="1"/>
          </p:nvPr>
        </p:nvSpPr>
        <p:spPr/>
        <p:txBody>
          <a:bodyPr/>
          <a:lstStyle/>
          <a:p>
            <a:pPr eaLnBrk="1" hangingPunct="1">
              <a:lnSpc>
                <a:spcPct val="200000"/>
              </a:lnSpc>
              <a:buFontTx/>
              <a:buNone/>
            </a:pPr>
            <a:r>
              <a:rPr lang="fa-IR" smtClean="0"/>
              <a:t>در اين حالت شرکت تمام قطعات را در کشور خود توليد نموده و آن ها را در يک کشور خارجي مونتاژ مي‌نمايد. اين روش توليد در خارج از کشور احتياج به سرمايه گذاري محدودتر و نيروي انساني کمتر دارد.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3779">
                                            <p:txEl>
                                              <p:pRg st="0" end="0"/>
                                            </p:txEl>
                                          </p:spTgt>
                                        </p:tgtEl>
                                        <p:attrNameLst>
                                          <p:attrName>style.visibility</p:attrName>
                                        </p:attrNameLst>
                                      </p:cBhvr>
                                      <p:to>
                                        <p:strVal val="visible"/>
                                      </p:to>
                                    </p:set>
                                    <p:anim calcmode="lin" valueType="num">
                                      <p:cBhvr>
                                        <p:cTn id="7" dur="1000" fill="hold"/>
                                        <p:tgtEl>
                                          <p:spTgt spid="203779">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037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37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p:bldLst>
  </p:timing>
</p:sld>
</file>

<file path=ppt/slides/slide2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CC54F19-7C41-4905-8A5E-9318962A3947}" type="slidenum">
              <a:rPr lang="en-US"/>
              <a:pPr>
                <a:defRPr/>
              </a:pPr>
              <a:t>215</a:t>
            </a:fld>
            <a:endParaRPr lang="en-US"/>
          </a:p>
        </p:txBody>
      </p:sp>
      <p:sp>
        <p:nvSpPr>
          <p:cNvPr id="204802" name="Rectangle 2"/>
          <p:cNvSpPr>
            <a:spLocks noGrp="1" noChangeArrowheads="1"/>
          </p:cNvSpPr>
          <p:nvPr>
            <p:ph type="title"/>
          </p:nvPr>
        </p:nvSpPr>
        <p:spPr/>
        <p:txBody>
          <a:bodyPr/>
          <a:lstStyle/>
          <a:p>
            <a:pPr eaLnBrk="1" hangingPunct="1"/>
            <a:r>
              <a:rPr lang="fa-IR" sz="2800" smtClean="0"/>
              <a:t>سرمايه گذاري بر اساس مالکيت کامل</a:t>
            </a:r>
            <a:endParaRPr lang="en-US" sz="2800" smtClean="0"/>
          </a:p>
        </p:txBody>
      </p:sp>
      <p:sp>
        <p:nvSpPr>
          <p:cNvPr id="20480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شرکت خارجي به دو روش زير مي تواند سرمايه گذاري بر اساس مالکيت کامل داشته باشد:</a:t>
            </a:r>
          </a:p>
          <a:p>
            <a:pPr marL="785813" indent="-609600" eaLnBrk="1" hangingPunct="1">
              <a:lnSpc>
                <a:spcPct val="300000"/>
              </a:lnSpc>
              <a:buFontTx/>
              <a:buAutoNum type="arabicPeriod"/>
            </a:pPr>
            <a:r>
              <a:rPr lang="fa-IR" smtClean="0"/>
              <a:t>ساخت يک شرکت جديد</a:t>
            </a:r>
          </a:p>
          <a:p>
            <a:pPr marL="785813" indent="-609600" eaLnBrk="1" hangingPunct="1">
              <a:lnSpc>
                <a:spcPct val="300000"/>
              </a:lnSpc>
              <a:buFontTx/>
              <a:buAutoNum type="arabicPeriod"/>
            </a:pPr>
            <a:r>
              <a:rPr lang="fa-IR" smtClean="0"/>
              <a:t>خريد يک شرکت خارجي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4802"/>
                                        </p:tgtEl>
                                        <p:attrNameLst>
                                          <p:attrName>style.visibility</p:attrName>
                                        </p:attrNameLst>
                                      </p:cBhvr>
                                      <p:to>
                                        <p:strVal val="visible"/>
                                      </p:to>
                                    </p:set>
                                    <p:animEffect transition="in" filter="dissolve">
                                      <p:cBhvr>
                                        <p:cTn id="7" dur="500"/>
                                        <p:tgtEl>
                                          <p:spTgt spid="2048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03">
                                            <p:txEl>
                                              <p:pRg st="0" end="0"/>
                                            </p:txEl>
                                          </p:spTgt>
                                        </p:tgtEl>
                                        <p:attrNameLst>
                                          <p:attrName>style.visibility</p:attrName>
                                        </p:attrNameLst>
                                      </p:cBhvr>
                                      <p:to>
                                        <p:strVal val="visible"/>
                                      </p:to>
                                    </p:set>
                                    <p:animEffect transition="in" filter="dissolve">
                                      <p:cBhvr>
                                        <p:cTn id="12" dur="500"/>
                                        <p:tgtEl>
                                          <p:spTgt spid="2048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03">
                                            <p:txEl>
                                              <p:pRg st="1" end="1"/>
                                            </p:txEl>
                                          </p:spTgt>
                                        </p:tgtEl>
                                        <p:attrNameLst>
                                          <p:attrName>style.visibility</p:attrName>
                                        </p:attrNameLst>
                                      </p:cBhvr>
                                      <p:to>
                                        <p:strVal val="visible"/>
                                      </p:to>
                                    </p:set>
                                    <p:animEffect transition="in" filter="dissolve">
                                      <p:cBhvr>
                                        <p:cTn id="17" dur="500"/>
                                        <p:tgtEl>
                                          <p:spTgt spid="2048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03">
                                            <p:txEl>
                                              <p:pRg st="2" end="2"/>
                                            </p:txEl>
                                          </p:spTgt>
                                        </p:tgtEl>
                                        <p:attrNameLst>
                                          <p:attrName>style.visibility</p:attrName>
                                        </p:attrNameLst>
                                      </p:cBhvr>
                                      <p:to>
                                        <p:strVal val="visible"/>
                                      </p:to>
                                    </p:set>
                                    <p:animEffect transition="in" filter="dissolve">
                                      <p:cBhvr>
                                        <p:cTn id="22" dur="500"/>
                                        <p:tgtEl>
                                          <p:spTgt spid="2048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p:bldP spid="204803" grpId="0" build="p"/>
    </p:bldLst>
  </p:timing>
</p:sld>
</file>

<file path=ppt/slides/slide2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AD459D6-91A7-4931-AB9C-2AA57EE30016}" type="slidenum">
              <a:rPr lang="en-US"/>
              <a:pPr>
                <a:defRPr/>
              </a:pPr>
              <a:t>216</a:t>
            </a:fld>
            <a:endParaRPr lang="en-US"/>
          </a:p>
        </p:txBody>
      </p:sp>
      <p:sp>
        <p:nvSpPr>
          <p:cNvPr id="219139" name="Rectangle 2"/>
          <p:cNvSpPr>
            <a:spLocks noGrp="1" noChangeArrowheads="1"/>
          </p:cNvSpPr>
          <p:nvPr>
            <p:ph type="title"/>
          </p:nvPr>
        </p:nvSpPr>
        <p:spPr/>
        <p:txBody>
          <a:bodyPr/>
          <a:lstStyle/>
          <a:p>
            <a:pPr eaLnBrk="1" hangingPunct="1"/>
            <a:r>
              <a:rPr lang="fa-IR" smtClean="0"/>
              <a:t>دلايل مالکيت يک واحد توليدي</a:t>
            </a:r>
            <a:endParaRPr lang="en-US" smtClean="0"/>
          </a:p>
        </p:txBody>
      </p:sp>
      <p:sp>
        <p:nvSpPr>
          <p:cNvPr id="205827" name="Rectangle 3"/>
          <p:cNvSpPr>
            <a:spLocks noGrp="1" noChangeArrowheads="1"/>
          </p:cNvSpPr>
          <p:nvPr>
            <p:ph type="body" idx="1"/>
          </p:nvPr>
        </p:nvSpPr>
        <p:spPr/>
        <p:txBody>
          <a:bodyPr/>
          <a:lstStyle/>
          <a:p>
            <a:pPr marL="785813" indent="-609600" eaLnBrk="1" hangingPunct="1">
              <a:buFontTx/>
              <a:buNone/>
            </a:pPr>
            <a:r>
              <a:rPr lang="fa-IR" smtClean="0"/>
              <a:t>دلايل اصلي مالکيت يک واحد توليدي در خارج توسط شرکت هاي بين المللي به شرح زير است:</a:t>
            </a:r>
          </a:p>
          <a:p>
            <a:pPr marL="785813" indent="-609600" eaLnBrk="1" hangingPunct="1">
              <a:lnSpc>
                <a:spcPct val="120000"/>
              </a:lnSpc>
              <a:buFontTx/>
              <a:buBlip>
                <a:blip r:embed="rId2"/>
              </a:buBlip>
            </a:pPr>
            <a:r>
              <a:rPr lang="fa-IR" smtClean="0"/>
              <a:t>حفظ سهم بازار</a:t>
            </a:r>
          </a:p>
          <a:p>
            <a:pPr marL="785813" indent="-609600" eaLnBrk="1" hangingPunct="1">
              <a:lnSpc>
                <a:spcPct val="120000"/>
              </a:lnSpc>
              <a:buFontTx/>
              <a:buBlip>
                <a:blip r:embed="rId2"/>
              </a:buBlip>
            </a:pPr>
            <a:r>
              <a:rPr lang="fa-IR" smtClean="0"/>
              <a:t>ايجاد فعاليت هاي بازرگاني جديد</a:t>
            </a:r>
          </a:p>
          <a:p>
            <a:pPr marL="785813" indent="-609600" eaLnBrk="1" hangingPunct="1">
              <a:lnSpc>
                <a:spcPct val="120000"/>
              </a:lnSpc>
              <a:buFontTx/>
              <a:buBlip>
                <a:blip r:embed="rId2"/>
              </a:buBlip>
            </a:pPr>
            <a:r>
              <a:rPr lang="fa-IR" smtClean="0"/>
              <a:t>انتقال توليد به خارج به دليل کاهش هزينه</a:t>
            </a:r>
          </a:p>
          <a:p>
            <a:pPr marL="785813" indent="-609600" eaLnBrk="1" hangingPunct="1">
              <a:lnSpc>
                <a:spcPct val="120000"/>
              </a:lnSpc>
              <a:buFontTx/>
              <a:buBlip>
                <a:blip r:embed="rId2"/>
              </a:buBlip>
            </a:pPr>
            <a:r>
              <a:rPr lang="fa-IR" smtClean="0"/>
              <a:t>از دست ندادن مشتريان قبلي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fade">
                                      <p:cBhvr>
                                        <p:cTn id="7" dur="1000"/>
                                        <p:tgtEl>
                                          <p:spTgt spid="205827">
                                            <p:txEl>
                                              <p:pRg st="0" end="0"/>
                                            </p:txEl>
                                          </p:spTgt>
                                        </p:tgtEl>
                                      </p:cBhvr>
                                    </p:animEffect>
                                    <p:anim calcmode="lin" valueType="num">
                                      <p:cBhvr>
                                        <p:cTn id="8" dur="1000" fill="hold"/>
                                        <p:tgtEl>
                                          <p:spTgt spid="2058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8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5827">
                                            <p:txEl>
                                              <p:pRg st="1" end="1"/>
                                            </p:txEl>
                                          </p:spTgt>
                                        </p:tgtEl>
                                        <p:attrNameLst>
                                          <p:attrName>style.visibility</p:attrName>
                                        </p:attrNameLst>
                                      </p:cBhvr>
                                      <p:to>
                                        <p:strVal val="visible"/>
                                      </p:to>
                                    </p:set>
                                    <p:animEffect transition="in" filter="fade">
                                      <p:cBhvr>
                                        <p:cTn id="14" dur="1000"/>
                                        <p:tgtEl>
                                          <p:spTgt spid="205827">
                                            <p:txEl>
                                              <p:pRg st="1" end="1"/>
                                            </p:txEl>
                                          </p:spTgt>
                                        </p:tgtEl>
                                      </p:cBhvr>
                                    </p:animEffect>
                                    <p:anim calcmode="lin" valueType="num">
                                      <p:cBhvr>
                                        <p:cTn id="15" dur="1000" fill="hold"/>
                                        <p:tgtEl>
                                          <p:spTgt spid="2058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58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5827">
                                            <p:txEl>
                                              <p:pRg st="2" end="2"/>
                                            </p:txEl>
                                          </p:spTgt>
                                        </p:tgtEl>
                                        <p:attrNameLst>
                                          <p:attrName>style.visibility</p:attrName>
                                        </p:attrNameLst>
                                      </p:cBhvr>
                                      <p:to>
                                        <p:strVal val="visible"/>
                                      </p:to>
                                    </p:set>
                                    <p:animEffect transition="in" filter="fade">
                                      <p:cBhvr>
                                        <p:cTn id="21" dur="1000"/>
                                        <p:tgtEl>
                                          <p:spTgt spid="205827">
                                            <p:txEl>
                                              <p:pRg st="2" end="2"/>
                                            </p:txEl>
                                          </p:spTgt>
                                        </p:tgtEl>
                                      </p:cBhvr>
                                    </p:animEffect>
                                    <p:anim calcmode="lin" valueType="num">
                                      <p:cBhvr>
                                        <p:cTn id="22" dur="1000" fill="hold"/>
                                        <p:tgtEl>
                                          <p:spTgt spid="2058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58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5827">
                                            <p:txEl>
                                              <p:pRg st="3" end="3"/>
                                            </p:txEl>
                                          </p:spTgt>
                                        </p:tgtEl>
                                        <p:attrNameLst>
                                          <p:attrName>style.visibility</p:attrName>
                                        </p:attrNameLst>
                                      </p:cBhvr>
                                      <p:to>
                                        <p:strVal val="visible"/>
                                      </p:to>
                                    </p:set>
                                    <p:animEffect transition="in" filter="fade">
                                      <p:cBhvr>
                                        <p:cTn id="28" dur="1000"/>
                                        <p:tgtEl>
                                          <p:spTgt spid="205827">
                                            <p:txEl>
                                              <p:pRg st="3" end="3"/>
                                            </p:txEl>
                                          </p:spTgt>
                                        </p:tgtEl>
                                      </p:cBhvr>
                                    </p:animEffect>
                                    <p:anim calcmode="lin" valueType="num">
                                      <p:cBhvr>
                                        <p:cTn id="29" dur="1000" fill="hold"/>
                                        <p:tgtEl>
                                          <p:spTgt spid="20582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058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5827">
                                            <p:txEl>
                                              <p:pRg st="4" end="4"/>
                                            </p:txEl>
                                          </p:spTgt>
                                        </p:tgtEl>
                                        <p:attrNameLst>
                                          <p:attrName>style.visibility</p:attrName>
                                        </p:attrNameLst>
                                      </p:cBhvr>
                                      <p:to>
                                        <p:strVal val="visible"/>
                                      </p:to>
                                    </p:set>
                                    <p:animEffect transition="in" filter="fade">
                                      <p:cBhvr>
                                        <p:cTn id="35" dur="1000"/>
                                        <p:tgtEl>
                                          <p:spTgt spid="205827">
                                            <p:txEl>
                                              <p:pRg st="4" end="4"/>
                                            </p:txEl>
                                          </p:spTgt>
                                        </p:tgtEl>
                                      </p:cBhvr>
                                    </p:animEffect>
                                    <p:anim calcmode="lin" valueType="num">
                                      <p:cBhvr>
                                        <p:cTn id="36" dur="1000" fill="hold"/>
                                        <p:tgtEl>
                                          <p:spTgt spid="20582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0582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build="p"/>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29AF098-1080-4BB0-9BFB-EFE0606CED39}" type="slidenum">
              <a:rPr lang="en-US"/>
              <a:pPr>
                <a:defRPr/>
              </a:pPr>
              <a:t>217</a:t>
            </a:fld>
            <a:endParaRPr lang="en-US"/>
          </a:p>
        </p:txBody>
      </p:sp>
      <p:sp>
        <p:nvSpPr>
          <p:cNvPr id="220163" name="Rectangle 2"/>
          <p:cNvSpPr>
            <a:spLocks noGrp="1" noChangeArrowheads="1"/>
          </p:cNvSpPr>
          <p:nvPr>
            <p:ph type="title"/>
          </p:nvPr>
        </p:nvSpPr>
        <p:spPr/>
        <p:txBody>
          <a:bodyPr/>
          <a:lstStyle/>
          <a:p>
            <a:pPr eaLnBrk="1" hangingPunct="1"/>
            <a:r>
              <a:rPr lang="fa-IR" smtClean="0"/>
              <a:t>خريد يک شرکت خارجي</a:t>
            </a:r>
            <a:endParaRPr lang="en-US" smtClean="0"/>
          </a:p>
        </p:txBody>
      </p:sp>
      <p:sp>
        <p:nvSpPr>
          <p:cNvPr id="206851" name="Rectangle 3"/>
          <p:cNvSpPr>
            <a:spLocks noGrp="1" noChangeArrowheads="1"/>
          </p:cNvSpPr>
          <p:nvPr>
            <p:ph type="body" idx="1"/>
          </p:nvPr>
        </p:nvSpPr>
        <p:spPr/>
        <p:txBody>
          <a:bodyPr/>
          <a:lstStyle/>
          <a:p>
            <a:pPr eaLnBrk="1" hangingPunct="1">
              <a:lnSpc>
                <a:spcPct val="200000"/>
              </a:lnSpc>
              <a:buFontTx/>
              <a:buNone/>
            </a:pPr>
            <a:r>
              <a:rPr lang="fa-IR" smtClean="0"/>
              <a:t>شرکت بين المللي به دو طريق ساخت و خريد يک شرکت خارجي، مي تواند مالکيت آن را در اختيار بگيرد. خريد يک شرکت توليدي آماده، روش سريعتري براي دستيابي به بازار در مقايسه با ساخت آن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fade">
                                      <p:cBhvr>
                                        <p:cTn id="7" dur="800" decel="100000"/>
                                        <p:tgtEl>
                                          <p:spTgt spid="206851">
                                            <p:txEl>
                                              <p:pRg st="0" end="0"/>
                                            </p:txEl>
                                          </p:spTgt>
                                        </p:tgtEl>
                                      </p:cBhvr>
                                    </p:animEffect>
                                    <p:anim calcmode="lin" valueType="num">
                                      <p:cBhvr>
                                        <p:cTn id="8" dur="800" decel="100000" fill="hold"/>
                                        <p:tgtEl>
                                          <p:spTgt spid="206851">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06851">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06851">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6851">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6851">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C09A33F-0C3E-4017-ADD9-1A9FDB61449B}" type="slidenum">
              <a:rPr lang="en-US"/>
              <a:pPr>
                <a:defRPr/>
              </a:pPr>
              <a:t>218</a:t>
            </a:fld>
            <a:endParaRPr lang="en-US"/>
          </a:p>
        </p:txBody>
      </p:sp>
      <p:sp>
        <p:nvSpPr>
          <p:cNvPr id="221187" name="Rectangle 2"/>
          <p:cNvSpPr>
            <a:spLocks noGrp="1" noChangeArrowheads="1"/>
          </p:cNvSpPr>
          <p:nvPr>
            <p:ph type="title"/>
          </p:nvPr>
        </p:nvSpPr>
        <p:spPr>
          <a:xfrm>
            <a:off x="1258888" y="404813"/>
            <a:ext cx="6542087" cy="1143000"/>
          </a:xfrm>
        </p:spPr>
        <p:txBody>
          <a:bodyPr/>
          <a:lstStyle/>
          <a:p>
            <a:pPr eaLnBrk="1" hangingPunct="1"/>
            <a:r>
              <a:rPr lang="fa-IR" smtClean="0"/>
              <a:t>سرمايه گذاري مشترک در بازارهاي خارجي</a:t>
            </a:r>
            <a:endParaRPr lang="en-US" smtClean="0"/>
          </a:p>
        </p:txBody>
      </p:sp>
      <p:sp>
        <p:nvSpPr>
          <p:cNvPr id="207875" name="Rectangle 3"/>
          <p:cNvSpPr>
            <a:spLocks noGrp="1" noChangeArrowheads="1"/>
          </p:cNvSpPr>
          <p:nvPr>
            <p:ph type="body" idx="1"/>
          </p:nvPr>
        </p:nvSpPr>
        <p:spPr/>
        <p:txBody>
          <a:bodyPr/>
          <a:lstStyle/>
          <a:p>
            <a:pPr eaLnBrk="1" hangingPunct="1">
              <a:lnSpc>
                <a:spcPct val="200000"/>
              </a:lnSpc>
              <a:buFontTx/>
              <a:buNone/>
            </a:pPr>
            <a:r>
              <a:rPr lang="fa-IR" smtClean="0"/>
              <a:t>سرمايه گذاري مشترک زماني ايجاد مي شود که يک شرکت، از شرکت هاي خارجي مي خواهد که در سهامش مشارکت نمايد. اين مشارکت از 10% تا 90% متغير است ولي معمولاً از 25% تا 75%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 calcmode="lin" valueType="num">
                                      <p:cBhvr>
                                        <p:cTn id="7" dur="500" decel="50000" fill="hold">
                                          <p:stCondLst>
                                            <p:cond delay="0"/>
                                          </p:stCondLst>
                                        </p:cTn>
                                        <p:tgtEl>
                                          <p:spTgt spid="207875">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07875">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07875">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207875">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07875">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07875">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07875">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078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Lst>
  </p:timing>
</p:sld>
</file>

<file path=ppt/slides/slide2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102BA39-AEB3-44A7-80FA-DCA78671C66F}" type="slidenum">
              <a:rPr lang="en-US"/>
              <a:pPr>
                <a:defRPr/>
              </a:pPr>
              <a:t>219</a:t>
            </a:fld>
            <a:endParaRPr lang="en-US"/>
          </a:p>
        </p:txBody>
      </p:sp>
      <p:sp>
        <p:nvSpPr>
          <p:cNvPr id="208898" name="Rectangle 2"/>
          <p:cNvSpPr>
            <a:spLocks noGrp="1" noChangeArrowheads="1"/>
          </p:cNvSpPr>
          <p:nvPr>
            <p:ph type="title"/>
          </p:nvPr>
        </p:nvSpPr>
        <p:spPr/>
        <p:txBody>
          <a:bodyPr/>
          <a:lstStyle/>
          <a:p>
            <a:pPr eaLnBrk="1" hangingPunct="1"/>
            <a:r>
              <a:rPr lang="fa-IR" smtClean="0"/>
              <a:t>مزاياي سرمايه گذاري مشترک</a:t>
            </a:r>
            <a:endParaRPr lang="en-US" smtClean="0"/>
          </a:p>
        </p:txBody>
      </p:sp>
      <p:sp>
        <p:nvSpPr>
          <p:cNvPr id="208899" name="Rectangle 3"/>
          <p:cNvSpPr>
            <a:spLocks noGrp="1" noChangeArrowheads="1"/>
          </p:cNvSpPr>
          <p:nvPr>
            <p:ph type="body" idx="1"/>
          </p:nvPr>
        </p:nvSpPr>
        <p:spPr>
          <a:xfrm>
            <a:off x="539750" y="1901825"/>
            <a:ext cx="7805738" cy="4191000"/>
          </a:xfrm>
        </p:spPr>
        <p:txBody>
          <a:bodyPr/>
          <a:lstStyle/>
          <a:p>
            <a:pPr marL="785813" indent="-609600" eaLnBrk="1" hangingPunct="1">
              <a:buFontTx/>
              <a:buAutoNum type="arabicPeriod"/>
            </a:pPr>
            <a:r>
              <a:rPr lang="fa-IR" smtClean="0"/>
              <a:t>سود بيشتري براي سرمايه گذاري خارجي خواهد داشت.</a:t>
            </a:r>
          </a:p>
          <a:p>
            <a:pPr marL="785813" indent="-609600" eaLnBrk="1" hangingPunct="1">
              <a:buFontTx/>
              <a:buAutoNum type="arabicPeriod"/>
            </a:pPr>
            <a:r>
              <a:rPr lang="fa-IR" smtClean="0"/>
              <a:t>سرمايه گذار خارجي کنترل بيشتري روي توليد و اداره شرکت مشترک دارد.</a:t>
            </a:r>
          </a:p>
          <a:p>
            <a:pPr marL="785813" indent="-609600" eaLnBrk="1" hangingPunct="1">
              <a:buFontTx/>
              <a:buAutoNum type="arabicPeriod"/>
            </a:pPr>
            <a:r>
              <a:rPr lang="fa-IR" smtClean="0"/>
              <a:t>سرمايه گذار خارجي تجربه بيشتري در بازار بين المللي پيدا کرده و در آينده سود بيشتري خواهد برد.</a:t>
            </a:r>
          </a:p>
          <a:p>
            <a:pPr marL="785813" indent="-609600" eaLnBrk="1" hangingPunct="1">
              <a:buFontTx/>
              <a:buAutoNum type="arabicPeriod"/>
            </a:pPr>
            <a:r>
              <a:rPr lang="fa-IR" smtClean="0"/>
              <a:t>استفاده از تکنولوژي و سرمايه و نيروي انساني شرکت خارجي</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08898"/>
                                        </p:tgtEl>
                                        <p:attrNameLst>
                                          <p:attrName>style.visibility</p:attrName>
                                        </p:attrNameLst>
                                      </p:cBhvr>
                                      <p:to>
                                        <p:strVal val="visible"/>
                                      </p:to>
                                    </p:set>
                                    <p:animEffect transition="in" filter="fade">
                                      <p:cBhvr>
                                        <p:cTn id="7" dur="1000"/>
                                        <p:tgtEl>
                                          <p:spTgt spid="208898"/>
                                        </p:tgtEl>
                                      </p:cBhvr>
                                    </p:animEffect>
                                    <p:anim calcmode="lin" valueType="num">
                                      <p:cBhvr>
                                        <p:cTn id="8" dur="1000" fill="hold"/>
                                        <p:tgtEl>
                                          <p:spTgt spid="208898"/>
                                        </p:tgtEl>
                                        <p:attrNameLst>
                                          <p:attrName>ppt_x</p:attrName>
                                        </p:attrNameLst>
                                      </p:cBhvr>
                                      <p:tavLst>
                                        <p:tav tm="0">
                                          <p:val>
                                            <p:strVal val="#ppt_x"/>
                                          </p:val>
                                        </p:tav>
                                        <p:tav tm="100000">
                                          <p:val>
                                            <p:strVal val="#ppt_x"/>
                                          </p:val>
                                        </p:tav>
                                      </p:tavLst>
                                    </p:anim>
                                    <p:anim calcmode="lin" valueType="num">
                                      <p:cBhvr>
                                        <p:cTn id="9" dur="898" decel="100000" fill="hold"/>
                                        <p:tgtEl>
                                          <p:spTgt spid="2088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0889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08899">
                                            <p:txEl>
                                              <p:pRg st="0" end="0"/>
                                            </p:txEl>
                                          </p:spTgt>
                                        </p:tgtEl>
                                        <p:attrNameLst>
                                          <p:attrName>style.visibility</p:attrName>
                                        </p:attrNameLst>
                                      </p:cBhvr>
                                      <p:to>
                                        <p:strVal val="visible"/>
                                      </p:to>
                                    </p:set>
                                    <p:animEffect transition="in" filter="fade">
                                      <p:cBhvr>
                                        <p:cTn id="15" dur="1000"/>
                                        <p:tgtEl>
                                          <p:spTgt spid="208899">
                                            <p:txEl>
                                              <p:pRg st="0" end="0"/>
                                            </p:txEl>
                                          </p:spTgt>
                                        </p:tgtEl>
                                      </p:cBhvr>
                                    </p:animEffect>
                                    <p:anim calcmode="lin" valueType="num">
                                      <p:cBhvr>
                                        <p:cTn id="16" dur="1000" fill="hold"/>
                                        <p:tgtEl>
                                          <p:spTgt spid="20889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0889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0889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08899">
                                            <p:txEl>
                                              <p:pRg st="1" end="1"/>
                                            </p:txEl>
                                          </p:spTgt>
                                        </p:tgtEl>
                                        <p:attrNameLst>
                                          <p:attrName>style.visibility</p:attrName>
                                        </p:attrNameLst>
                                      </p:cBhvr>
                                      <p:to>
                                        <p:strVal val="visible"/>
                                      </p:to>
                                    </p:set>
                                    <p:animEffect transition="in" filter="fade">
                                      <p:cBhvr>
                                        <p:cTn id="23" dur="1000"/>
                                        <p:tgtEl>
                                          <p:spTgt spid="208899">
                                            <p:txEl>
                                              <p:pRg st="1" end="1"/>
                                            </p:txEl>
                                          </p:spTgt>
                                        </p:tgtEl>
                                      </p:cBhvr>
                                    </p:animEffect>
                                    <p:anim calcmode="lin" valueType="num">
                                      <p:cBhvr>
                                        <p:cTn id="24" dur="1000" fill="hold"/>
                                        <p:tgtEl>
                                          <p:spTgt spid="20889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0889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0889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08899">
                                            <p:txEl>
                                              <p:pRg st="2" end="2"/>
                                            </p:txEl>
                                          </p:spTgt>
                                        </p:tgtEl>
                                        <p:attrNameLst>
                                          <p:attrName>style.visibility</p:attrName>
                                        </p:attrNameLst>
                                      </p:cBhvr>
                                      <p:to>
                                        <p:strVal val="visible"/>
                                      </p:to>
                                    </p:set>
                                    <p:animEffect transition="in" filter="fade">
                                      <p:cBhvr>
                                        <p:cTn id="31" dur="1000"/>
                                        <p:tgtEl>
                                          <p:spTgt spid="208899">
                                            <p:txEl>
                                              <p:pRg st="2" end="2"/>
                                            </p:txEl>
                                          </p:spTgt>
                                        </p:tgtEl>
                                      </p:cBhvr>
                                    </p:animEffect>
                                    <p:anim calcmode="lin" valueType="num">
                                      <p:cBhvr>
                                        <p:cTn id="32" dur="1000" fill="hold"/>
                                        <p:tgtEl>
                                          <p:spTgt spid="208899">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08899">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0889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08899">
                                            <p:txEl>
                                              <p:pRg st="3" end="3"/>
                                            </p:txEl>
                                          </p:spTgt>
                                        </p:tgtEl>
                                        <p:attrNameLst>
                                          <p:attrName>style.visibility</p:attrName>
                                        </p:attrNameLst>
                                      </p:cBhvr>
                                      <p:to>
                                        <p:strVal val="visible"/>
                                      </p:to>
                                    </p:set>
                                    <p:animEffect transition="in" filter="fade">
                                      <p:cBhvr>
                                        <p:cTn id="39" dur="1000"/>
                                        <p:tgtEl>
                                          <p:spTgt spid="208899">
                                            <p:txEl>
                                              <p:pRg st="3" end="3"/>
                                            </p:txEl>
                                          </p:spTgt>
                                        </p:tgtEl>
                                      </p:cBhvr>
                                    </p:animEffect>
                                    <p:anim calcmode="lin" valueType="num">
                                      <p:cBhvr>
                                        <p:cTn id="40" dur="1000" fill="hold"/>
                                        <p:tgtEl>
                                          <p:spTgt spid="208899">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08899">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08899">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p:bldP spid="208899" grpId="0" build="p"/>
    </p:bldLst>
  </p:timing>
</p:sld>
</file>

<file path=ppt/slides/slide2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EF30D4D-B50F-437C-BF23-345EB74FBEF3}" type="slidenum">
              <a:rPr lang="en-US"/>
              <a:pPr>
                <a:defRPr/>
              </a:pPr>
              <a:t>220</a:t>
            </a:fld>
            <a:endParaRPr lang="en-US"/>
          </a:p>
        </p:txBody>
      </p:sp>
      <p:sp>
        <p:nvSpPr>
          <p:cNvPr id="209922" name="Rectangle 2"/>
          <p:cNvSpPr>
            <a:spLocks noGrp="1" noChangeArrowheads="1"/>
          </p:cNvSpPr>
          <p:nvPr>
            <p:ph type="title"/>
          </p:nvPr>
        </p:nvSpPr>
        <p:spPr/>
        <p:txBody>
          <a:bodyPr/>
          <a:lstStyle/>
          <a:p>
            <a:pPr eaLnBrk="1" hangingPunct="1"/>
            <a:r>
              <a:rPr lang="fa-IR" smtClean="0"/>
              <a:t>معايب سرمايه گذاري مشترک</a:t>
            </a:r>
            <a:endParaRPr lang="en-US" smtClean="0"/>
          </a:p>
        </p:txBody>
      </p:sp>
      <p:sp>
        <p:nvSpPr>
          <p:cNvPr id="209923" name="Rectangle 3"/>
          <p:cNvSpPr>
            <a:spLocks noGrp="1" noChangeArrowheads="1"/>
          </p:cNvSpPr>
          <p:nvPr>
            <p:ph type="body" idx="1"/>
          </p:nvPr>
        </p:nvSpPr>
        <p:spPr>
          <a:xfrm>
            <a:off x="755650" y="1989138"/>
            <a:ext cx="7589838" cy="4191000"/>
          </a:xfrm>
        </p:spPr>
        <p:txBody>
          <a:bodyPr/>
          <a:lstStyle/>
          <a:p>
            <a:pPr marL="785813" indent="-609600" eaLnBrk="1" hangingPunct="1">
              <a:buFontTx/>
              <a:buBlip>
                <a:blip r:embed="rId2"/>
              </a:buBlip>
            </a:pPr>
            <a:r>
              <a:rPr lang="fa-IR" smtClean="0"/>
              <a:t>برخي کشورها مثل چين و کره جنوبي مي خواهند مالکيت خارجي را محدود کنند و به همين دليل الزاماً سرمايه گذاران خارجي بايد شريک داخلي در اين کشورها داشته باشند.</a:t>
            </a:r>
          </a:p>
          <a:p>
            <a:pPr marL="785813" indent="-609600" eaLnBrk="1" hangingPunct="1">
              <a:buFontTx/>
              <a:buBlip>
                <a:blip r:embed="rId2"/>
              </a:buBlip>
            </a:pPr>
            <a:endParaRPr lang="fa-IR" smtClean="0"/>
          </a:p>
          <a:p>
            <a:pPr marL="785813" indent="-609600" eaLnBrk="1" hangingPunct="1">
              <a:buFontTx/>
              <a:buBlip>
                <a:blip r:embed="rId2"/>
              </a:buBlip>
            </a:pPr>
            <a:r>
              <a:rPr lang="fa-IR" smtClean="0"/>
              <a:t>شرکت هاي مادر از طريق شرکت هاي فرعي سريعتر به بازار وارد مي شوند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09922"/>
                                        </p:tgtEl>
                                        <p:attrNameLst>
                                          <p:attrName>style.visibility</p:attrName>
                                        </p:attrNameLst>
                                      </p:cBhvr>
                                      <p:to>
                                        <p:strVal val="visible"/>
                                      </p:to>
                                    </p:set>
                                    <p:anim calcmode="lin" valueType="num">
                                      <p:cBhvr>
                                        <p:cTn id="7" dur="500" fill="hold"/>
                                        <p:tgtEl>
                                          <p:spTgt spid="209922"/>
                                        </p:tgtEl>
                                        <p:attrNameLst>
                                          <p:attrName>ppt_w</p:attrName>
                                        </p:attrNameLst>
                                      </p:cBhvr>
                                      <p:tavLst>
                                        <p:tav tm="0">
                                          <p:val>
                                            <p:fltVal val="0"/>
                                          </p:val>
                                        </p:tav>
                                        <p:tav tm="100000">
                                          <p:val>
                                            <p:strVal val="#ppt_w"/>
                                          </p:val>
                                        </p:tav>
                                      </p:tavLst>
                                    </p:anim>
                                    <p:anim calcmode="lin" valueType="num">
                                      <p:cBhvr>
                                        <p:cTn id="8" dur="500" fill="hold"/>
                                        <p:tgtEl>
                                          <p:spTgt spid="20992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9923">
                                            <p:txEl>
                                              <p:pRg st="0" end="0"/>
                                            </p:txEl>
                                          </p:spTgt>
                                        </p:tgtEl>
                                        <p:attrNameLst>
                                          <p:attrName>style.visibility</p:attrName>
                                        </p:attrNameLst>
                                      </p:cBhvr>
                                      <p:to>
                                        <p:strVal val="visible"/>
                                      </p:to>
                                    </p:set>
                                    <p:anim calcmode="lin" valueType="num">
                                      <p:cBhvr>
                                        <p:cTn id="13" dur="500" fill="hold"/>
                                        <p:tgtEl>
                                          <p:spTgt spid="20992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0992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9923">
                                            <p:txEl>
                                              <p:pRg st="2" end="2"/>
                                            </p:txEl>
                                          </p:spTgt>
                                        </p:tgtEl>
                                        <p:attrNameLst>
                                          <p:attrName>style.visibility</p:attrName>
                                        </p:attrNameLst>
                                      </p:cBhvr>
                                      <p:to>
                                        <p:strVal val="visible"/>
                                      </p:to>
                                    </p:set>
                                    <p:anim calcmode="lin" valueType="num">
                                      <p:cBhvr>
                                        <p:cTn id="19" dur="500" fill="hold"/>
                                        <p:tgtEl>
                                          <p:spTgt spid="20992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992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2" grpId="0"/>
      <p:bldP spid="209923" grpId="0" build="p"/>
    </p:bldLst>
  </p:timing>
</p:sld>
</file>

<file path=ppt/slides/slide2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29ABFCB-85BD-4AE7-B999-6300F8BF4A2B}" type="slidenum">
              <a:rPr lang="en-US"/>
              <a:pPr>
                <a:defRPr/>
              </a:pPr>
              <a:t>221</a:t>
            </a:fld>
            <a:endParaRPr lang="en-US"/>
          </a:p>
        </p:txBody>
      </p:sp>
      <p:sp>
        <p:nvSpPr>
          <p:cNvPr id="210946" name="Rectangle 2"/>
          <p:cNvSpPr>
            <a:spLocks noGrp="1" noChangeArrowheads="1"/>
          </p:cNvSpPr>
          <p:nvPr>
            <p:ph type="title"/>
          </p:nvPr>
        </p:nvSpPr>
        <p:spPr/>
        <p:txBody>
          <a:bodyPr/>
          <a:lstStyle/>
          <a:p>
            <a:pPr eaLnBrk="1" hangingPunct="1"/>
            <a:r>
              <a:rPr lang="fa-IR" smtClean="0"/>
              <a:t>استراتژي خروج</a:t>
            </a:r>
            <a:endParaRPr lang="en-US" smtClean="0"/>
          </a:p>
        </p:txBody>
      </p:sp>
      <p:sp>
        <p:nvSpPr>
          <p:cNvPr id="210947" name="Rectangle 3"/>
          <p:cNvSpPr>
            <a:spLocks noGrp="1" noChangeArrowheads="1"/>
          </p:cNvSpPr>
          <p:nvPr>
            <p:ph type="body" idx="1"/>
          </p:nvPr>
        </p:nvSpPr>
        <p:spPr/>
        <p:txBody>
          <a:bodyPr/>
          <a:lstStyle/>
          <a:p>
            <a:pPr marL="785813" indent="-609600" eaLnBrk="1" hangingPunct="1">
              <a:lnSpc>
                <a:spcPct val="80000"/>
              </a:lnSpc>
              <a:buFontTx/>
              <a:buNone/>
            </a:pPr>
            <a:r>
              <a:rPr lang="fa-IR" smtClean="0">
                <a:solidFill>
                  <a:srgbClr val="0033CC"/>
                </a:solidFill>
              </a:rPr>
              <a:t>       شرکت ها در هر مرحله از فعاليت هاي تجاري در بازاريابي بين المللي، به دلايل مختلف، استراتژي خروج از بازار را انتخاب مي کنند. از عمده دلايل استفاده از اين استراتژي ميتوان به موارد زير اشاره کرد:</a:t>
            </a:r>
          </a:p>
          <a:p>
            <a:pPr marL="785813" indent="-609600" eaLnBrk="1" hangingPunct="1">
              <a:lnSpc>
                <a:spcPct val="80000"/>
              </a:lnSpc>
              <a:buFontTx/>
              <a:buAutoNum type="arabicPeriod"/>
            </a:pPr>
            <a:r>
              <a:rPr lang="fa-IR" smtClean="0"/>
              <a:t>اجبار قانوني</a:t>
            </a:r>
          </a:p>
          <a:p>
            <a:pPr marL="785813" indent="-609600" eaLnBrk="1" hangingPunct="1">
              <a:lnSpc>
                <a:spcPct val="80000"/>
              </a:lnSpc>
              <a:buFontTx/>
              <a:buAutoNum type="arabicPeriod"/>
            </a:pPr>
            <a:r>
              <a:rPr lang="fa-IR" smtClean="0"/>
              <a:t>تخلفات شرکت</a:t>
            </a:r>
          </a:p>
          <a:p>
            <a:pPr marL="785813" indent="-609600" eaLnBrk="1" hangingPunct="1">
              <a:lnSpc>
                <a:spcPct val="80000"/>
              </a:lnSpc>
              <a:buFontTx/>
              <a:buAutoNum type="arabicPeriod"/>
            </a:pPr>
            <a:r>
              <a:rPr lang="fa-IR" smtClean="0"/>
              <a:t>بحران هاي اقتصادي</a:t>
            </a:r>
          </a:p>
          <a:p>
            <a:pPr marL="785813" indent="-609600" eaLnBrk="1" hangingPunct="1">
              <a:lnSpc>
                <a:spcPct val="80000"/>
              </a:lnSpc>
              <a:buFontTx/>
              <a:buAutoNum type="arabicPeriod"/>
            </a:pPr>
            <a:r>
              <a:rPr lang="fa-IR" smtClean="0"/>
              <a:t>تغييرات سياسي</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10946"/>
                                        </p:tgtEl>
                                        <p:attrNameLst>
                                          <p:attrName>style.visibility</p:attrName>
                                        </p:attrNameLst>
                                      </p:cBhvr>
                                      <p:to>
                                        <p:strVal val="visible"/>
                                      </p:to>
                                    </p:set>
                                    <p:anim calcmode="lin" valueType="num">
                                      <p:cBhvr>
                                        <p:cTn id="7" dur="1000" fill="hold"/>
                                        <p:tgtEl>
                                          <p:spTgt spid="210946"/>
                                        </p:tgtEl>
                                        <p:attrNameLst>
                                          <p:attrName>ppt_w</p:attrName>
                                        </p:attrNameLst>
                                      </p:cBhvr>
                                      <p:tavLst>
                                        <p:tav tm="0">
                                          <p:val>
                                            <p:strVal val="#ppt_w+.3"/>
                                          </p:val>
                                        </p:tav>
                                        <p:tav tm="100000">
                                          <p:val>
                                            <p:strVal val="#ppt_w"/>
                                          </p:val>
                                        </p:tav>
                                      </p:tavLst>
                                    </p:anim>
                                    <p:anim calcmode="lin" valueType="num">
                                      <p:cBhvr>
                                        <p:cTn id="8" dur="1000" fill="hold"/>
                                        <p:tgtEl>
                                          <p:spTgt spid="210946"/>
                                        </p:tgtEl>
                                        <p:attrNameLst>
                                          <p:attrName>ppt_h</p:attrName>
                                        </p:attrNameLst>
                                      </p:cBhvr>
                                      <p:tavLst>
                                        <p:tav tm="0">
                                          <p:val>
                                            <p:strVal val="#ppt_h"/>
                                          </p:val>
                                        </p:tav>
                                        <p:tav tm="100000">
                                          <p:val>
                                            <p:strVal val="#ppt_h"/>
                                          </p:val>
                                        </p:tav>
                                      </p:tavLst>
                                    </p:anim>
                                    <p:animEffect transition="in" filter="fade">
                                      <p:cBhvr>
                                        <p:cTn id="9" dur="1000"/>
                                        <p:tgtEl>
                                          <p:spTgt spid="2109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10947">
                                            <p:txEl>
                                              <p:pRg st="0" end="0"/>
                                            </p:txEl>
                                          </p:spTgt>
                                        </p:tgtEl>
                                        <p:attrNameLst>
                                          <p:attrName>style.visibility</p:attrName>
                                        </p:attrNameLst>
                                      </p:cBhvr>
                                      <p:to>
                                        <p:strVal val="visible"/>
                                      </p:to>
                                    </p:set>
                                    <p:anim calcmode="lin" valueType="num">
                                      <p:cBhvr>
                                        <p:cTn id="14" dur="1000" fill="hold"/>
                                        <p:tgtEl>
                                          <p:spTgt spid="21094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1094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1094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210947">
                                            <p:txEl>
                                              <p:pRg st="1" end="1"/>
                                            </p:txEl>
                                          </p:spTgt>
                                        </p:tgtEl>
                                        <p:attrNameLst>
                                          <p:attrName>style.visibility</p:attrName>
                                        </p:attrNameLst>
                                      </p:cBhvr>
                                      <p:to>
                                        <p:strVal val="visible"/>
                                      </p:to>
                                    </p:set>
                                    <p:anim calcmode="lin" valueType="num">
                                      <p:cBhvr>
                                        <p:cTn id="21" dur="1000" fill="hold"/>
                                        <p:tgtEl>
                                          <p:spTgt spid="210947">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210947">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21094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210947">
                                            <p:txEl>
                                              <p:pRg st="2" end="2"/>
                                            </p:txEl>
                                          </p:spTgt>
                                        </p:tgtEl>
                                        <p:attrNameLst>
                                          <p:attrName>style.visibility</p:attrName>
                                        </p:attrNameLst>
                                      </p:cBhvr>
                                      <p:to>
                                        <p:strVal val="visible"/>
                                      </p:to>
                                    </p:set>
                                    <p:anim calcmode="lin" valueType="num">
                                      <p:cBhvr>
                                        <p:cTn id="28" dur="1000" fill="hold"/>
                                        <p:tgtEl>
                                          <p:spTgt spid="210947">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210947">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210947">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10947">
                                            <p:txEl>
                                              <p:pRg st="3" end="3"/>
                                            </p:txEl>
                                          </p:spTgt>
                                        </p:tgtEl>
                                        <p:attrNameLst>
                                          <p:attrName>style.visibility</p:attrName>
                                        </p:attrNameLst>
                                      </p:cBhvr>
                                      <p:to>
                                        <p:strVal val="visible"/>
                                      </p:to>
                                    </p:set>
                                    <p:anim calcmode="lin" valueType="num">
                                      <p:cBhvr>
                                        <p:cTn id="35" dur="1000" fill="hold"/>
                                        <p:tgtEl>
                                          <p:spTgt spid="210947">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210947">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210947">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210947">
                                            <p:txEl>
                                              <p:pRg st="4" end="4"/>
                                            </p:txEl>
                                          </p:spTgt>
                                        </p:tgtEl>
                                        <p:attrNameLst>
                                          <p:attrName>style.visibility</p:attrName>
                                        </p:attrNameLst>
                                      </p:cBhvr>
                                      <p:to>
                                        <p:strVal val="visible"/>
                                      </p:to>
                                    </p:set>
                                    <p:anim calcmode="lin" valueType="num">
                                      <p:cBhvr>
                                        <p:cTn id="42" dur="1000" fill="hold"/>
                                        <p:tgtEl>
                                          <p:spTgt spid="210947">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210947">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2109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6" grpId="0"/>
      <p:bldP spid="210947" grpId="0" build="p"/>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9967285A-0E7A-43D8-B7A8-852DCF79172C}" type="slidenum">
              <a:rPr lang="en-US"/>
              <a:pPr>
                <a:defRPr/>
              </a:pPr>
              <a:t>222</a:t>
            </a:fld>
            <a:endParaRPr lang="en-US"/>
          </a:p>
        </p:txBody>
      </p:sp>
      <p:sp>
        <p:nvSpPr>
          <p:cNvPr id="225283" name="Rectangle 2"/>
          <p:cNvSpPr>
            <a:spLocks noGrp="1" noChangeArrowheads="1"/>
          </p:cNvSpPr>
          <p:nvPr>
            <p:ph type="title"/>
          </p:nvPr>
        </p:nvSpPr>
        <p:spPr/>
        <p:txBody>
          <a:bodyPr/>
          <a:lstStyle/>
          <a:p>
            <a:pPr eaLnBrk="1" hangingPunct="1"/>
            <a:r>
              <a:rPr lang="fa-IR" smtClean="0"/>
              <a:t>فصل هفتم</a:t>
            </a:r>
            <a:endParaRPr lang="en-US" smtClean="0"/>
          </a:p>
        </p:txBody>
      </p:sp>
      <p:sp>
        <p:nvSpPr>
          <p:cNvPr id="211971" name="Rectangle 3"/>
          <p:cNvSpPr>
            <a:spLocks noGrp="1" noChangeArrowheads="1"/>
          </p:cNvSpPr>
          <p:nvPr>
            <p:ph type="body" idx="1"/>
          </p:nvPr>
        </p:nvSpPr>
        <p:spPr/>
        <p:txBody>
          <a:bodyPr/>
          <a:lstStyle/>
          <a:p>
            <a:pPr algn="ctr" eaLnBrk="1" hangingPunct="1">
              <a:buFontTx/>
              <a:buNone/>
            </a:pPr>
            <a:endParaRPr lang="fa-IR" smtClean="0"/>
          </a:p>
          <a:p>
            <a:pPr algn="ctr" eaLnBrk="1" hangingPunct="1">
              <a:buFontTx/>
              <a:buNone/>
            </a:pPr>
            <a:endParaRPr lang="fa-IR" smtClean="0"/>
          </a:p>
          <a:p>
            <a:pPr algn="ctr" eaLnBrk="1" hangingPunct="1">
              <a:buFontTx/>
              <a:buNone/>
            </a:pPr>
            <a:r>
              <a:rPr lang="fa-IR" smtClean="0"/>
              <a:t>سياست هاي توليد در بازاريابي بين المللي</a:t>
            </a:r>
            <a:endParaRPr lang="en-US" smtClean="0"/>
          </a:p>
        </p:txBody>
      </p:sp>
      <p:sp>
        <p:nvSpPr>
          <p:cNvPr id="225285"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11971">
                                            <p:txEl>
                                              <p:pRg st="2" end="2"/>
                                            </p:txEl>
                                          </p:spTgt>
                                        </p:tgtEl>
                                        <p:attrNameLst>
                                          <p:attrName>style.visibility</p:attrName>
                                        </p:attrNameLst>
                                      </p:cBhvr>
                                      <p:to>
                                        <p:strVal val="visible"/>
                                      </p:to>
                                    </p:set>
                                    <p:anim by="(-#ppt_w*2)" calcmode="lin" valueType="num">
                                      <p:cBhvr rctx="PPT">
                                        <p:cTn id="7" dur="500" autoRev="1" fill="hold">
                                          <p:stCondLst>
                                            <p:cond delay="0"/>
                                          </p:stCondLst>
                                        </p:cTn>
                                        <p:tgtEl>
                                          <p:spTgt spid="211971">
                                            <p:txEl>
                                              <p:pRg st="2" end="2"/>
                                            </p:txEl>
                                          </p:spTgt>
                                        </p:tgtEl>
                                        <p:attrNameLst>
                                          <p:attrName>ppt_w</p:attrName>
                                        </p:attrNameLst>
                                      </p:cBhvr>
                                    </p:anim>
                                    <p:anim by="(#ppt_w*0.50)" calcmode="lin" valueType="num">
                                      <p:cBhvr>
                                        <p:cTn id="8" dur="500" decel="50000" autoRev="1" fill="hold">
                                          <p:stCondLst>
                                            <p:cond delay="0"/>
                                          </p:stCondLst>
                                        </p:cTn>
                                        <p:tgtEl>
                                          <p:spTgt spid="211971">
                                            <p:txEl>
                                              <p:pRg st="2" end="2"/>
                                            </p:txEl>
                                          </p:spTgt>
                                        </p:tgtEl>
                                        <p:attrNameLst>
                                          <p:attrName>ppt_x</p:attrName>
                                        </p:attrNameLst>
                                      </p:cBhvr>
                                    </p:anim>
                                    <p:anim from="(-#ppt_h/2)" to="(#ppt_y)" calcmode="lin" valueType="num">
                                      <p:cBhvr>
                                        <p:cTn id="9" dur="1000" fill="hold">
                                          <p:stCondLst>
                                            <p:cond delay="0"/>
                                          </p:stCondLst>
                                        </p:cTn>
                                        <p:tgtEl>
                                          <p:spTgt spid="211971">
                                            <p:txEl>
                                              <p:pRg st="2" end="2"/>
                                            </p:txEl>
                                          </p:spTgt>
                                        </p:tgtEl>
                                        <p:attrNameLst>
                                          <p:attrName>ppt_y</p:attrName>
                                        </p:attrNameLst>
                                      </p:cBhvr>
                                    </p:anim>
                                    <p:animRot by="21600000">
                                      <p:cBhvr>
                                        <p:cTn id="10" dur="1000" fill="hold">
                                          <p:stCondLst>
                                            <p:cond delay="0"/>
                                          </p:stCondLst>
                                        </p:cTn>
                                        <p:tgtEl>
                                          <p:spTgt spid="211971">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12F8E56-6E01-46BB-9B07-2FEBF1588464}" type="slidenum">
              <a:rPr lang="en-US"/>
              <a:pPr>
                <a:defRPr/>
              </a:pPr>
              <a:t>223</a:t>
            </a:fld>
            <a:endParaRPr lang="en-US"/>
          </a:p>
        </p:txBody>
      </p:sp>
      <p:sp>
        <p:nvSpPr>
          <p:cNvPr id="226307" name="Rectangle 2"/>
          <p:cNvSpPr>
            <a:spLocks noGrp="1" noChangeArrowheads="1"/>
          </p:cNvSpPr>
          <p:nvPr>
            <p:ph type="title"/>
          </p:nvPr>
        </p:nvSpPr>
        <p:spPr/>
        <p:txBody>
          <a:bodyPr/>
          <a:lstStyle/>
          <a:p>
            <a:pPr eaLnBrk="1" hangingPunct="1"/>
            <a:r>
              <a:rPr lang="fa-IR" smtClean="0"/>
              <a:t>هدف کلي</a:t>
            </a:r>
            <a:endParaRPr lang="en-US" smtClean="0"/>
          </a:p>
        </p:txBody>
      </p:sp>
      <p:sp>
        <p:nvSpPr>
          <p:cNvPr id="212995" name="Rectangle 3"/>
          <p:cNvSpPr>
            <a:spLocks noGrp="1" noChangeArrowheads="1"/>
          </p:cNvSpPr>
          <p:nvPr>
            <p:ph type="body" idx="1"/>
          </p:nvPr>
        </p:nvSpPr>
        <p:spPr/>
        <p:txBody>
          <a:bodyPr/>
          <a:lstStyle/>
          <a:p>
            <a:pPr eaLnBrk="1" hangingPunct="1">
              <a:lnSpc>
                <a:spcPct val="130000"/>
              </a:lnSpc>
              <a:buFontTx/>
              <a:buNone/>
            </a:pPr>
            <a:r>
              <a:rPr lang="fa-IR" smtClean="0"/>
              <a:t>هدف کلي در اين فصل آشنايي دانشجو با سياست هاي توليد، استاندارد کردن و انطباق دادن محصول در سطح بين المللي و نيز عواملي که موجب تشويق آن ها مي‌شود، برچسب زني، مارک زني، بسته بندي کالا و سياست هاي ضمانت و عواملي که آن ها را تحت تاثير قرار مي دهند؛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 calcmode="lin" valueType="num">
                                      <p:cBhvr>
                                        <p:cTn id="7" dur="1000" fill="hold"/>
                                        <p:tgtEl>
                                          <p:spTgt spid="21299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1299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12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C42653F-7A21-4D18-BF43-AA242C1AFEEF}" type="slidenum">
              <a:rPr lang="en-US"/>
              <a:pPr>
                <a:defRPr/>
              </a:pPr>
              <a:t>224</a:t>
            </a:fld>
            <a:endParaRPr lang="en-US"/>
          </a:p>
        </p:txBody>
      </p:sp>
      <p:sp>
        <p:nvSpPr>
          <p:cNvPr id="227331" name="Rectangle 2"/>
          <p:cNvSpPr>
            <a:spLocks noGrp="1" noChangeArrowheads="1"/>
          </p:cNvSpPr>
          <p:nvPr>
            <p:ph type="title"/>
          </p:nvPr>
        </p:nvSpPr>
        <p:spPr/>
        <p:txBody>
          <a:bodyPr/>
          <a:lstStyle/>
          <a:p>
            <a:pPr eaLnBrk="1" hangingPunct="1"/>
            <a:r>
              <a:rPr lang="fa-IR" smtClean="0"/>
              <a:t>تعريف کالا</a:t>
            </a:r>
            <a:endParaRPr lang="en-US" smtClean="0"/>
          </a:p>
        </p:txBody>
      </p:sp>
      <p:sp>
        <p:nvSpPr>
          <p:cNvPr id="214019" name="Rectangle 3"/>
          <p:cNvSpPr>
            <a:spLocks noGrp="1" noChangeArrowheads="1"/>
          </p:cNvSpPr>
          <p:nvPr>
            <p:ph type="body" idx="1"/>
          </p:nvPr>
        </p:nvSpPr>
        <p:spPr/>
        <p:txBody>
          <a:bodyPr/>
          <a:lstStyle/>
          <a:p>
            <a:pPr eaLnBrk="1" hangingPunct="1">
              <a:lnSpc>
                <a:spcPct val="180000"/>
              </a:lnSpc>
              <a:buFontTx/>
              <a:buNone/>
            </a:pPr>
            <a:r>
              <a:rPr lang="fa-IR" sz="2800" smtClean="0"/>
              <a:t>اگر بخواهيم کالا را به صورت ساده تعريف کنيم، مي توان گفت که کالا چيزي است که مردم خواهند خريد. يعني چيزي که سود ايجاد مي کند يا به عبارت ديگر، يک محصول يا کالا با خصوصيات فيزيکي مانند وزن، ابعاد و مواد تعريف مي گردد.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Scale>
                                      <p:cBhvr>
                                        <p:cTn id="7" dur="1000" decel="50000" fill="hold">
                                          <p:stCondLst>
                                            <p:cond delay="0"/>
                                          </p:stCondLst>
                                        </p:cTn>
                                        <p:tgtEl>
                                          <p:spTgt spid="21401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4019">
                                            <p:txEl>
                                              <p:pRg st="0" end="0"/>
                                            </p:txEl>
                                          </p:spTgt>
                                        </p:tgtEl>
                                        <p:attrNameLst>
                                          <p:attrName>ppt_x</p:attrName>
                                          <p:attrName>ppt_y</p:attrName>
                                        </p:attrNameLst>
                                      </p:cBhvr>
                                    </p:animMotion>
                                    <p:animEffect transition="in" filter="fade">
                                      <p:cBhvr>
                                        <p:cTn id="9" dur="1000"/>
                                        <p:tgtEl>
                                          <p:spTgt spid="2140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C2C22FA-C875-4FB7-B468-274887F8A0F2}" type="slidenum">
              <a:rPr lang="en-US"/>
              <a:pPr>
                <a:defRPr/>
              </a:pPr>
              <a:t>225</a:t>
            </a:fld>
            <a:endParaRPr lang="en-US"/>
          </a:p>
        </p:txBody>
      </p:sp>
      <p:sp>
        <p:nvSpPr>
          <p:cNvPr id="228355" name="Rectangle 2"/>
          <p:cNvSpPr>
            <a:spLocks noGrp="1" noChangeArrowheads="1"/>
          </p:cNvSpPr>
          <p:nvPr>
            <p:ph type="title"/>
          </p:nvPr>
        </p:nvSpPr>
        <p:spPr/>
        <p:txBody>
          <a:bodyPr/>
          <a:lstStyle/>
          <a:p>
            <a:pPr eaLnBrk="1" hangingPunct="1"/>
            <a:r>
              <a:rPr lang="fa-IR" smtClean="0"/>
              <a:t>دوره عمر کالا</a:t>
            </a:r>
            <a:endParaRPr lang="en-US" smtClean="0"/>
          </a:p>
        </p:txBody>
      </p:sp>
      <p:sp>
        <p:nvSpPr>
          <p:cNvPr id="215043" name="Rectangle 3"/>
          <p:cNvSpPr>
            <a:spLocks noGrp="1" noChangeArrowheads="1"/>
          </p:cNvSpPr>
          <p:nvPr>
            <p:ph type="body" idx="1"/>
          </p:nvPr>
        </p:nvSpPr>
        <p:spPr/>
        <p:txBody>
          <a:bodyPr/>
          <a:lstStyle/>
          <a:p>
            <a:pPr eaLnBrk="1" hangingPunct="1">
              <a:buFontTx/>
              <a:buNone/>
            </a:pPr>
            <a:r>
              <a:rPr lang="fa-IR" smtClean="0"/>
              <a:t>پيش بيني دوره عمر مصرف کالا يکي از روش هاي مهم برنامه ريزي توليد در بازاريابي بين‌المللي است. هرکالايي در زمان معرفي به بازار اولين دوره سيکل عمر خود را طي مي کند. در اولين مرحله کالا جهت فروش به بازار معرفي مي شود. در اين مرحله سوددهي هدف برنامه توليد نيست. پس از معرفي کالا به بازار، فروش آن شروع به رشد مي کند و در دوره بعدي به مرحله بلوغ مي رسد و بالاخره نزول پيدا مي کند.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215043">
                                            <p:txEl>
                                              <p:pRg st="0" end="0"/>
                                            </p:txEl>
                                          </p:spTgt>
                                        </p:tgtEl>
                                        <p:attrNameLst>
                                          <p:attrName>style.visibility</p:attrName>
                                        </p:attrNameLst>
                                      </p:cBhvr>
                                      <p:to>
                                        <p:strVal val="visible"/>
                                      </p:to>
                                    </p:set>
                                    <p:animEffect transition="in" filter="fade">
                                      <p:cBhvr>
                                        <p:cTn id="7" dur="800" decel="100000"/>
                                        <p:tgtEl>
                                          <p:spTgt spid="215043">
                                            <p:txEl>
                                              <p:pRg st="0" end="0"/>
                                            </p:txEl>
                                          </p:spTgt>
                                        </p:tgtEl>
                                      </p:cBhvr>
                                    </p:animEffect>
                                    <p:anim calcmode="lin" valueType="num">
                                      <p:cBhvr>
                                        <p:cTn id="8" dur="800" decel="100000" fill="hold"/>
                                        <p:tgtEl>
                                          <p:spTgt spid="21504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1504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1504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1504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15043">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0776198-C4A1-41B2-B178-40E344981343}" type="slidenum">
              <a:rPr lang="en-US"/>
              <a:pPr>
                <a:defRPr/>
              </a:pPr>
              <a:t>226</a:t>
            </a:fld>
            <a:endParaRPr lang="en-US"/>
          </a:p>
        </p:txBody>
      </p:sp>
      <p:sp>
        <p:nvSpPr>
          <p:cNvPr id="216066" name="Rectangle 2"/>
          <p:cNvSpPr>
            <a:spLocks noGrp="1" noChangeArrowheads="1"/>
          </p:cNvSpPr>
          <p:nvPr>
            <p:ph type="title"/>
          </p:nvPr>
        </p:nvSpPr>
        <p:spPr/>
        <p:txBody>
          <a:bodyPr/>
          <a:lstStyle/>
          <a:p>
            <a:pPr eaLnBrk="1" hangingPunct="1">
              <a:lnSpc>
                <a:spcPct val="170000"/>
              </a:lnSpc>
            </a:pPr>
            <a:r>
              <a:rPr lang="fa-IR" sz="2800" smtClean="0"/>
              <a:t>استراتژي تصميم گير ي در مورد عرضه محصولات به بازارهاي بين الملل</a:t>
            </a:r>
            <a:endParaRPr lang="en-US" sz="2800" smtClean="0"/>
          </a:p>
        </p:txBody>
      </p:sp>
      <p:sp>
        <p:nvSpPr>
          <p:cNvPr id="216067" name="Rectangle 3"/>
          <p:cNvSpPr>
            <a:spLocks noGrp="1" noChangeArrowheads="1"/>
          </p:cNvSpPr>
          <p:nvPr>
            <p:ph type="body" idx="1"/>
          </p:nvPr>
        </p:nvSpPr>
        <p:spPr/>
        <p:txBody>
          <a:bodyPr/>
          <a:lstStyle/>
          <a:p>
            <a:pPr marL="785813" indent="-609600" eaLnBrk="1" hangingPunct="1">
              <a:lnSpc>
                <a:spcPct val="300000"/>
              </a:lnSpc>
              <a:buSzPct val="140000"/>
              <a:buFontTx/>
              <a:buBlip>
                <a:blip r:embed="rId2"/>
              </a:buBlip>
            </a:pPr>
            <a:r>
              <a:rPr lang="fa-IR" smtClean="0"/>
              <a:t>استراتژي توسعه محصول</a:t>
            </a:r>
          </a:p>
          <a:p>
            <a:pPr marL="785813" indent="-609600" eaLnBrk="1" hangingPunct="1">
              <a:lnSpc>
                <a:spcPct val="300000"/>
              </a:lnSpc>
              <a:buSzPct val="140000"/>
              <a:buFontTx/>
              <a:buBlip>
                <a:blip r:embed="rId2"/>
              </a:buBlip>
            </a:pPr>
            <a:r>
              <a:rPr lang="fa-IR" smtClean="0"/>
              <a:t>استراتژي ارائه محصول جديد</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16066"/>
                                        </p:tgtEl>
                                        <p:attrNameLst>
                                          <p:attrName>style.visibility</p:attrName>
                                        </p:attrNameLst>
                                      </p:cBhvr>
                                      <p:to>
                                        <p:strVal val="visible"/>
                                      </p:to>
                                    </p:set>
                                    <p:animEffect transition="in" filter="fade">
                                      <p:cBhvr>
                                        <p:cTn id="7" dur="800" decel="100000"/>
                                        <p:tgtEl>
                                          <p:spTgt spid="216066"/>
                                        </p:tgtEl>
                                      </p:cBhvr>
                                    </p:animEffect>
                                    <p:anim calcmode="lin" valueType="num">
                                      <p:cBhvr>
                                        <p:cTn id="8" dur="800" decel="100000" fill="hold"/>
                                        <p:tgtEl>
                                          <p:spTgt spid="216066"/>
                                        </p:tgtEl>
                                        <p:attrNameLst>
                                          <p:attrName>style.rotation</p:attrName>
                                        </p:attrNameLst>
                                      </p:cBhvr>
                                      <p:tavLst>
                                        <p:tav tm="0">
                                          <p:val>
                                            <p:fltVal val="-90"/>
                                          </p:val>
                                        </p:tav>
                                        <p:tav tm="100000">
                                          <p:val>
                                            <p:fltVal val="0"/>
                                          </p:val>
                                        </p:tav>
                                      </p:tavLst>
                                    </p:anim>
                                    <p:anim calcmode="lin" valueType="num">
                                      <p:cBhvr>
                                        <p:cTn id="9" dur="800" decel="100000" fill="hold"/>
                                        <p:tgtEl>
                                          <p:spTgt spid="216066"/>
                                        </p:tgtEl>
                                        <p:attrNameLst>
                                          <p:attrName>ppt_x</p:attrName>
                                        </p:attrNameLst>
                                      </p:cBhvr>
                                      <p:tavLst>
                                        <p:tav tm="0">
                                          <p:val>
                                            <p:strVal val="#ppt_x+0.4"/>
                                          </p:val>
                                        </p:tav>
                                        <p:tav tm="100000">
                                          <p:val>
                                            <p:strVal val="#ppt_x-0.05"/>
                                          </p:val>
                                        </p:tav>
                                      </p:tavLst>
                                    </p:anim>
                                    <p:anim calcmode="lin" valueType="num">
                                      <p:cBhvr>
                                        <p:cTn id="10" dur="800" decel="100000" fill="hold"/>
                                        <p:tgtEl>
                                          <p:spTgt spid="21606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1606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1606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16067">
                                            <p:txEl>
                                              <p:pRg st="0" end="0"/>
                                            </p:txEl>
                                          </p:spTgt>
                                        </p:tgtEl>
                                        <p:attrNameLst>
                                          <p:attrName>style.visibility</p:attrName>
                                        </p:attrNameLst>
                                      </p:cBhvr>
                                      <p:to>
                                        <p:strVal val="visible"/>
                                      </p:to>
                                    </p:set>
                                    <p:animEffect transition="in" filter="fade">
                                      <p:cBhvr>
                                        <p:cTn id="17" dur="1000"/>
                                        <p:tgtEl>
                                          <p:spTgt spid="216067">
                                            <p:txEl>
                                              <p:pRg st="0" end="0"/>
                                            </p:txEl>
                                          </p:spTgt>
                                        </p:tgtEl>
                                      </p:cBhvr>
                                    </p:animEffect>
                                    <p:anim calcmode="lin" valueType="num">
                                      <p:cBhvr>
                                        <p:cTn id="18" dur="1000" fill="hold"/>
                                        <p:tgtEl>
                                          <p:spTgt spid="21606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160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6067">
                                            <p:txEl>
                                              <p:pRg st="1" end="1"/>
                                            </p:txEl>
                                          </p:spTgt>
                                        </p:tgtEl>
                                        <p:attrNameLst>
                                          <p:attrName>style.visibility</p:attrName>
                                        </p:attrNameLst>
                                      </p:cBhvr>
                                      <p:to>
                                        <p:strVal val="visible"/>
                                      </p:to>
                                    </p:set>
                                    <p:animEffect transition="in" filter="fade">
                                      <p:cBhvr>
                                        <p:cTn id="24" dur="1000"/>
                                        <p:tgtEl>
                                          <p:spTgt spid="216067">
                                            <p:txEl>
                                              <p:pRg st="1" end="1"/>
                                            </p:txEl>
                                          </p:spTgt>
                                        </p:tgtEl>
                                      </p:cBhvr>
                                    </p:animEffect>
                                    <p:anim calcmode="lin" valueType="num">
                                      <p:cBhvr>
                                        <p:cTn id="25" dur="1000" fill="hold"/>
                                        <p:tgtEl>
                                          <p:spTgt spid="21606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1606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6" grpId="0"/>
      <p:bldP spid="216067" grpId="0" build="p"/>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48D722F5-5F5D-4265-B83F-8F335C9A996F}" type="slidenum">
              <a:rPr lang="en-US"/>
              <a:pPr>
                <a:defRPr/>
              </a:pPr>
              <a:t>227</a:t>
            </a:fld>
            <a:endParaRPr lang="en-US"/>
          </a:p>
        </p:txBody>
      </p:sp>
      <p:sp>
        <p:nvSpPr>
          <p:cNvPr id="230403" name="Rectangle 2"/>
          <p:cNvSpPr>
            <a:spLocks noGrp="1" noChangeArrowheads="1"/>
          </p:cNvSpPr>
          <p:nvPr>
            <p:ph type="title"/>
          </p:nvPr>
        </p:nvSpPr>
        <p:spPr/>
        <p:txBody>
          <a:bodyPr/>
          <a:lstStyle/>
          <a:p>
            <a:pPr eaLnBrk="1" hangingPunct="1"/>
            <a:r>
              <a:rPr lang="fa-IR" smtClean="0"/>
              <a:t>نمودار سيكل عمر كالا</a:t>
            </a:r>
            <a:endParaRPr lang="en-US" smtClean="0"/>
          </a:p>
        </p:txBody>
      </p:sp>
      <p:sp>
        <p:nvSpPr>
          <p:cNvPr id="230404" name="Rectangle 3"/>
          <p:cNvSpPr>
            <a:spLocks noGrp="1" noChangeArrowheads="1"/>
          </p:cNvSpPr>
          <p:nvPr>
            <p:ph type="body" idx="1"/>
          </p:nvPr>
        </p:nvSpPr>
        <p:spPr/>
        <p:txBody>
          <a:bodyPr/>
          <a:lstStyle/>
          <a:p>
            <a:pPr eaLnBrk="1" hangingPunct="1">
              <a:buFontTx/>
              <a:buNone/>
            </a:pPr>
            <a:endParaRPr lang="fa-IR" smtClean="0"/>
          </a:p>
        </p:txBody>
      </p:sp>
      <p:pic>
        <p:nvPicPr>
          <p:cNvPr id="230405" name="Picture 5" descr="daigram"/>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82650" y="1382713"/>
            <a:ext cx="7812088" cy="463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zoom dir="in"/>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E2529FB-C98C-4923-A283-B484AE56142C}" type="slidenum">
              <a:rPr lang="en-US"/>
              <a:pPr>
                <a:defRPr/>
              </a:pPr>
              <a:t>228</a:t>
            </a:fld>
            <a:endParaRPr lang="en-US"/>
          </a:p>
        </p:txBody>
      </p:sp>
      <p:sp>
        <p:nvSpPr>
          <p:cNvPr id="218114" name="Rectangle 2"/>
          <p:cNvSpPr>
            <a:spLocks noGrp="1" noChangeArrowheads="1"/>
          </p:cNvSpPr>
          <p:nvPr>
            <p:ph type="title"/>
          </p:nvPr>
        </p:nvSpPr>
        <p:spPr/>
        <p:txBody>
          <a:bodyPr/>
          <a:lstStyle/>
          <a:p>
            <a:pPr eaLnBrk="1" hangingPunct="1"/>
            <a:r>
              <a:rPr lang="fa-IR" smtClean="0"/>
              <a:t>استراتژي عرضه محصول جديد</a:t>
            </a:r>
            <a:endParaRPr lang="en-US" smtClean="0"/>
          </a:p>
        </p:txBody>
      </p:sp>
      <p:sp>
        <p:nvSpPr>
          <p:cNvPr id="218115" name="Rectangle 3"/>
          <p:cNvSpPr>
            <a:spLocks noGrp="1" noChangeArrowheads="1"/>
          </p:cNvSpPr>
          <p:nvPr>
            <p:ph type="body" idx="1"/>
          </p:nvPr>
        </p:nvSpPr>
        <p:spPr>
          <a:xfrm>
            <a:off x="539750" y="1989138"/>
            <a:ext cx="7805738" cy="4191000"/>
          </a:xfrm>
        </p:spPr>
        <p:txBody>
          <a:bodyPr/>
          <a:lstStyle/>
          <a:p>
            <a:pPr marL="709613" indent="-533400" eaLnBrk="1" hangingPunct="1">
              <a:lnSpc>
                <a:spcPct val="90000"/>
              </a:lnSpc>
              <a:buFontTx/>
              <a:buNone/>
            </a:pPr>
            <a:r>
              <a:rPr lang="fa-IR" sz="2800" smtClean="0">
                <a:solidFill>
                  <a:srgbClr val="0033CC"/>
                </a:solidFill>
              </a:rPr>
              <a:t>فرآيند طراحي و توليد محصول براي بازراهاي بين المللي شامل مراحل زير مي باشد:</a:t>
            </a:r>
          </a:p>
          <a:p>
            <a:pPr marL="709613" indent="-533400" eaLnBrk="1" hangingPunct="1">
              <a:lnSpc>
                <a:spcPct val="90000"/>
              </a:lnSpc>
              <a:buFontTx/>
              <a:buAutoNum type="arabicPeriod"/>
            </a:pPr>
            <a:r>
              <a:rPr lang="fa-IR" sz="2800" smtClean="0"/>
              <a:t>ارائه ايده هاي نوين براي کالا</a:t>
            </a:r>
          </a:p>
          <a:p>
            <a:pPr marL="709613" indent="-533400" eaLnBrk="1" hangingPunct="1">
              <a:lnSpc>
                <a:spcPct val="90000"/>
              </a:lnSpc>
              <a:buFontTx/>
              <a:buAutoNum type="arabicPeriod"/>
            </a:pPr>
            <a:r>
              <a:rPr lang="fa-IR" sz="2800" smtClean="0"/>
              <a:t>غربال کردن ايده ها</a:t>
            </a:r>
          </a:p>
          <a:p>
            <a:pPr marL="709613" indent="-533400" eaLnBrk="1" hangingPunct="1">
              <a:lnSpc>
                <a:spcPct val="90000"/>
              </a:lnSpc>
              <a:buFontTx/>
              <a:buAutoNum type="arabicPeriod"/>
            </a:pPr>
            <a:r>
              <a:rPr lang="fa-IR" sz="2800" smtClean="0"/>
              <a:t>مرتبط ساختن کالا با نيازهاي ويژه مصرف کنندگان بين‌المللي</a:t>
            </a:r>
          </a:p>
          <a:p>
            <a:pPr marL="709613" indent="-533400" eaLnBrk="1" hangingPunct="1">
              <a:lnSpc>
                <a:spcPct val="90000"/>
              </a:lnSpc>
              <a:buFontTx/>
              <a:buAutoNum type="arabicPeriod"/>
            </a:pPr>
            <a:r>
              <a:rPr lang="fa-IR" sz="2800" smtClean="0"/>
              <a:t>تعيين استراتژي بازاريابي براي کالاي جديد</a:t>
            </a:r>
          </a:p>
          <a:p>
            <a:pPr marL="709613" indent="-533400" eaLnBrk="1" hangingPunct="1">
              <a:lnSpc>
                <a:spcPct val="90000"/>
              </a:lnSpc>
              <a:buFontTx/>
              <a:buAutoNum type="arabicPeriod"/>
            </a:pPr>
            <a:r>
              <a:rPr lang="fa-IR" sz="2800" smtClean="0"/>
              <a:t>تجزيه و تحليل تجاري</a:t>
            </a:r>
          </a:p>
          <a:p>
            <a:pPr marL="709613" indent="-533400" eaLnBrk="1" hangingPunct="1">
              <a:lnSpc>
                <a:spcPct val="90000"/>
              </a:lnSpc>
              <a:buFontTx/>
              <a:buAutoNum type="arabicPeriod"/>
            </a:pPr>
            <a:r>
              <a:rPr lang="fa-IR" sz="2800" smtClean="0"/>
              <a:t>آزمايش بازار</a:t>
            </a:r>
          </a:p>
          <a:p>
            <a:pPr marL="709613" indent="-533400" eaLnBrk="1" hangingPunct="1">
              <a:lnSpc>
                <a:spcPct val="90000"/>
              </a:lnSpc>
              <a:buFontTx/>
              <a:buAutoNum type="arabicPeriod"/>
            </a:pPr>
            <a:r>
              <a:rPr lang="fa-IR" sz="2800" smtClean="0"/>
              <a:t>توليد و عرضه کالا در بازار</a:t>
            </a:r>
            <a:endParaRPr lang="en-US" sz="280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18114"/>
                                        </p:tgtEl>
                                        <p:attrNameLst>
                                          <p:attrName>style.visibility</p:attrName>
                                        </p:attrNameLst>
                                      </p:cBhvr>
                                      <p:to>
                                        <p:strVal val="visible"/>
                                      </p:to>
                                    </p:set>
                                    <p:animEffect transition="in" filter="fade">
                                      <p:cBhvr>
                                        <p:cTn id="7" dur="768" decel="100000"/>
                                        <p:tgtEl>
                                          <p:spTgt spid="218114"/>
                                        </p:tgtEl>
                                      </p:cBhvr>
                                    </p:animEffect>
                                    <p:animScale>
                                      <p:cBhvr>
                                        <p:cTn id="8" dur="768" decel="100000"/>
                                        <p:tgtEl>
                                          <p:spTgt spid="218114"/>
                                        </p:tgtEl>
                                      </p:cBhvr>
                                      <p:from x="10000" y="10000"/>
                                      <p:to x="200000" y="450000"/>
                                    </p:animScale>
                                    <p:animScale>
                                      <p:cBhvr>
                                        <p:cTn id="9" dur="1230" accel="100000" fill="hold">
                                          <p:stCondLst>
                                            <p:cond delay="768"/>
                                          </p:stCondLst>
                                        </p:cTn>
                                        <p:tgtEl>
                                          <p:spTgt spid="218114"/>
                                        </p:tgtEl>
                                      </p:cBhvr>
                                      <p:from x="200000" y="450000"/>
                                      <p:to x="100000" y="100000"/>
                                    </p:animScale>
                                    <p:set>
                                      <p:cBhvr>
                                        <p:cTn id="10" dur="768" fill="hold"/>
                                        <p:tgtEl>
                                          <p:spTgt spid="218114"/>
                                        </p:tgtEl>
                                        <p:attrNameLst>
                                          <p:attrName>ppt_x</p:attrName>
                                        </p:attrNameLst>
                                      </p:cBhvr>
                                      <p:to>
                                        <p:strVal val="(0.5)"/>
                                      </p:to>
                                    </p:set>
                                    <p:anim from="(0.5)" to="(#ppt_x)" calcmode="lin" valueType="num">
                                      <p:cBhvr>
                                        <p:cTn id="11" dur="1230" accel="100000" fill="hold">
                                          <p:stCondLst>
                                            <p:cond delay="768"/>
                                          </p:stCondLst>
                                        </p:cTn>
                                        <p:tgtEl>
                                          <p:spTgt spid="218114"/>
                                        </p:tgtEl>
                                        <p:attrNameLst>
                                          <p:attrName>ppt_x</p:attrName>
                                        </p:attrNameLst>
                                      </p:cBhvr>
                                    </p:anim>
                                    <p:set>
                                      <p:cBhvr>
                                        <p:cTn id="12" dur="768" fill="hold"/>
                                        <p:tgtEl>
                                          <p:spTgt spid="218114"/>
                                        </p:tgtEl>
                                        <p:attrNameLst>
                                          <p:attrName>ppt_y</p:attrName>
                                        </p:attrNameLst>
                                      </p:cBhvr>
                                      <p:to>
                                        <p:strVal val="(#ppt_y+0.4)"/>
                                      </p:to>
                                    </p:set>
                                    <p:anim from="(#ppt_y+0.4)" to="(#ppt_y)" calcmode="lin" valueType="num">
                                      <p:cBhvr>
                                        <p:cTn id="13" dur="1230" accel="100000" fill="hold">
                                          <p:stCondLst>
                                            <p:cond delay="768"/>
                                          </p:stCondLst>
                                        </p:cTn>
                                        <p:tgtEl>
                                          <p:spTgt spid="21811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18115">
                                            <p:txEl>
                                              <p:pRg st="0" end="0"/>
                                            </p:txEl>
                                          </p:spTgt>
                                        </p:tgtEl>
                                        <p:attrNameLst>
                                          <p:attrName>style.visibility</p:attrName>
                                        </p:attrNameLst>
                                      </p:cBhvr>
                                      <p:to>
                                        <p:strVal val="visible"/>
                                      </p:to>
                                    </p:set>
                                    <p:anim calcmode="lin" valueType="num">
                                      <p:cBhvr>
                                        <p:cTn id="18" dur="500" fill="hold"/>
                                        <p:tgtEl>
                                          <p:spTgt spid="218115">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18115">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1811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218115">
                                            <p:txEl>
                                              <p:pRg st="1" end="1"/>
                                            </p:txEl>
                                          </p:spTgt>
                                        </p:tgtEl>
                                        <p:attrNameLst>
                                          <p:attrName>style.visibility</p:attrName>
                                        </p:attrNameLst>
                                      </p:cBhvr>
                                      <p:to>
                                        <p:strVal val="visible"/>
                                      </p:to>
                                    </p:set>
                                    <p:anim calcmode="lin" valueType="num">
                                      <p:cBhvr>
                                        <p:cTn id="25" dur="500" fill="hold"/>
                                        <p:tgtEl>
                                          <p:spTgt spid="218115">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218115">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21811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18115">
                                            <p:txEl>
                                              <p:pRg st="2" end="2"/>
                                            </p:txEl>
                                          </p:spTgt>
                                        </p:tgtEl>
                                        <p:attrNameLst>
                                          <p:attrName>style.visibility</p:attrName>
                                        </p:attrNameLst>
                                      </p:cBhvr>
                                      <p:to>
                                        <p:strVal val="visible"/>
                                      </p:to>
                                    </p:set>
                                    <p:anim calcmode="lin" valueType="num">
                                      <p:cBhvr>
                                        <p:cTn id="32" dur="500" fill="hold"/>
                                        <p:tgtEl>
                                          <p:spTgt spid="218115">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218115">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218115">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218115">
                                            <p:txEl>
                                              <p:pRg st="3" end="3"/>
                                            </p:txEl>
                                          </p:spTgt>
                                        </p:tgtEl>
                                        <p:attrNameLst>
                                          <p:attrName>style.visibility</p:attrName>
                                        </p:attrNameLst>
                                      </p:cBhvr>
                                      <p:to>
                                        <p:strVal val="visible"/>
                                      </p:to>
                                    </p:set>
                                    <p:anim calcmode="lin" valueType="num">
                                      <p:cBhvr>
                                        <p:cTn id="39" dur="500" fill="hold"/>
                                        <p:tgtEl>
                                          <p:spTgt spid="218115">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218115">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218115">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218115">
                                            <p:txEl>
                                              <p:pRg st="4" end="4"/>
                                            </p:txEl>
                                          </p:spTgt>
                                        </p:tgtEl>
                                        <p:attrNameLst>
                                          <p:attrName>style.visibility</p:attrName>
                                        </p:attrNameLst>
                                      </p:cBhvr>
                                      <p:to>
                                        <p:strVal val="visible"/>
                                      </p:to>
                                    </p:set>
                                    <p:anim calcmode="lin" valueType="num">
                                      <p:cBhvr>
                                        <p:cTn id="46" dur="500" fill="hold"/>
                                        <p:tgtEl>
                                          <p:spTgt spid="218115">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218115">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218115">
                                            <p:txEl>
                                              <p:pRg st="4" end="4"/>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218115">
                                            <p:txEl>
                                              <p:pRg st="5" end="5"/>
                                            </p:txEl>
                                          </p:spTgt>
                                        </p:tgtEl>
                                        <p:attrNameLst>
                                          <p:attrName>style.visibility</p:attrName>
                                        </p:attrNameLst>
                                      </p:cBhvr>
                                      <p:to>
                                        <p:strVal val="visible"/>
                                      </p:to>
                                    </p:set>
                                    <p:anim calcmode="lin" valueType="num">
                                      <p:cBhvr>
                                        <p:cTn id="53" dur="500" fill="hold"/>
                                        <p:tgtEl>
                                          <p:spTgt spid="218115">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218115">
                                            <p:txEl>
                                              <p:pRg st="5" end="5"/>
                                            </p:txEl>
                                          </p:spTgt>
                                        </p:tgtEl>
                                        <p:attrNameLst>
                                          <p:attrName>ppt_h</p:attrName>
                                        </p:attrNameLst>
                                      </p:cBhvr>
                                      <p:tavLst>
                                        <p:tav tm="0">
                                          <p:val>
                                            <p:fltVal val="0"/>
                                          </p:val>
                                        </p:tav>
                                        <p:tav tm="100000">
                                          <p:val>
                                            <p:strVal val="#ppt_h"/>
                                          </p:val>
                                        </p:tav>
                                      </p:tavLst>
                                    </p:anim>
                                    <p:animEffect transition="in" filter="fade">
                                      <p:cBhvr>
                                        <p:cTn id="55" dur="500"/>
                                        <p:tgtEl>
                                          <p:spTgt spid="218115">
                                            <p:txEl>
                                              <p:pRg st="5" end="5"/>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218115">
                                            <p:txEl>
                                              <p:pRg st="6" end="6"/>
                                            </p:txEl>
                                          </p:spTgt>
                                        </p:tgtEl>
                                        <p:attrNameLst>
                                          <p:attrName>style.visibility</p:attrName>
                                        </p:attrNameLst>
                                      </p:cBhvr>
                                      <p:to>
                                        <p:strVal val="visible"/>
                                      </p:to>
                                    </p:set>
                                    <p:anim calcmode="lin" valueType="num">
                                      <p:cBhvr>
                                        <p:cTn id="60" dur="500" fill="hold"/>
                                        <p:tgtEl>
                                          <p:spTgt spid="218115">
                                            <p:txEl>
                                              <p:pRg st="6" end="6"/>
                                            </p:txEl>
                                          </p:spTgt>
                                        </p:tgtEl>
                                        <p:attrNameLst>
                                          <p:attrName>ppt_w</p:attrName>
                                        </p:attrNameLst>
                                      </p:cBhvr>
                                      <p:tavLst>
                                        <p:tav tm="0">
                                          <p:val>
                                            <p:fltVal val="0"/>
                                          </p:val>
                                        </p:tav>
                                        <p:tav tm="100000">
                                          <p:val>
                                            <p:strVal val="#ppt_w"/>
                                          </p:val>
                                        </p:tav>
                                      </p:tavLst>
                                    </p:anim>
                                    <p:anim calcmode="lin" valueType="num">
                                      <p:cBhvr>
                                        <p:cTn id="61" dur="500" fill="hold"/>
                                        <p:tgtEl>
                                          <p:spTgt spid="218115">
                                            <p:txEl>
                                              <p:pRg st="6" end="6"/>
                                            </p:txEl>
                                          </p:spTgt>
                                        </p:tgtEl>
                                        <p:attrNameLst>
                                          <p:attrName>ppt_h</p:attrName>
                                        </p:attrNameLst>
                                      </p:cBhvr>
                                      <p:tavLst>
                                        <p:tav tm="0">
                                          <p:val>
                                            <p:fltVal val="0"/>
                                          </p:val>
                                        </p:tav>
                                        <p:tav tm="100000">
                                          <p:val>
                                            <p:strVal val="#ppt_h"/>
                                          </p:val>
                                        </p:tav>
                                      </p:tavLst>
                                    </p:anim>
                                    <p:animEffect transition="in" filter="fade">
                                      <p:cBhvr>
                                        <p:cTn id="62" dur="500"/>
                                        <p:tgtEl>
                                          <p:spTgt spid="218115">
                                            <p:txEl>
                                              <p:pRg st="6" end="6"/>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218115">
                                            <p:txEl>
                                              <p:pRg st="7" end="7"/>
                                            </p:txEl>
                                          </p:spTgt>
                                        </p:tgtEl>
                                        <p:attrNameLst>
                                          <p:attrName>style.visibility</p:attrName>
                                        </p:attrNameLst>
                                      </p:cBhvr>
                                      <p:to>
                                        <p:strVal val="visible"/>
                                      </p:to>
                                    </p:set>
                                    <p:anim calcmode="lin" valueType="num">
                                      <p:cBhvr>
                                        <p:cTn id="67" dur="500" fill="hold"/>
                                        <p:tgtEl>
                                          <p:spTgt spid="218115">
                                            <p:txEl>
                                              <p:pRg st="7" end="7"/>
                                            </p:txEl>
                                          </p:spTgt>
                                        </p:tgtEl>
                                        <p:attrNameLst>
                                          <p:attrName>ppt_w</p:attrName>
                                        </p:attrNameLst>
                                      </p:cBhvr>
                                      <p:tavLst>
                                        <p:tav tm="0">
                                          <p:val>
                                            <p:fltVal val="0"/>
                                          </p:val>
                                        </p:tav>
                                        <p:tav tm="100000">
                                          <p:val>
                                            <p:strVal val="#ppt_w"/>
                                          </p:val>
                                        </p:tav>
                                      </p:tavLst>
                                    </p:anim>
                                    <p:anim calcmode="lin" valueType="num">
                                      <p:cBhvr>
                                        <p:cTn id="68" dur="500" fill="hold"/>
                                        <p:tgtEl>
                                          <p:spTgt spid="218115">
                                            <p:txEl>
                                              <p:pRg st="7" end="7"/>
                                            </p:txEl>
                                          </p:spTgt>
                                        </p:tgtEl>
                                        <p:attrNameLst>
                                          <p:attrName>ppt_h</p:attrName>
                                        </p:attrNameLst>
                                      </p:cBhvr>
                                      <p:tavLst>
                                        <p:tav tm="0">
                                          <p:val>
                                            <p:fltVal val="0"/>
                                          </p:val>
                                        </p:tav>
                                        <p:tav tm="100000">
                                          <p:val>
                                            <p:strVal val="#ppt_h"/>
                                          </p:val>
                                        </p:tav>
                                      </p:tavLst>
                                    </p:anim>
                                    <p:animEffect transition="in" filter="fade">
                                      <p:cBhvr>
                                        <p:cTn id="69" dur="500"/>
                                        <p:tgtEl>
                                          <p:spTgt spid="2181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4" grpId="0"/>
      <p:bldP spid="218115" grpId="0" build="p"/>
    </p:bldLst>
  </p:timing>
</p:sld>
</file>

<file path=ppt/slides/slide2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8B044A0-617F-445C-882E-25A6995B3355}" type="slidenum">
              <a:rPr lang="en-US"/>
              <a:pPr>
                <a:defRPr/>
              </a:pPr>
              <a:t>229</a:t>
            </a:fld>
            <a:endParaRPr lang="en-US"/>
          </a:p>
        </p:txBody>
      </p:sp>
      <p:sp>
        <p:nvSpPr>
          <p:cNvPr id="219138" name="Rectangle 2"/>
          <p:cNvSpPr>
            <a:spLocks noGrp="1" noChangeArrowheads="1"/>
          </p:cNvSpPr>
          <p:nvPr>
            <p:ph type="title"/>
          </p:nvPr>
        </p:nvSpPr>
        <p:spPr/>
        <p:txBody>
          <a:bodyPr/>
          <a:lstStyle/>
          <a:p>
            <a:pPr eaLnBrk="1" hangingPunct="1">
              <a:lnSpc>
                <a:spcPct val="150000"/>
              </a:lnSpc>
            </a:pPr>
            <a:r>
              <a:rPr lang="fa-IR" sz="2800" smtClean="0"/>
              <a:t>عوامل تشويق استراتژي غيريکسان نمودن توليد کالا (انطباق کالا)</a:t>
            </a:r>
            <a:endParaRPr lang="en-US" sz="2800" smtClean="0"/>
          </a:p>
        </p:txBody>
      </p:sp>
      <p:sp>
        <p:nvSpPr>
          <p:cNvPr id="219139" name="Rectangle 3"/>
          <p:cNvSpPr>
            <a:spLocks noGrp="1" noChangeArrowheads="1"/>
          </p:cNvSpPr>
          <p:nvPr>
            <p:ph type="body" idx="1"/>
          </p:nvPr>
        </p:nvSpPr>
        <p:spPr/>
        <p:txBody>
          <a:bodyPr/>
          <a:lstStyle/>
          <a:p>
            <a:pPr marL="785813" indent="-609600" eaLnBrk="1" hangingPunct="1">
              <a:buFontTx/>
              <a:buAutoNum type="arabicPeriod"/>
            </a:pPr>
            <a:r>
              <a:rPr lang="fa-IR" smtClean="0"/>
              <a:t>شرايط استفاده مختلف</a:t>
            </a:r>
          </a:p>
          <a:p>
            <a:pPr marL="785813" indent="-609600" eaLnBrk="1" hangingPunct="1">
              <a:buFontTx/>
              <a:buAutoNum type="arabicPeriod"/>
            </a:pPr>
            <a:r>
              <a:rPr lang="fa-IR" smtClean="0"/>
              <a:t>سليقه مشتري</a:t>
            </a:r>
          </a:p>
          <a:p>
            <a:pPr marL="785813" indent="-609600" eaLnBrk="1" hangingPunct="1">
              <a:buFontTx/>
              <a:buAutoNum type="arabicPeriod"/>
            </a:pPr>
            <a:r>
              <a:rPr lang="fa-IR" smtClean="0"/>
              <a:t>نقش دولت ها</a:t>
            </a:r>
          </a:p>
          <a:p>
            <a:pPr marL="785813" indent="-609600" eaLnBrk="1" hangingPunct="1">
              <a:buFontTx/>
              <a:buAutoNum type="arabicPeriod"/>
            </a:pPr>
            <a:r>
              <a:rPr lang="fa-IR" smtClean="0"/>
              <a:t>مسائل فني</a:t>
            </a:r>
          </a:p>
          <a:p>
            <a:pPr marL="785813" indent="-609600" eaLnBrk="1" hangingPunct="1">
              <a:buFontTx/>
              <a:buAutoNum type="arabicPeriod"/>
            </a:pPr>
            <a:r>
              <a:rPr lang="fa-IR" smtClean="0"/>
              <a:t>درجه سواد و بي سوادي</a:t>
            </a:r>
          </a:p>
          <a:p>
            <a:pPr marL="785813" indent="-609600" eaLnBrk="1" hangingPunct="1">
              <a:buFontTx/>
              <a:buAutoNum type="arabicPeriod"/>
            </a:pPr>
            <a:r>
              <a:rPr lang="fa-IR" smtClean="0"/>
              <a:t>عمليات و تاريخ شرکت</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19138"/>
                                        </p:tgtEl>
                                        <p:attrNameLst>
                                          <p:attrName>style.visibility</p:attrName>
                                        </p:attrNameLst>
                                      </p:cBhvr>
                                      <p:to>
                                        <p:strVal val="visible"/>
                                      </p:to>
                                    </p:set>
                                    <p:animEffect transition="in" filter="fade">
                                      <p:cBhvr>
                                        <p:cTn id="7" dur="1000"/>
                                        <p:tgtEl>
                                          <p:spTgt spid="219138"/>
                                        </p:tgtEl>
                                      </p:cBhvr>
                                    </p:animEffect>
                                    <p:anim calcmode="lin" valueType="num">
                                      <p:cBhvr>
                                        <p:cTn id="8" dur="1000" fill="hold"/>
                                        <p:tgtEl>
                                          <p:spTgt spid="219138"/>
                                        </p:tgtEl>
                                        <p:attrNameLst>
                                          <p:attrName>ppt_x</p:attrName>
                                        </p:attrNameLst>
                                      </p:cBhvr>
                                      <p:tavLst>
                                        <p:tav tm="0">
                                          <p:val>
                                            <p:strVal val="#ppt_x"/>
                                          </p:val>
                                        </p:tav>
                                        <p:tav tm="100000">
                                          <p:val>
                                            <p:strVal val="#ppt_x"/>
                                          </p:val>
                                        </p:tav>
                                      </p:tavLst>
                                    </p:anim>
                                    <p:anim calcmode="lin" valueType="num">
                                      <p:cBhvr>
                                        <p:cTn id="9" dur="898" decel="100000" fill="hold"/>
                                        <p:tgtEl>
                                          <p:spTgt spid="21913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1913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19139">
                                            <p:txEl>
                                              <p:pRg st="0" end="0"/>
                                            </p:txEl>
                                          </p:spTgt>
                                        </p:tgtEl>
                                        <p:attrNameLst>
                                          <p:attrName>style.visibility</p:attrName>
                                        </p:attrNameLst>
                                      </p:cBhvr>
                                      <p:to>
                                        <p:strVal val="visible"/>
                                      </p:to>
                                    </p:set>
                                    <p:animEffect transition="in" filter="fade">
                                      <p:cBhvr>
                                        <p:cTn id="15" dur="1000"/>
                                        <p:tgtEl>
                                          <p:spTgt spid="219139">
                                            <p:txEl>
                                              <p:pRg st="0" end="0"/>
                                            </p:txEl>
                                          </p:spTgt>
                                        </p:tgtEl>
                                      </p:cBhvr>
                                    </p:animEffect>
                                    <p:anim calcmode="lin" valueType="num">
                                      <p:cBhvr>
                                        <p:cTn id="16" dur="1000" fill="hold"/>
                                        <p:tgtEl>
                                          <p:spTgt spid="21913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1913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1913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19139">
                                            <p:txEl>
                                              <p:pRg st="1" end="1"/>
                                            </p:txEl>
                                          </p:spTgt>
                                        </p:tgtEl>
                                        <p:attrNameLst>
                                          <p:attrName>style.visibility</p:attrName>
                                        </p:attrNameLst>
                                      </p:cBhvr>
                                      <p:to>
                                        <p:strVal val="visible"/>
                                      </p:to>
                                    </p:set>
                                    <p:animEffect transition="in" filter="fade">
                                      <p:cBhvr>
                                        <p:cTn id="23" dur="1000"/>
                                        <p:tgtEl>
                                          <p:spTgt spid="219139">
                                            <p:txEl>
                                              <p:pRg st="1" end="1"/>
                                            </p:txEl>
                                          </p:spTgt>
                                        </p:tgtEl>
                                      </p:cBhvr>
                                    </p:animEffect>
                                    <p:anim calcmode="lin" valueType="num">
                                      <p:cBhvr>
                                        <p:cTn id="24" dur="1000" fill="hold"/>
                                        <p:tgtEl>
                                          <p:spTgt spid="21913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1913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1913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19139">
                                            <p:txEl>
                                              <p:pRg st="2" end="2"/>
                                            </p:txEl>
                                          </p:spTgt>
                                        </p:tgtEl>
                                        <p:attrNameLst>
                                          <p:attrName>style.visibility</p:attrName>
                                        </p:attrNameLst>
                                      </p:cBhvr>
                                      <p:to>
                                        <p:strVal val="visible"/>
                                      </p:to>
                                    </p:set>
                                    <p:animEffect transition="in" filter="fade">
                                      <p:cBhvr>
                                        <p:cTn id="31" dur="1000"/>
                                        <p:tgtEl>
                                          <p:spTgt spid="219139">
                                            <p:txEl>
                                              <p:pRg st="2" end="2"/>
                                            </p:txEl>
                                          </p:spTgt>
                                        </p:tgtEl>
                                      </p:cBhvr>
                                    </p:animEffect>
                                    <p:anim calcmode="lin" valueType="num">
                                      <p:cBhvr>
                                        <p:cTn id="32" dur="1000" fill="hold"/>
                                        <p:tgtEl>
                                          <p:spTgt spid="219139">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19139">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1913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19139">
                                            <p:txEl>
                                              <p:pRg st="3" end="3"/>
                                            </p:txEl>
                                          </p:spTgt>
                                        </p:tgtEl>
                                        <p:attrNameLst>
                                          <p:attrName>style.visibility</p:attrName>
                                        </p:attrNameLst>
                                      </p:cBhvr>
                                      <p:to>
                                        <p:strVal val="visible"/>
                                      </p:to>
                                    </p:set>
                                    <p:animEffect transition="in" filter="fade">
                                      <p:cBhvr>
                                        <p:cTn id="39" dur="1000"/>
                                        <p:tgtEl>
                                          <p:spTgt spid="219139">
                                            <p:txEl>
                                              <p:pRg st="3" end="3"/>
                                            </p:txEl>
                                          </p:spTgt>
                                        </p:tgtEl>
                                      </p:cBhvr>
                                    </p:animEffect>
                                    <p:anim calcmode="lin" valueType="num">
                                      <p:cBhvr>
                                        <p:cTn id="40" dur="1000" fill="hold"/>
                                        <p:tgtEl>
                                          <p:spTgt spid="219139">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19139">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1913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19139">
                                            <p:txEl>
                                              <p:pRg st="4" end="4"/>
                                            </p:txEl>
                                          </p:spTgt>
                                        </p:tgtEl>
                                        <p:attrNameLst>
                                          <p:attrName>style.visibility</p:attrName>
                                        </p:attrNameLst>
                                      </p:cBhvr>
                                      <p:to>
                                        <p:strVal val="visible"/>
                                      </p:to>
                                    </p:set>
                                    <p:animEffect transition="in" filter="fade">
                                      <p:cBhvr>
                                        <p:cTn id="47" dur="1000"/>
                                        <p:tgtEl>
                                          <p:spTgt spid="219139">
                                            <p:txEl>
                                              <p:pRg st="4" end="4"/>
                                            </p:txEl>
                                          </p:spTgt>
                                        </p:tgtEl>
                                      </p:cBhvr>
                                    </p:animEffect>
                                    <p:anim calcmode="lin" valueType="num">
                                      <p:cBhvr>
                                        <p:cTn id="48" dur="1000" fill="hold"/>
                                        <p:tgtEl>
                                          <p:spTgt spid="219139">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219139">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219139">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219139">
                                            <p:txEl>
                                              <p:pRg st="5" end="5"/>
                                            </p:txEl>
                                          </p:spTgt>
                                        </p:tgtEl>
                                        <p:attrNameLst>
                                          <p:attrName>style.visibility</p:attrName>
                                        </p:attrNameLst>
                                      </p:cBhvr>
                                      <p:to>
                                        <p:strVal val="visible"/>
                                      </p:to>
                                    </p:set>
                                    <p:animEffect transition="in" filter="fade">
                                      <p:cBhvr>
                                        <p:cTn id="55" dur="1000"/>
                                        <p:tgtEl>
                                          <p:spTgt spid="219139">
                                            <p:txEl>
                                              <p:pRg st="5" end="5"/>
                                            </p:txEl>
                                          </p:spTgt>
                                        </p:tgtEl>
                                      </p:cBhvr>
                                    </p:animEffect>
                                    <p:anim calcmode="lin" valueType="num">
                                      <p:cBhvr>
                                        <p:cTn id="56" dur="1000" fill="hold"/>
                                        <p:tgtEl>
                                          <p:spTgt spid="219139">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219139">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219139">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9" grpId="0" build="p"/>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1F8B8C4-DA5F-47AD-B235-6EE92B2EA0DB}" type="slidenum">
              <a:rPr lang="en-US"/>
              <a:pPr>
                <a:defRPr/>
              </a:pPr>
              <a:t>230</a:t>
            </a:fld>
            <a:endParaRPr lang="en-US"/>
          </a:p>
        </p:txBody>
      </p:sp>
      <p:sp>
        <p:nvSpPr>
          <p:cNvPr id="233475" name="Rectangle 2"/>
          <p:cNvSpPr>
            <a:spLocks noGrp="1" noChangeArrowheads="1"/>
          </p:cNvSpPr>
          <p:nvPr>
            <p:ph type="title"/>
          </p:nvPr>
        </p:nvSpPr>
        <p:spPr/>
        <p:txBody>
          <a:bodyPr/>
          <a:lstStyle/>
          <a:p>
            <a:pPr eaLnBrk="1" hangingPunct="1">
              <a:lnSpc>
                <a:spcPct val="150000"/>
              </a:lnSpc>
            </a:pPr>
            <a:r>
              <a:rPr lang="fa-IR" sz="2800" smtClean="0"/>
              <a:t>استراتژي يکسان سازي توليد کالا در بازاريابي بين المللي</a:t>
            </a:r>
            <a:endParaRPr lang="en-US" sz="2800" smtClean="0"/>
          </a:p>
        </p:txBody>
      </p:sp>
      <p:sp>
        <p:nvSpPr>
          <p:cNvPr id="220163" name="Rectangle 3"/>
          <p:cNvSpPr>
            <a:spLocks noGrp="1" noChangeArrowheads="1"/>
          </p:cNvSpPr>
          <p:nvPr>
            <p:ph type="body" idx="1"/>
          </p:nvPr>
        </p:nvSpPr>
        <p:spPr/>
        <p:txBody>
          <a:bodyPr/>
          <a:lstStyle/>
          <a:p>
            <a:pPr eaLnBrk="1" hangingPunct="1">
              <a:lnSpc>
                <a:spcPct val="200000"/>
              </a:lnSpc>
              <a:buFontTx/>
              <a:buNone/>
            </a:pPr>
            <a:r>
              <a:rPr lang="fa-IR" smtClean="0"/>
              <a:t>در اين استراتژي توليدکننده سعي مي کند محصول توليدي خود را به طور يکسان در تمام بازارها عرضه نمايد که آن را روش عرضه استاندارد کالا مي نامند.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20163">
                                            <p:txEl>
                                              <p:pRg st="0" end="0"/>
                                            </p:txEl>
                                          </p:spTgt>
                                        </p:tgtEl>
                                        <p:attrNameLst>
                                          <p:attrName>style.visibility</p:attrName>
                                        </p:attrNameLst>
                                      </p:cBhvr>
                                      <p:to>
                                        <p:strVal val="visible"/>
                                      </p:to>
                                    </p:set>
                                    <p:animScale>
                                      <p:cBhvr>
                                        <p:cTn id="7" dur="1000" decel="50000" fill="hold">
                                          <p:stCondLst>
                                            <p:cond delay="0"/>
                                          </p:stCondLst>
                                        </p:cTn>
                                        <p:tgtEl>
                                          <p:spTgt spid="22016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20163">
                                            <p:txEl>
                                              <p:pRg st="0" end="0"/>
                                            </p:txEl>
                                          </p:spTgt>
                                        </p:tgtEl>
                                        <p:attrNameLst>
                                          <p:attrName>ppt_x</p:attrName>
                                          <p:attrName>ppt_y</p:attrName>
                                        </p:attrNameLst>
                                      </p:cBhvr>
                                    </p:animMotion>
                                    <p:animEffect transition="in" filter="fade">
                                      <p:cBhvr>
                                        <p:cTn id="9" dur="1000"/>
                                        <p:tgtEl>
                                          <p:spTgt spid="2201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build="p" bldLvl="4"/>
    </p:bldLst>
  </p:timing>
</p:sld>
</file>

<file path=ppt/slides/slide2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3675CEB-16BA-45B1-B8D2-822A205A5D02}" type="slidenum">
              <a:rPr lang="en-US"/>
              <a:pPr>
                <a:defRPr/>
              </a:pPr>
              <a:t>231</a:t>
            </a:fld>
            <a:endParaRPr lang="en-US"/>
          </a:p>
        </p:txBody>
      </p:sp>
      <p:sp>
        <p:nvSpPr>
          <p:cNvPr id="221186" name="Rectangle 2"/>
          <p:cNvSpPr>
            <a:spLocks noGrp="1" noChangeArrowheads="1"/>
          </p:cNvSpPr>
          <p:nvPr>
            <p:ph type="title"/>
          </p:nvPr>
        </p:nvSpPr>
        <p:spPr/>
        <p:txBody>
          <a:bodyPr/>
          <a:lstStyle/>
          <a:p>
            <a:pPr eaLnBrk="1" hangingPunct="1">
              <a:lnSpc>
                <a:spcPct val="150000"/>
              </a:lnSpc>
            </a:pPr>
            <a:r>
              <a:rPr lang="fa-IR" sz="2800" smtClean="0"/>
              <a:t>دلايل استفاده از استراتژي يکسان سازي توليد کالا در بازاريابي بين المللي</a:t>
            </a:r>
            <a:endParaRPr lang="en-US" sz="2800" smtClean="0"/>
          </a:p>
        </p:txBody>
      </p:sp>
      <p:sp>
        <p:nvSpPr>
          <p:cNvPr id="221187" name="Rectangle 3"/>
          <p:cNvSpPr>
            <a:spLocks noGrp="1" noChangeArrowheads="1"/>
          </p:cNvSpPr>
          <p:nvPr>
            <p:ph type="body" idx="1"/>
          </p:nvPr>
        </p:nvSpPr>
        <p:spPr/>
        <p:txBody>
          <a:bodyPr/>
          <a:lstStyle/>
          <a:p>
            <a:pPr marL="785813" indent="-609600" eaLnBrk="1" hangingPunct="1">
              <a:buFontTx/>
              <a:buAutoNum type="arabicPeriod"/>
            </a:pPr>
            <a:r>
              <a:rPr lang="fa-IR" smtClean="0"/>
              <a:t>صرفه جويي اقتصادي در توليد</a:t>
            </a:r>
          </a:p>
          <a:p>
            <a:pPr marL="785813" indent="-609600" eaLnBrk="1" hangingPunct="1">
              <a:buFontTx/>
              <a:buAutoNum type="arabicPeriod"/>
            </a:pPr>
            <a:r>
              <a:rPr lang="fa-IR" smtClean="0"/>
              <a:t>صرفه جويي اقتصادي در هزينه هاي تحقيق و توسعه</a:t>
            </a:r>
          </a:p>
          <a:p>
            <a:pPr marL="785813" indent="-609600" eaLnBrk="1" hangingPunct="1">
              <a:buFontTx/>
              <a:buAutoNum type="arabicPeriod"/>
            </a:pPr>
            <a:r>
              <a:rPr lang="fa-IR" smtClean="0"/>
              <a:t>صرفه جويي اقتصادي در بازاريابي</a:t>
            </a:r>
          </a:p>
          <a:p>
            <a:pPr marL="785813" indent="-609600" eaLnBrk="1" hangingPunct="1">
              <a:buFontTx/>
              <a:buAutoNum type="arabicPeriod"/>
            </a:pPr>
            <a:r>
              <a:rPr lang="fa-IR" smtClean="0"/>
              <a:t>شهرت بين المللي کالا</a:t>
            </a:r>
          </a:p>
          <a:p>
            <a:pPr marL="785813" indent="-609600" eaLnBrk="1" hangingPunct="1">
              <a:buFontTx/>
              <a:buAutoNum type="arabicPeriod"/>
            </a:pPr>
            <a:r>
              <a:rPr lang="fa-IR" smtClean="0"/>
              <a:t>اثر تکنولوژي</a:t>
            </a:r>
          </a:p>
          <a:p>
            <a:pPr marL="785813" indent="-609600" eaLnBrk="1" hangingPunct="1">
              <a:buFontTx/>
              <a:buAutoNum type="arabicPeriod"/>
            </a:pPr>
            <a:r>
              <a:rPr lang="fa-IR" smtClean="0"/>
              <a:t>تحريک مصرف کننده</a:t>
            </a:r>
          </a:p>
          <a:p>
            <a:pPr marL="785813" indent="-609600" eaLnBrk="1" hangingPunct="1">
              <a:buFontTx/>
              <a:buAutoNum type="arabicPeriod"/>
            </a:pPr>
            <a:endParaRPr lang="en-US" smtClean="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21186"/>
                                        </p:tgtEl>
                                        <p:attrNameLst>
                                          <p:attrName>style.visibility</p:attrName>
                                        </p:attrNameLst>
                                      </p:cBhvr>
                                      <p:to>
                                        <p:strVal val="visible"/>
                                      </p:to>
                                    </p:set>
                                    <p:anim calcmode="lin" valueType="num">
                                      <p:cBhvr>
                                        <p:cTn id="7" dur="1000" fill="hold">
                                          <p:stCondLst>
                                            <p:cond delay="0"/>
                                          </p:stCondLst>
                                        </p:cTn>
                                        <p:tgtEl>
                                          <p:spTgt spid="221186"/>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221186"/>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221186"/>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221186"/>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221186"/>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221187">
                                            <p:txEl>
                                              <p:pRg st="0" end="0"/>
                                            </p:txEl>
                                          </p:spTgt>
                                        </p:tgtEl>
                                        <p:attrNameLst>
                                          <p:attrName>style.visibility</p:attrName>
                                        </p:attrNameLst>
                                      </p:cBhvr>
                                      <p:to>
                                        <p:strVal val="visible"/>
                                      </p:to>
                                    </p:set>
                                    <p:anim calcmode="lin" valueType="num">
                                      <p:cBhvr>
                                        <p:cTn id="16" dur="500" fill="hold"/>
                                        <p:tgtEl>
                                          <p:spTgt spid="221187">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221187">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221187">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221187">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221187">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221187">
                                            <p:txEl>
                                              <p:pRg st="1" end="1"/>
                                            </p:txEl>
                                          </p:spTgt>
                                        </p:tgtEl>
                                        <p:attrNameLst>
                                          <p:attrName>style.visibility</p:attrName>
                                        </p:attrNameLst>
                                      </p:cBhvr>
                                      <p:to>
                                        <p:strVal val="visible"/>
                                      </p:to>
                                    </p:set>
                                    <p:anim calcmode="lin" valueType="num">
                                      <p:cBhvr>
                                        <p:cTn id="25" dur="500" fill="hold"/>
                                        <p:tgtEl>
                                          <p:spTgt spid="221187">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221187">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221187">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221187">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221187">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221187">
                                            <p:txEl>
                                              <p:pRg st="2" end="2"/>
                                            </p:txEl>
                                          </p:spTgt>
                                        </p:tgtEl>
                                        <p:attrNameLst>
                                          <p:attrName>style.visibility</p:attrName>
                                        </p:attrNameLst>
                                      </p:cBhvr>
                                      <p:to>
                                        <p:strVal val="visible"/>
                                      </p:to>
                                    </p:set>
                                    <p:anim calcmode="lin" valueType="num">
                                      <p:cBhvr>
                                        <p:cTn id="34" dur="500" fill="hold"/>
                                        <p:tgtEl>
                                          <p:spTgt spid="221187">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221187">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221187">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221187">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221187">
                                            <p:txEl>
                                              <p:pRg st="2" end="2"/>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221187">
                                            <p:txEl>
                                              <p:pRg st="3" end="3"/>
                                            </p:txEl>
                                          </p:spTgt>
                                        </p:tgtEl>
                                        <p:attrNameLst>
                                          <p:attrName>style.visibility</p:attrName>
                                        </p:attrNameLst>
                                      </p:cBhvr>
                                      <p:to>
                                        <p:strVal val="visible"/>
                                      </p:to>
                                    </p:set>
                                    <p:anim calcmode="lin" valueType="num">
                                      <p:cBhvr>
                                        <p:cTn id="43" dur="500" fill="hold"/>
                                        <p:tgtEl>
                                          <p:spTgt spid="221187">
                                            <p:txEl>
                                              <p:pRg st="3" end="3"/>
                                            </p:txEl>
                                          </p:spTgt>
                                        </p:tgtEl>
                                        <p:attrNameLst>
                                          <p:attrName>ppt_w</p:attrName>
                                        </p:attrNameLst>
                                      </p:cBhvr>
                                      <p:tavLst>
                                        <p:tav tm="0">
                                          <p:val>
                                            <p:strVal val="#ppt_w*0.05"/>
                                          </p:val>
                                        </p:tav>
                                        <p:tav tm="100000">
                                          <p:val>
                                            <p:strVal val="#ppt_w"/>
                                          </p:val>
                                        </p:tav>
                                      </p:tavLst>
                                    </p:anim>
                                    <p:anim calcmode="lin" valueType="num">
                                      <p:cBhvr>
                                        <p:cTn id="44" dur="500" fill="hold"/>
                                        <p:tgtEl>
                                          <p:spTgt spid="221187">
                                            <p:txEl>
                                              <p:pRg st="3" end="3"/>
                                            </p:txEl>
                                          </p:spTgt>
                                        </p:tgtEl>
                                        <p:attrNameLst>
                                          <p:attrName>ppt_h</p:attrName>
                                        </p:attrNameLst>
                                      </p:cBhvr>
                                      <p:tavLst>
                                        <p:tav tm="0">
                                          <p:val>
                                            <p:strVal val="#ppt_h"/>
                                          </p:val>
                                        </p:tav>
                                        <p:tav tm="100000">
                                          <p:val>
                                            <p:strVal val="#ppt_h"/>
                                          </p:val>
                                        </p:tav>
                                      </p:tavLst>
                                    </p:anim>
                                    <p:anim calcmode="lin" valueType="num">
                                      <p:cBhvr>
                                        <p:cTn id="45" dur="500" fill="hold"/>
                                        <p:tgtEl>
                                          <p:spTgt spid="221187">
                                            <p:txEl>
                                              <p:pRg st="3" end="3"/>
                                            </p:txEl>
                                          </p:spTgt>
                                        </p:tgtEl>
                                        <p:attrNameLst>
                                          <p:attrName>ppt_x</p:attrName>
                                        </p:attrNameLst>
                                      </p:cBhvr>
                                      <p:tavLst>
                                        <p:tav tm="0">
                                          <p:val>
                                            <p:strVal val="#ppt_x-.2"/>
                                          </p:val>
                                        </p:tav>
                                        <p:tav tm="100000">
                                          <p:val>
                                            <p:strVal val="#ppt_x"/>
                                          </p:val>
                                        </p:tav>
                                      </p:tavLst>
                                    </p:anim>
                                    <p:anim calcmode="lin" valueType="num">
                                      <p:cBhvr>
                                        <p:cTn id="46" dur="500" fill="hold"/>
                                        <p:tgtEl>
                                          <p:spTgt spid="221187">
                                            <p:txEl>
                                              <p:pRg st="3" end="3"/>
                                            </p:txEl>
                                          </p:spTgt>
                                        </p:tgtEl>
                                        <p:attrNameLst>
                                          <p:attrName>ppt_y</p:attrName>
                                        </p:attrNameLst>
                                      </p:cBhvr>
                                      <p:tavLst>
                                        <p:tav tm="0">
                                          <p:val>
                                            <p:strVal val="#ppt_y"/>
                                          </p:val>
                                        </p:tav>
                                        <p:tav tm="100000">
                                          <p:val>
                                            <p:strVal val="#ppt_y"/>
                                          </p:val>
                                        </p:tav>
                                      </p:tavLst>
                                    </p:anim>
                                    <p:animEffect transition="in" filter="fade">
                                      <p:cBhvr>
                                        <p:cTn id="47" dur="500"/>
                                        <p:tgtEl>
                                          <p:spTgt spid="221187">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4" presetClass="entr" presetSubtype="0" accel="100000" fill="hold" grpId="0" nodeType="clickEffect">
                                  <p:stCondLst>
                                    <p:cond delay="0"/>
                                  </p:stCondLst>
                                  <p:childTnLst>
                                    <p:set>
                                      <p:cBhvr>
                                        <p:cTn id="51" dur="1" fill="hold">
                                          <p:stCondLst>
                                            <p:cond delay="0"/>
                                          </p:stCondLst>
                                        </p:cTn>
                                        <p:tgtEl>
                                          <p:spTgt spid="221187">
                                            <p:txEl>
                                              <p:pRg st="4" end="4"/>
                                            </p:txEl>
                                          </p:spTgt>
                                        </p:tgtEl>
                                        <p:attrNameLst>
                                          <p:attrName>style.visibility</p:attrName>
                                        </p:attrNameLst>
                                      </p:cBhvr>
                                      <p:to>
                                        <p:strVal val="visible"/>
                                      </p:to>
                                    </p:set>
                                    <p:anim calcmode="lin" valueType="num">
                                      <p:cBhvr>
                                        <p:cTn id="52" dur="500" fill="hold"/>
                                        <p:tgtEl>
                                          <p:spTgt spid="221187">
                                            <p:txEl>
                                              <p:pRg st="4" end="4"/>
                                            </p:txEl>
                                          </p:spTgt>
                                        </p:tgtEl>
                                        <p:attrNameLst>
                                          <p:attrName>ppt_w</p:attrName>
                                        </p:attrNameLst>
                                      </p:cBhvr>
                                      <p:tavLst>
                                        <p:tav tm="0">
                                          <p:val>
                                            <p:strVal val="#ppt_w*0.05"/>
                                          </p:val>
                                        </p:tav>
                                        <p:tav tm="100000">
                                          <p:val>
                                            <p:strVal val="#ppt_w"/>
                                          </p:val>
                                        </p:tav>
                                      </p:tavLst>
                                    </p:anim>
                                    <p:anim calcmode="lin" valueType="num">
                                      <p:cBhvr>
                                        <p:cTn id="53" dur="500" fill="hold"/>
                                        <p:tgtEl>
                                          <p:spTgt spid="221187">
                                            <p:txEl>
                                              <p:pRg st="4" end="4"/>
                                            </p:txEl>
                                          </p:spTgt>
                                        </p:tgtEl>
                                        <p:attrNameLst>
                                          <p:attrName>ppt_h</p:attrName>
                                        </p:attrNameLst>
                                      </p:cBhvr>
                                      <p:tavLst>
                                        <p:tav tm="0">
                                          <p:val>
                                            <p:strVal val="#ppt_h"/>
                                          </p:val>
                                        </p:tav>
                                        <p:tav tm="100000">
                                          <p:val>
                                            <p:strVal val="#ppt_h"/>
                                          </p:val>
                                        </p:tav>
                                      </p:tavLst>
                                    </p:anim>
                                    <p:anim calcmode="lin" valueType="num">
                                      <p:cBhvr>
                                        <p:cTn id="54" dur="500" fill="hold"/>
                                        <p:tgtEl>
                                          <p:spTgt spid="221187">
                                            <p:txEl>
                                              <p:pRg st="4" end="4"/>
                                            </p:txEl>
                                          </p:spTgt>
                                        </p:tgtEl>
                                        <p:attrNameLst>
                                          <p:attrName>ppt_x</p:attrName>
                                        </p:attrNameLst>
                                      </p:cBhvr>
                                      <p:tavLst>
                                        <p:tav tm="0">
                                          <p:val>
                                            <p:strVal val="#ppt_x-.2"/>
                                          </p:val>
                                        </p:tav>
                                        <p:tav tm="100000">
                                          <p:val>
                                            <p:strVal val="#ppt_x"/>
                                          </p:val>
                                        </p:tav>
                                      </p:tavLst>
                                    </p:anim>
                                    <p:anim calcmode="lin" valueType="num">
                                      <p:cBhvr>
                                        <p:cTn id="55" dur="500" fill="hold"/>
                                        <p:tgtEl>
                                          <p:spTgt spid="221187">
                                            <p:txEl>
                                              <p:pRg st="4" end="4"/>
                                            </p:txEl>
                                          </p:spTgt>
                                        </p:tgtEl>
                                        <p:attrNameLst>
                                          <p:attrName>ppt_y</p:attrName>
                                        </p:attrNameLst>
                                      </p:cBhvr>
                                      <p:tavLst>
                                        <p:tav tm="0">
                                          <p:val>
                                            <p:strVal val="#ppt_y"/>
                                          </p:val>
                                        </p:tav>
                                        <p:tav tm="100000">
                                          <p:val>
                                            <p:strVal val="#ppt_y"/>
                                          </p:val>
                                        </p:tav>
                                      </p:tavLst>
                                    </p:anim>
                                    <p:animEffect transition="in" filter="fade">
                                      <p:cBhvr>
                                        <p:cTn id="56" dur="500"/>
                                        <p:tgtEl>
                                          <p:spTgt spid="221187">
                                            <p:txEl>
                                              <p:pRg st="4" end="4"/>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4" presetClass="entr" presetSubtype="0" accel="100000" fill="hold" grpId="0" nodeType="clickEffect">
                                  <p:stCondLst>
                                    <p:cond delay="0"/>
                                  </p:stCondLst>
                                  <p:childTnLst>
                                    <p:set>
                                      <p:cBhvr>
                                        <p:cTn id="60" dur="1" fill="hold">
                                          <p:stCondLst>
                                            <p:cond delay="0"/>
                                          </p:stCondLst>
                                        </p:cTn>
                                        <p:tgtEl>
                                          <p:spTgt spid="221187">
                                            <p:txEl>
                                              <p:pRg st="5" end="5"/>
                                            </p:txEl>
                                          </p:spTgt>
                                        </p:tgtEl>
                                        <p:attrNameLst>
                                          <p:attrName>style.visibility</p:attrName>
                                        </p:attrNameLst>
                                      </p:cBhvr>
                                      <p:to>
                                        <p:strVal val="visible"/>
                                      </p:to>
                                    </p:set>
                                    <p:anim calcmode="lin" valueType="num">
                                      <p:cBhvr>
                                        <p:cTn id="61" dur="500" fill="hold"/>
                                        <p:tgtEl>
                                          <p:spTgt spid="221187">
                                            <p:txEl>
                                              <p:pRg st="5" end="5"/>
                                            </p:txEl>
                                          </p:spTgt>
                                        </p:tgtEl>
                                        <p:attrNameLst>
                                          <p:attrName>ppt_w</p:attrName>
                                        </p:attrNameLst>
                                      </p:cBhvr>
                                      <p:tavLst>
                                        <p:tav tm="0">
                                          <p:val>
                                            <p:strVal val="#ppt_w*0.05"/>
                                          </p:val>
                                        </p:tav>
                                        <p:tav tm="100000">
                                          <p:val>
                                            <p:strVal val="#ppt_w"/>
                                          </p:val>
                                        </p:tav>
                                      </p:tavLst>
                                    </p:anim>
                                    <p:anim calcmode="lin" valueType="num">
                                      <p:cBhvr>
                                        <p:cTn id="62" dur="500" fill="hold"/>
                                        <p:tgtEl>
                                          <p:spTgt spid="221187">
                                            <p:txEl>
                                              <p:pRg st="5" end="5"/>
                                            </p:txEl>
                                          </p:spTgt>
                                        </p:tgtEl>
                                        <p:attrNameLst>
                                          <p:attrName>ppt_h</p:attrName>
                                        </p:attrNameLst>
                                      </p:cBhvr>
                                      <p:tavLst>
                                        <p:tav tm="0">
                                          <p:val>
                                            <p:strVal val="#ppt_h"/>
                                          </p:val>
                                        </p:tav>
                                        <p:tav tm="100000">
                                          <p:val>
                                            <p:strVal val="#ppt_h"/>
                                          </p:val>
                                        </p:tav>
                                      </p:tavLst>
                                    </p:anim>
                                    <p:anim calcmode="lin" valueType="num">
                                      <p:cBhvr>
                                        <p:cTn id="63" dur="500" fill="hold"/>
                                        <p:tgtEl>
                                          <p:spTgt spid="221187">
                                            <p:txEl>
                                              <p:pRg st="5" end="5"/>
                                            </p:txEl>
                                          </p:spTgt>
                                        </p:tgtEl>
                                        <p:attrNameLst>
                                          <p:attrName>ppt_x</p:attrName>
                                        </p:attrNameLst>
                                      </p:cBhvr>
                                      <p:tavLst>
                                        <p:tav tm="0">
                                          <p:val>
                                            <p:strVal val="#ppt_x-.2"/>
                                          </p:val>
                                        </p:tav>
                                        <p:tav tm="100000">
                                          <p:val>
                                            <p:strVal val="#ppt_x"/>
                                          </p:val>
                                        </p:tav>
                                      </p:tavLst>
                                    </p:anim>
                                    <p:anim calcmode="lin" valueType="num">
                                      <p:cBhvr>
                                        <p:cTn id="64" dur="500" fill="hold"/>
                                        <p:tgtEl>
                                          <p:spTgt spid="221187">
                                            <p:txEl>
                                              <p:pRg st="5" end="5"/>
                                            </p:txEl>
                                          </p:spTgt>
                                        </p:tgtEl>
                                        <p:attrNameLst>
                                          <p:attrName>ppt_y</p:attrName>
                                        </p:attrNameLst>
                                      </p:cBhvr>
                                      <p:tavLst>
                                        <p:tav tm="0">
                                          <p:val>
                                            <p:strVal val="#ppt_y"/>
                                          </p:val>
                                        </p:tav>
                                        <p:tav tm="100000">
                                          <p:val>
                                            <p:strVal val="#ppt_y"/>
                                          </p:val>
                                        </p:tav>
                                      </p:tavLst>
                                    </p:anim>
                                    <p:animEffect transition="in" filter="fade">
                                      <p:cBhvr>
                                        <p:cTn id="65" dur="500"/>
                                        <p:tgtEl>
                                          <p:spTgt spid="2211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P spid="221187" grpId="0" build="p"/>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3A905D5-B399-465C-962F-F92D8A97915B}" type="slidenum">
              <a:rPr lang="en-US"/>
              <a:pPr>
                <a:defRPr/>
              </a:pPr>
              <a:t>232</a:t>
            </a:fld>
            <a:endParaRPr lang="en-US"/>
          </a:p>
        </p:txBody>
      </p:sp>
      <p:sp>
        <p:nvSpPr>
          <p:cNvPr id="235523" name="Rectangle 2"/>
          <p:cNvSpPr>
            <a:spLocks noGrp="1" noChangeArrowheads="1"/>
          </p:cNvSpPr>
          <p:nvPr>
            <p:ph type="title"/>
          </p:nvPr>
        </p:nvSpPr>
        <p:spPr/>
        <p:txBody>
          <a:bodyPr/>
          <a:lstStyle/>
          <a:p>
            <a:pPr eaLnBrk="1" hangingPunct="1"/>
            <a:r>
              <a:rPr lang="fa-IR" smtClean="0"/>
              <a:t>استراتژي محصول</a:t>
            </a:r>
            <a:endParaRPr lang="en-US" smtClean="0"/>
          </a:p>
        </p:txBody>
      </p:sp>
      <p:sp>
        <p:nvSpPr>
          <p:cNvPr id="222211" name="Rectangle 3"/>
          <p:cNvSpPr>
            <a:spLocks noGrp="1" noChangeArrowheads="1"/>
          </p:cNvSpPr>
          <p:nvPr>
            <p:ph type="body" idx="1"/>
          </p:nvPr>
        </p:nvSpPr>
        <p:spPr/>
        <p:txBody>
          <a:bodyPr/>
          <a:lstStyle/>
          <a:p>
            <a:pPr eaLnBrk="1" hangingPunct="1">
              <a:lnSpc>
                <a:spcPct val="200000"/>
              </a:lnSpc>
              <a:buFontTx/>
              <a:buNone/>
            </a:pPr>
            <a:r>
              <a:rPr lang="fa-IR" smtClean="0"/>
              <a:t>هنگامي که يک سازمان با يک کالا وارد بازار مي شود به گزينش استراتژي هاي محصول اقدام مي کند. به طور کلي با دو استراتژي تخصيصي و تفکيکي محصول مي توان وارد بازار 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222211">
                                            <p:txEl>
                                              <p:pRg st="0" end="0"/>
                                            </p:txEl>
                                          </p:spTgt>
                                        </p:tgtEl>
                                        <p:attrNameLst>
                                          <p:attrName>style.visibility</p:attrName>
                                        </p:attrNameLst>
                                      </p:cBhvr>
                                      <p:to>
                                        <p:strVal val="visible"/>
                                      </p:to>
                                    </p:set>
                                    <p:animEffect transition="in" filter="plus(in)">
                                      <p:cBhvr>
                                        <p:cTn id="7" dur="2000"/>
                                        <p:tgtEl>
                                          <p:spTgt spid="2222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2CE6673-57BA-4973-A267-D1134CEE9AAB}" type="slidenum">
              <a:rPr lang="en-US"/>
              <a:pPr>
                <a:defRPr/>
              </a:pPr>
              <a:t>233</a:t>
            </a:fld>
            <a:endParaRPr lang="en-US"/>
          </a:p>
        </p:txBody>
      </p:sp>
      <p:sp>
        <p:nvSpPr>
          <p:cNvPr id="223234" name="Rectangle 2"/>
          <p:cNvSpPr>
            <a:spLocks noGrp="1" noChangeArrowheads="1"/>
          </p:cNvSpPr>
          <p:nvPr>
            <p:ph type="title"/>
          </p:nvPr>
        </p:nvSpPr>
        <p:spPr>
          <a:xfrm>
            <a:off x="1200150" y="269875"/>
            <a:ext cx="6684963" cy="1143000"/>
          </a:xfrm>
        </p:spPr>
        <p:txBody>
          <a:bodyPr/>
          <a:lstStyle/>
          <a:p>
            <a:pPr eaLnBrk="1" hangingPunct="1">
              <a:lnSpc>
                <a:spcPct val="150000"/>
              </a:lnSpc>
            </a:pPr>
            <a:r>
              <a:rPr lang="fa-IR" smtClean="0"/>
              <a:t>استراتژي هاي بازاريابي تخصيصي و تفکيکي</a:t>
            </a:r>
            <a:endParaRPr lang="en-US" smtClean="0"/>
          </a:p>
        </p:txBody>
      </p:sp>
      <p:sp>
        <p:nvSpPr>
          <p:cNvPr id="223235" name="Rectangle 3"/>
          <p:cNvSpPr>
            <a:spLocks noGrp="1" noChangeArrowheads="1"/>
          </p:cNvSpPr>
          <p:nvPr>
            <p:ph type="body" idx="1"/>
          </p:nvPr>
        </p:nvSpPr>
        <p:spPr/>
        <p:txBody>
          <a:bodyPr/>
          <a:lstStyle/>
          <a:p>
            <a:pPr marL="785813" indent="-609600" eaLnBrk="1" hangingPunct="1">
              <a:buFontTx/>
              <a:buAutoNum type="arabicPeriod"/>
            </a:pPr>
            <a:r>
              <a:rPr lang="fa-IR" sz="2800" u="sng" smtClean="0">
                <a:solidFill>
                  <a:srgbClr val="0033CC"/>
                </a:solidFill>
              </a:rPr>
              <a:t>استراتژي تخصيص:</a:t>
            </a:r>
          </a:p>
          <a:p>
            <a:pPr marL="785813" indent="-609600" eaLnBrk="1" hangingPunct="1">
              <a:lnSpc>
                <a:spcPct val="125000"/>
              </a:lnSpc>
              <a:buFontTx/>
              <a:buNone/>
            </a:pPr>
            <a:r>
              <a:rPr lang="fa-IR" sz="2800" smtClean="0"/>
              <a:t>در اين استراتژي ، بخش معيني از بازار هدف در نظر گرفته مي‌شود. در اين بخش ضمن عرضه کالا تلاش مي شود که با گرفتن بازخور از مشتريان، کيفيت و عملکرد خود را بهبود بخشد و نيز در زمينه بهبود بسته بندي و خدمات بعد از فروش و فعاليت هاي تبليغاتي فعاليت نمايد.</a:t>
            </a:r>
            <a:endParaRPr lang="en-US" sz="280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23234"/>
                                        </p:tgtEl>
                                        <p:attrNameLst>
                                          <p:attrName>style.visibility</p:attrName>
                                        </p:attrNameLst>
                                      </p:cBhvr>
                                      <p:to>
                                        <p:strVal val="visible"/>
                                      </p:to>
                                    </p:set>
                                    <p:anim calcmode="lin" valueType="num">
                                      <p:cBhvr>
                                        <p:cTn id="7" dur="500" fill="hold"/>
                                        <p:tgtEl>
                                          <p:spTgt spid="223234"/>
                                        </p:tgtEl>
                                        <p:attrNameLst>
                                          <p:attrName>ppt_w</p:attrName>
                                        </p:attrNameLst>
                                      </p:cBhvr>
                                      <p:tavLst>
                                        <p:tav tm="0">
                                          <p:val>
                                            <p:fltVal val="0"/>
                                          </p:val>
                                        </p:tav>
                                        <p:tav tm="100000">
                                          <p:val>
                                            <p:strVal val="#ppt_w"/>
                                          </p:val>
                                        </p:tav>
                                      </p:tavLst>
                                    </p:anim>
                                    <p:anim calcmode="lin" valueType="num">
                                      <p:cBhvr>
                                        <p:cTn id="8" dur="500" fill="hold"/>
                                        <p:tgtEl>
                                          <p:spTgt spid="22323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23235">
                                            <p:txEl>
                                              <p:pRg st="0" end="0"/>
                                            </p:txEl>
                                          </p:spTgt>
                                        </p:tgtEl>
                                        <p:attrNameLst>
                                          <p:attrName>style.visibility</p:attrName>
                                        </p:attrNameLst>
                                      </p:cBhvr>
                                      <p:to>
                                        <p:strVal val="visible"/>
                                      </p:to>
                                    </p:set>
                                    <p:anim calcmode="lin" valueType="num">
                                      <p:cBhvr>
                                        <p:cTn id="13" dur="500" fill="hold"/>
                                        <p:tgtEl>
                                          <p:spTgt spid="22323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2323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23235">
                                            <p:txEl>
                                              <p:pRg st="1" end="1"/>
                                            </p:txEl>
                                          </p:spTgt>
                                        </p:tgtEl>
                                        <p:attrNameLst>
                                          <p:attrName>style.visibility</p:attrName>
                                        </p:attrNameLst>
                                      </p:cBhvr>
                                      <p:to>
                                        <p:strVal val="visible"/>
                                      </p:to>
                                    </p:set>
                                    <p:anim calcmode="lin" valueType="num">
                                      <p:cBhvr>
                                        <p:cTn id="19" dur="500" fill="hold"/>
                                        <p:tgtEl>
                                          <p:spTgt spid="22323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23235">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4" grpId="0"/>
      <p:bldP spid="223235" grpId="0" build="p"/>
    </p:bldLst>
  </p:timing>
</p:sld>
</file>

<file path=ppt/slides/slide2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4582D5D-80F0-4B94-966B-F756353EDA47}" type="slidenum">
              <a:rPr lang="en-US"/>
              <a:pPr>
                <a:defRPr/>
              </a:pPr>
              <a:t>234</a:t>
            </a:fld>
            <a:endParaRPr lang="en-US"/>
          </a:p>
        </p:txBody>
      </p:sp>
      <p:sp>
        <p:nvSpPr>
          <p:cNvPr id="224258" name="Rectangle 2"/>
          <p:cNvSpPr>
            <a:spLocks noGrp="1" noChangeArrowheads="1"/>
          </p:cNvSpPr>
          <p:nvPr>
            <p:ph type="title"/>
          </p:nvPr>
        </p:nvSpPr>
        <p:spPr>
          <a:xfrm>
            <a:off x="1258888" y="404813"/>
            <a:ext cx="6542087" cy="1143000"/>
          </a:xfrm>
        </p:spPr>
        <p:txBody>
          <a:bodyPr/>
          <a:lstStyle/>
          <a:p>
            <a:pPr eaLnBrk="1" hangingPunct="1"/>
            <a:r>
              <a:rPr lang="fa-IR" smtClean="0"/>
              <a:t>استراتژي هاي بازاريابي تخصيصي و تفکيکي</a:t>
            </a:r>
            <a:endParaRPr lang="en-US" smtClean="0"/>
          </a:p>
        </p:txBody>
      </p:sp>
      <p:sp>
        <p:nvSpPr>
          <p:cNvPr id="224259" name="Rectangle 3"/>
          <p:cNvSpPr>
            <a:spLocks noGrp="1" noChangeArrowheads="1"/>
          </p:cNvSpPr>
          <p:nvPr>
            <p:ph type="body" idx="1"/>
          </p:nvPr>
        </p:nvSpPr>
        <p:spPr/>
        <p:txBody>
          <a:bodyPr/>
          <a:lstStyle/>
          <a:p>
            <a:pPr eaLnBrk="1" hangingPunct="1">
              <a:buFontTx/>
              <a:buNone/>
            </a:pPr>
            <a:r>
              <a:rPr lang="fa-IR" sz="2800" smtClean="0">
                <a:solidFill>
                  <a:srgbClr val="0033CC"/>
                </a:solidFill>
              </a:rPr>
              <a:t>استراتژي تفکيکي:</a:t>
            </a:r>
          </a:p>
          <a:p>
            <a:pPr eaLnBrk="1" hangingPunct="1">
              <a:lnSpc>
                <a:spcPct val="150000"/>
              </a:lnSpc>
              <a:buFontTx/>
              <a:buNone/>
            </a:pPr>
            <a:r>
              <a:rPr lang="fa-IR" sz="2800" smtClean="0"/>
              <a:t>در اين روش، بازار هدف به چند قسمت تقسيم شده و براي هر بخش استراتژي خاص انتخاب مي شود. ممکن است بنا به نياز هر بازار، براي بازارها، کانالهاي توزيع متفاوت، رسانه هاي تبليغاتي متفاوت و حتي قيمت متفاوت منظور شود.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24258"/>
                                        </p:tgtEl>
                                        <p:attrNameLst>
                                          <p:attrName>style.visibility</p:attrName>
                                        </p:attrNameLst>
                                      </p:cBhvr>
                                      <p:to>
                                        <p:strVal val="visible"/>
                                      </p:to>
                                    </p:set>
                                    <p:anim calcmode="lin" valueType="num">
                                      <p:cBhvr>
                                        <p:cTn id="7" dur="500" fill="hold"/>
                                        <p:tgtEl>
                                          <p:spTgt spid="224258"/>
                                        </p:tgtEl>
                                        <p:attrNameLst>
                                          <p:attrName>ppt_w</p:attrName>
                                        </p:attrNameLst>
                                      </p:cBhvr>
                                      <p:tavLst>
                                        <p:tav tm="0">
                                          <p:val>
                                            <p:fltVal val="0"/>
                                          </p:val>
                                        </p:tav>
                                        <p:tav tm="100000">
                                          <p:val>
                                            <p:strVal val="#ppt_w"/>
                                          </p:val>
                                        </p:tav>
                                      </p:tavLst>
                                    </p:anim>
                                    <p:anim calcmode="lin" valueType="num">
                                      <p:cBhvr>
                                        <p:cTn id="8" dur="500" fill="hold"/>
                                        <p:tgtEl>
                                          <p:spTgt spid="22425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24259">
                                            <p:txEl>
                                              <p:pRg st="0" end="0"/>
                                            </p:txEl>
                                          </p:spTgt>
                                        </p:tgtEl>
                                        <p:attrNameLst>
                                          <p:attrName>style.visibility</p:attrName>
                                        </p:attrNameLst>
                                      </p:cBhvr>
                                      <p:to>
                                        <p:strVal val="visible"/>
                                      </p:to>
                                    </p:set>
                                    <p:anim calcmode="lin" valueType="num">
                                      <p:cBhvr>
                                        <p:cTn id="13" dur="500" fill="hold"/>
                                        <p:tgtEl>
                                          <p:spTgt spid="22425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242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24259">
                                            <p:txEl>
                                              <p:pRg st="1" end="1"/>
                                            </p:txEl>
                                          </p:spTgt>
                                        </p:tgtEl>
                                        <p:attrNameLst>
                                          <p:attrName>style.visibility</p:attrName>
                                        </p:attrNameLst>
                                      </p:cBhvr>
                                      <p:to>
                                        <p:strVal val="visible"/>
                                      </p:to>
                                    </p:set>
                                    <p:anim calcmode="lin" valueType="num">
                                      <p:cBhvr>
                                        <p:cTn id="19" dur="500" fill="hold"/>
                                        <p:tgtEl>
                                          <p:spTgt spid="22425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2425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8" grpId="0"/>
      <p:bldP spid="224259" grpId="0" build="p"/>
    </p:bldLst>
  </p:timing>
</p:sld>
</file>

<file path=ppt/slides/slide2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F432CF1-254E-42A8-B37D-48691913FB79}" type="slidenum">
              <a:rPr lang="en-US"/>
              <a:pPr>
                <a:defRPr/>
              </a:pPr>
              <a:t>235</a:t>
            </a:fld>
            <a:endParaRPr lang="en-US"/>
          </a:p>
        </p:txBody>
      </p:sp>
      <p:sp>
        <p:nvSpPr>
          <p:cNvPr id="225282" name="Rectangle 2"/>
          <p:cNvSpPr>
            <a:spLocks noGrp="1" noChangeArrowheads="1"/>
          </p:cNvSpPr>
          <p:nvPr>
            <p:ph type="title"/>
          </p:nvPr>
        </p:nvSpPr>
        <p:spPr/>
        <p:txBody>
          <a:bodyPr/>
          <a:lstStyle/>
          <a:p>
            <a:pPr eaLnBrk="1" hangingPunct="1"/>
            <a:r>
              <a:rPr lang="fa-IR" smtClean="0"/>
              <a:t>استراتژي صادرات</a:t>
            </a:r>
            <a:endParaRPr lang="en-US" smtClean="0"/>
          </a:p>
        </p:txBody>
      </p:sp>
      <p:sp>
        <p:nvSpPr>
          <p:cNvPr id="225283" name="Rectangle 3"/>
          <p:cNvSpPr>
            <a:spLocks noGrp="1" noChangeArrowheads="1"/>
          </p:cNvSpPr>
          <p:nvPr>
            <p:ph type="body" idx="1"/>
          </p:nvPr>
        </p:nvSpPr>
        <p:spPr/>
        <p:txBody>
          <a:bodyPr/>
          <a:lstStyle/>
          <a:p>
            <a:pPr marL="785813" indent="-609600" eaLnBrk="1" hangingPunct="1">
              <a:lnSpc>
                <a:spcPct val="90000"/>
              </a:lnSpc>
              <a:buFontTx/>
              <a:buNone/>
            </a:pPr>
            <a:r>
              <a:rPr lang="fa-IR" smtClean="0">
                <a:solidFill>
                  <a:srgbClr val="0033CC"/>
                </a:solidFill>
              </a:rPr>
              <a:t>براي اجراي</a:t>
            </a:r>
            <a:r>
              <a:rPr lang="fa-IR" sz="3600" smtClean="0">
                <a:solidFill>
                  <a:srgbClr val="0033CC"/>
                </a:solidFill>
              </a:rPr>
              <a:t> </a:t>
            </a:r>
            <a:r>
              <a:rPr lang="fa-IR" smtClean="0">
                <a:solidFill>
                  <a:srgbClr val="0033CC"/>
                </a:solidFill>
              </a:rPr>
              <a:t>استراتژي صادرات بايد اقدامات زير انجام شود:</a:t>
            </a:r>
          </a:p>
          <a:p>
            <a:pPr marL="785813" indent="-609600" eaLnBrk="1" hangingPunct="1">
              <a:lnSpc>
                <a:spcPct val="90000"/>
              </a:lnSpc>
              <a:buFontTx/>
              <a:buNone/>
            </a:pPr>
            <a:endParaRPr lang="fa-IR" sz="700" smtClean="0">
              <a:solidFill>
                <a:srgbClr val="0033CC"/>
              </a:solidFill>
            </a:endParaRPr>
          </a:p>
          <a:p>
            <a:pPr marL="785813" indent="-609600" eaLnBrk="1" hangingPunct="1">
              <a:lnSpc>
                <a:spcPct val="90000"/>
              </a:lnSpc>
              <a:buFontTx/>
              <a:buAutoNum type="arabicPeriod"/>
            </a:pPr>
            <a:r>
              <a:rPr lang="fa-IR" smtClean="0"/>
              <a:t>استراتژي عدم تغيير محصول</a:t>
            </a:r>
          </a:p>
          <a:p>
            <a:pPr marL="785813" indent="-609600" eaLnBrk="1" hangingPunct="1">
              <a:lnSpc>
                <a:spcPct val="90000"/>
              </a:lnSpc>
              <a:buFontTx/>
              <a:buAutoNum type="arabicPeriod"/>
            </a:pPr>
            <a:r>
              <a:rPr lang="fa-IR" smtClean="0"/>
              <a:t>استراتژي تغيير محصول صادراتي</a:t>
            </a:r>
          </a:p>
          <a:p>
            <a:pPr marL="1455738" lvl="2" indent="-457200" eaLnBrk="1" hangingPunct="1">
              <a:lnSpc>
                <a:spcPct val="90000"/>
              </a:lnSpc>
              <a:buSzPct val="65000"/>
              <a:buFont typeface="B Titr" pitchFamily="2" charset="-78"/>
              <a:buBlip>
                <a:blip r:embed="rId2"/>
              </a:buBlip>
            </a:pPr>
            <a:r>
              <a:rPr lang="fa-IR" smtClean="0"/>
              <a:t>تعداد کالا در يک بسته</a:t>
            </a:r>
          </a:p>
          <a:p>
            <a:pPr marL="1455738" lvl="2" indent="-457200" eaLnBrk="1" hangingPunct="1">
              <a:lnSpc>
                <a:spcPct val="90000"/>
              </a:lnSpc>
              <a:buSzPct val="65000"/>
              <a:buFont typeface="B Titr" pitchFamily="2" charset="-78"/>
              <a:buBlip>
                <a:blip r:embed="rId2"/>
              </a:buBlip>
            </a:pPr>
            <a:r>
              <a:rPr lang="fa-IR" smtClean="0"/>
              <a:t>تغيير در قطعات</a:t>
            </a:r>
          </a:p>
          <a:p>
            <a:pPr marL="1455738" lvl="2" indent="-457200" eaLnBrk="1" hangingPunct="1">
              <a:lnSpc>
                <a:spcPct val="90000"/>
              </a:lnSpc>
              <a:buSzPct val="65000"/>
              <a:buFont typeface="B Titr" pitchFamily="2" charset="-78"/>
              <a:buBlip>
                <a:blip r:embed="rId2"/>
              </a:buBlip>
            </a:pPr>
            <a:r>
              <a:rPr lang="fa-IR" smtClean="0"/>
              <a:t>تغيير در نام محصول</a:t>
            </a:r>
          </a:p>
          <a:p>
            <a:pPr marL="785813" indent="-609600" eaLnBrk="1" hangingPunct="1">
              <a:lnSpc>
                <a:spcPct val="90000"/>
              </a:lnSpc>
              <a:buFontTx/>
              <a:buAutoNum type="arabicPeriod" startAt="3"/>
            </a:pPr>
            <a:r>
              <a:rPr lang="fa-IR" smtClean="0"/>
              <a:t>استراتژي توسعه خط محصول</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25282"/>
                                        </p:tgtEl>
                                        <p:attrNameLst>
                                          <p:attrName>style.visibility</p:attrName>
                                        </p:attrNameLst>
                                      </p:cBhvr>
                                      <p:to>
                                        <p:strVal val="visible"/>
                                      </p:to>
                                    </p:set>
                                    <p:animEffect transition="in" filter="fade">
                                      <p:cBhvr>
                                        <p:cTn id="7" dur="1000"/>
                                        <p:tgtEl>
                                          <p:spTgt spid="225282"/>
                                        </p:tgtEl>
                                      </p:cBhvr>
                                    </p:animEffect>
                                    <p:anim calcmode="lin" valueType="num">
                                      <p:cBhvr>
                                        <p:cTn id="8" dur="1000" fill="hold"/>
                                        <p:tgtEl>
                                          <p:spTgt spid="225282"/>
                                        </p:tgtEl>
                                        <p:attrNameLst>
                                          <p:attrName>ppt_x</p:attrName>
                                        </p:attrNameLst>
                                      </p:cBhvr>
                                      <p:tavLst>
                                        <p:tav tm="0">
                                          <p:val>
                                            <p:strVal val="#ppt_x"/>
                                          </p:val>
                                        </p:tav>
                                        <p:tav tm="100000">
                                          <p:val>
                                            <p:strVal val="#ppt_x"/>
                                          </p:val>
                                        </p:tav>
                                      </p:tavLst>
                                    </p:anim>
                                    <p:anim calcmode="lin" valueType="num">
                                      <p:cBhvr>
                                        <p:cTn id="9" dur="898" decel="100000" fill="hold"/>
                                        <p:tgtEl>
                                          <p:spTgt spid="2252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25282"/>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25283">
                                            <p:txEl>
                                              <p:pRg st="0" end="0"/>
                                            </p:txEl>
                                          </p:spTgt>
                                        </p:tgtEl>
                                        <p:attrNameLst>
                                          <p:attrName>style.visibility</p:attrName>
                                        </p:attrNameLst>
                                      </p:cBhvr>
                                      <p:to>
                                        <p:strVal val="visible"/>
                                      </p:to>
                                    </p:set>
                                    <p:animEffect transition="in" filter="fade">
                                      <p:cBhvr>
                                        <p:cTn id="15" dur="1000"/>
                                        <p:tgtEl>
                                          <p:spTgt spid="225283">
                                            <p:txEl>
                                              <p:pRg st="0" end="0"/>
                                            </p:txEl>
                                          </p:spTgt>
                                        </p:tgtEl>
                                      </p:cBhvr>
                                    </p:animEffect>
                                    <p:anim calcmode="lin" valueType="num">
                                      <p:cBhvr>
                                        <p:cTn id="16" dur="1000" fill="hold"/>
                                        <p:tgtEl>
                                          <p:spTgt spid="22528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2528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2528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25283">
                                            <p:txEl>
                                              <p:pRg st="2" end="2"/>
                                            </p:txEl>
                                          </p:spTgt>
                                        </p:tgtEl>
                                        <p:attrNameLst>
                                          <p:attrName>style.visibility</p:attrName>
                                        </p:attrNameLst>
                                      </p:cBhvr>
                                      <p:to>
                                        <p:strVal val="visible"/>
                                      </p:to>
                                    </p:set>
                                    <p:animEffect transition="in" filter="fade">
                                      <p:cBhvr>
                                        <p:cTn id="23" dur="1000"/>
                                        <p:tgtEl>
                                          <p:spTgt spid="225283">
                                            <p:txEl>
                                              <p:pRg st="2" end="2"/>
                                            </p:txEl>
                                          </p:spTgt>
                                        </p:tgtEl>
                                      </p:cBhvr>
                                    </p:animEffect>
                                    <p:anim calcmode="lin" valueType="num">
                                      <p:cBhvr>
                                        <p:cTn id="24" dur="1000" fill="hold"/>
                                        <p:tgtEl>
                                          <p:spTgt spid="225283">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2528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2528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25283">
                                            <p:txEl>
                                              <p:pRg st="3" end="3"/>
                                            </p:txEl>
                                          </p:spTgt>
                                        </p:tgtEl>
                                        <p:attrNameLst>
                                          <p:attrName>style.visibility</p:attrName>
                                        </p:attrNameLst>
                                      </p:cBhvr>
                                      <p:to>
                                        <p:strVal val="visible"/>
                                      </p:to>
                                    </p:set>
                                    <p:animEffect transition="in" filter="fade">
                                      <p:cBhvr>
                                        <p:cTn id="31" dur="1000"/>
                                        <p:tgtEl>
                                          <p:spTgt spid="225283">
                                            <p:txEl>
                                              <p:pRg st="3" end="3"/>
                                            </p:txEl>
                                          </p:spTgt>
                                        </p:tgtEl>
                                      </p:cBhvr>
                                    </p:animEffect>
                                    <p:anim calcmode="lin" valueType="num">
                                      <p:cBhvr>
                                        <p:cTn id="32" dur="1000" fill="hold"/>
                                        <p:tgtEl>
                                          <p:spTgt spid="225283">
                                            <p:txEl>
                                              <p:pRg st="3" end="3"/>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25283">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25283">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225283">
                                            <p:txEl>
                                              <p:pRg st="4" end="4"/>
                                            </p:txEl>
                                          </p:spTgt>
                                        </p:tgtEl>
                                        <p:attrNameLst>
                                          <p:attrName>style.visibility</p:attrName>
                                        </p:attrNameLst>
                                      </p:cBhvr>
                                      <p:to>
                                        <p:strVal val="visible"/>
                                      </p:to>
                                    </p:set>
                                    <p:animEffect transition="in" filter="fade">
                                      <p:cBhvr>
                                        <p:cTn id="37" dur="1000"/>
                                        <p:tgtEl>
                                          <p:spTgt spid="225283">
                                            <p:txEl>
                                              <p:pRg st="4" end="4"/>
                                            </p:txEl>
                                          </p:spTgt>
                                        </p:tgtEl>
                                      </p:cBhvr>
                                    </p:animEffect>
                                    <p:anim calcmode="lin" valueType="num">
                                      <p:cBhvr>
                                        <p:cTn id="38" dur="1000" fill="hold"/>
                                        <p:tgtEl>
                                          <p:spTgt spid="225283">
                                            <p:txEl>
                                              <p:pRg st="4" end="4"/>
                                            </p:txEl>
                                          </p:spTgt>
                                        </p:tgtEl>
                                        <p:attrNameLst>
                                          <p:attrName>ppt_x</p:attrName>
                                        </p:attrNameLst>
                                      </p:cBhvr>
                                      <p:tavLst>
                                        <p:tav tm="0">
                                          <p:val>
                                            <p:strVal val="#ppt_x"/>
                                          </p:val>
                                        </p:tav>
                                        <p:tav tm="100000">
                                          <p:val>
                                            <p:strVal val="#ppt_x"/>
                                          </p:val>
                                        </p:tav>
                                      </p:tavLst>
                                    </p:anim>
                                    <p:anim calcmode="lin" valueType="num">
                                      <p:cBhvr>
                                        <p:cTn id="39" dur="898" decel="100000" fill="hold"/>
                                        <p:tgtEl>
                                          <p:spTgt spid="225283">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898"/>
                                          </p:stCondLst>
                                        </p:cTn>
                                        <p:tgtEl>
                                          <p:spTgt spid="225283">
                                            <p:txEl>
                                              <p:pRg st="4" end="4"/>
                                            </p:txEl>
                                          </p:spTgt>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225283">
                                            <p:txEl>
                                              <p:pRg st="5" end="5"/>
                                            </p:txEl>
                                          </p:spTgt>
                                        </p:tgtEl>
                                        <p:attrNameLst>
                                          <p:attrName>style.visibility</p:attrName>
                                        </p:attrNameLst>
                                      </p:cBhvr>
                                      <p:to>
                                        <p:strVal val="visible"/>
                                      </p:to>
                                    </p:set>
                                    <p:animEffect transition="in" filter="fade">
                                      <p:cBhvr>
                                        <p:cTn id="43" dur="1000"/>
                                        <p:tgtEl>
                                          <p:spTgt spid="225283">
                                            <p:txEl>
                                              <p:pRg st="5" end="5"/>
                                            </p:txEl>
                                          </p:spTgt>
                                        </p:tgtEl>
                                      </p:cBhvr>
                                    </p:animEffect>
                                    <p:anim calcmode="lin" valueType="num">
                                      <p:cBhvr>
                                        <p:cTn id="44" dur="1000" fill="hold"/>
                                        <p:tgtEl>
                                          <p:spTgt spid="225283">
                                            <p:txEl>
                                              <p:pRg st="5" end="5"/>
                                            </p:txEl>
                                          </p:spTgt>
                                        </p:tgtEl>
                                        <p:attrNameLst>
                                          <p:attrName>ppt_x</p:attrName>
                                        </p:attrNameLst>
                                      </p:cBhvr>
                                      <p:tavLst>
                                        <p:tav tm="0">
                                          <p:val>
                                            <p:strVal val="#ppt_x"/>
                                          </p:val>
                                        </p:tav>
                                        <p:tav tm="100000">
                                          <p:val>
                                            <p:strVal val="#ppt_x"/>
                                          </p:val>
                                        </p:tav>
                                      </p:tavLst>
                                    </p:anim>
                                    <p:anim calcmode="lin" valueType="num">
                                      <p:cBhvr>
                                        <p:cTn id="45" dur="898" decel="100000" fill="hold"/>
                                        <p:tgtEl>
                                          <p:spTgt spid="225283">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898"/>
                                          </p:stCondLst>
                                        </p:cTn>
                                        <p:tgtEl>
                                          <p:spTgt spid="225283">
                                            <p:txEl>
                                              <p:pRg st="5" end="5"/>
                                            </p:txEl>
                                          </p:spTgt>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225283">
                                            <p:txEl>
                                              <p:pRg st="6" end="6"/>
                                            </p:txEl>
                                          </p:spTgt>
                                        </p:tgtEl>
                                        <p:attrNameLst>
                                          <p:attrName>style.visibility</p:attrName>
                                        </p:attrNameLst>
                                      </p:cBhvr>
                                      <p:to>
                                        <p:strVal val="visible"/>
                                      </p:to>
                                    </p:set>
                                    <p:animEffect transition="in" filter="fade">
                                      <p:cBhvr>
                                        <p:cTn id="49" dur="1000"/>
                                        <p:tgtEl>
                                          <p:spTgt spid="225283">
                                            <p:txEl>
                                              <p:pRg st="6" end="6"/>
                                            </p:txEl>
                                          </p:spTgt>
                                        </p:tgtEl>
                                      </p:cBhvr>
                                    </p:animEffect>
                                    <p:anim calcmode="lin" valueType="num">
                                      <p:cBhvr>
                                        <p:cTn id="50" dur="1000" fill="hold"/>
                                        <p:tgtEl>
                                          <p:spTgt spid="225283">
                                            <p:txEl>
                                              <p:pRg st="6" end="6"/>
                                            </p:txEl>
                                          </p:spTgt>
                                        </p:tgtEl>
                                        <p:attrNameLst>
                                          <p:attrName>ppt_x</p:attrName>
                                        </p:attrNameLst>
                                      </p:cBhvr>
                                      <p:tavLst>
                                        <p:tav tm="0">
                                          <p:val>
                                            <p:strVal val="#ppt_x"/>
                                          </p:val>
                                        </p:tav>
                                        <p:tav tm="100000">
                                          <p:val>
                                            <p:strVal val="#ppt_x"/>
                                          </p:val>
                                        </p:tav>
                                      </p:tavLst>
                                    </p:anim>
                                    <p:anim calcmode="lin" valueType="num">
                                      <p:cBhvr>
                                        <p:cTn id="51" dur="898" decel="100000" fill="hold"/>
                                        <p:tgtEl>
                                          <p:spTgt spid="225283">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898"/>
                                          </p:stCondLst>
                                        </p:cTn>
                                        <p:tgtEl>
                                          <p:spTgt spid="22528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225283">
                                            <p:txEl>
                                              <p:pRg st="7" end="7"/>
                                            </p:txEl>
                                          </p:spTgt>
                                        </p:tgtEl>
                                        <p:attrNameLst>
                                          <p:attrName>style.visibility</p:attrName>
                                        </p:attrNameLst>
                                      </p:cBhvr>
                                      <p:to>
                                        <p:strVal val="visible"/>
                                      </p:to>
                                    </p:set>
                                    <p:animEffect transition="in" filter="fade">
                                      <p:cBhvr>
                                        <p:cTn id="57" dur="1000"/>
                                        <p:tgtEl>
                                          <p:spTgt spid="225283">
                                            <p:txEl>
                                              <p:pRg st="7" end="7"/>
                                            </p:txEl>
                                          </p:spTgt>
                                        </p:tgtEl>
                                      </p:cBhvr>
                                    </p:animEffect>
                                    <p:anim calcmode="lin" valueType="num">
                                      <p:cBhvr>
                                        <p:cTn id="58" dur="1000" fill="hold"/>
                                        <p:tgtEl>
                                          <p:spTgt spid="225283">
                                            <p:txEl>
                                              <p:pRg st="7" end="7"/>
                                            </p:txEl>
                                          </p:spTgt>
                                        </p:tgtEl>
                                        <p:attrNameLst>
                                          <p:attrName>ppt_x</p:attrName>
                                        </p:attrNameLst>
                                      </p:cBhvr>
                                      <p:tavLst>
                                        <p:tav tm="0">
                                          <p:val>
                                            <p:strVal val="#ppt_x"/>
                                          </p:val>
                                        </p:tav>
                                        <p:tav tm="100000">
                                          <p:val>
                                            <p:strVal val="#ppt_x"/>
                                          </p:val>
                                        </p:tav>
                                      </p:tavLst>
                                    </p:anim>
                                    <p:anim calcmode="lin" valueType="num">
                                      <p:cBhvr>
                                        <p:cTn id="59" dur="898" decel="100000" fill="hold"/>
                                        <p:tgtEl>
                                          <p:spTgt spid="225283">
                                            <p:txEl>
                                              <p:pRg st="7" end="7"/>
                                            </p:txEl>
                                          </p:spTgt>
                                        </p:tgtEl>
                                        <p:attrNameLst>
                                          <p:attrName>ppt_y</p:attrName>
                                        </p:attrNameLst>
                                      </p:cBhvr>
                                      <p:tavLst>
                                        <p:tav tm="0">
                                          <p:val>
                                            <p:strVal val="#ppt_y+1"/>
                                          </p:val>
                                        </p:tav>
                                        <p:tav tm="100000">
                                          <p:val>
                                            <p:strVal val="#ppt_y-.03"/>
                                          </p:val>
                                        </p:tav>
                                      </p:tavLst>
                                    </p:anim>
                                    <p:anim calcmode="lin" valueType="num">
                                      <p:cBhvr>
                                        <p:cTn id="60" dur="100" accel="100000" fill="hold">
                                          <p:stCondLst>
                                            <p:cond delay="898"/>
                                          </p:stCondLst>
                                        </p:cTn>
                                        <p:tgtEl>
                                          <p:spTgt spid="22528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2" grpId="0"/>
      <p:bldP spid="225283"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E46032F-33DA-4EB5-B67B-F50D63199CA3}" type="slidenum">
              <a:rPr lang="en-US"/>
              <a:pPr>
                <a:defRPr/>
              </a:pPr>
              <a:t>236</a:t>
            </a:fld>
            <a:endParaRPr lang="en-US"/>
          </a:p>
        </p:txBody>
      </p:sp>
      <p:sp>
        <p:nvSpPr>
          <p:cNvPr id="239619" name="Rectangle 2"/>
          <p:cNvSpPr>
            <a:spLocks noGrp="1" noChangeArrowheads="1"/>
          </p:cNvSpPr>
          <p:nvPr>
            <p:ph type="title"/>
          </p:nvPr>
        </p:nvSpPr>
        <p:spPr/>
        <p:txBody>
          <a:bodyPr/>
          <a:lstStyle/>
          <a:p>
            <a:pPr eaLnBrk="1" hangingPunct="1"/>
            <a:r>
              <a:rPr lang="fa-IR" smtClean="0"/>
              <a:t>استراتژي تنوع محصول</a:t>
            </a:r>
            <a:endParaRPr lang="en-US" smtClean="0"/>
          </a:p>
        </p:txBody>
      </p:sp>
      <p:sp>
        <p:nvSpPr>
          <p:cNvPr id="226307" name="Rectangle 3"/>
          <p:cNvSpPr>
            <a:spLocks noGrp="1" noChangeArrowheads="1"/>
          </p:cNvSpPr>
          <p:nvPr>
            <p:ph type="body" idx="1"/>
          </p:nvPr>
        </p:nvSpPr>
        <p:spPr/>
        <p:txBody>
          <a:bodyPr/>
          <a:lstStyle/>
          <a:p>
            <a:pPr eaLnBrk="1" hangingPunct="1">
              <a:lnSpc>
                <a:spcPct val="200000"/>
              </a:lnSpc>
              <a:buFontTx/>
              <a:buNone/>
            </a:pPr>
            <a:r>
              <a:rPr lang="fa-IR" smtClean="0"/>
              <a:t>تنوع محصول به معني عرضه محصولات جديد به بازار فروش است. تنوع محصول مي تواند به صورت عمودي يا افقي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animEffect transition="in" filter="diamond(in)">
                                      <p:cBhvr>
                                        <p:cTn id="7" dur="2000"/>
                                        <p:tgtEl>
                                          <p:spTgt spid="2263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p:bldLst>
  </p:timing>
</p:sld>
</file>

<file path=ppt/slides/slide2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51E03F9-994B-46EE-8044-387EA2ADF9D1}" type="slidenum">
              <a:rPr lang="en-US"/>
              <a:pPr>
                <a:defRPr/>
              </a:pPr>
              <a:t>237</a:t>
            </a:fld>
            <a:endParaRPr lang="en-US"/>
          </a:p>
        </p:txBody>
      </p:sp>
      <p:sp>
        <p:nvSpPr>
          <p:cNvPr id="240643" name="Rectangle 2"/>
          <p:cNvSpPr>
            <a:spLocks noGrp="1" noChangeArrowheads="1"/>
          </p:cNvSpPr>
          <p:nvPr>
            <p:ph type="title"/>
          </p:nvPr>
        </p:nvSpPr>
        <p:spPr/>
        <p:txBody>
          <a:bodyPr/>
          <a:lstStyle/>
          <a:p>
            <a:pPr eaLnBrk="1" hangingPunct="1"/>
            <a:r>
              <a:rPr lang="fa-IR" smtClean="0"/>
              <a:t>تنوع افقي و عمودي</a:t>
            </a:r>
            <a:endParaRPr lang="en-US" smtClean="0"/>
          </a:p>
        </p:txBody>
      </p:sp>
      <p:sp>
        <p:nvSpPr>
          <p:cNvPr id="227331" name="Rectangle 3"/>
          <p:cNvSpPr>
            <a:spLocks noGrp="1" noChangeArrowheads="1"/>
          </p:cNvSpPr>
          <p:nvPr>
            <p:ph type="body" idx="1"/>
          </p:nvPr>
        </p:nvSpPr>
        <p:spPr/>
        <p:txBody>
          <a:bodyPr/>
          <a:lstStyle/>
          <a:p>
            <a:pPr eaLnBrk="1" hangingPunct="1">
              <a:buFontTx/>
              <a:buNone/>
            </a:pPr>
            <a:r>
              <a:rPr lang="fa-IR" smtClean="0">
                <a:solidFill>
                  <a:srgbClr val="0033CC"/>
                </a:solidFill>
              </a:rPr>
              <a:t>تنوع افقي:</a:t>
            </a:r>
          </a:p>
          <a:p>
            <a:pPr eaLnBrk="1" hangingPunct="1">
              <a:buFontTx/>
              <a:buNone/>
            </a:pPr>
            <a:r>
              <a:rPr lang="fa-IR" smtClean="0"/>
              <a:t>محصولات مشابه به بازار فروش عرضه مي شود. مثلاً ايران خودرو علاوه بر پيکان، محصولات مشابه را به بازارعرضه کند.</a:t>
            </a:r>
          </a:p>
          <a:p>
            <a:pPr eaLnBrk="1" hangingPunct="1">
              <a:buFontTx/>
              <a:buNone/>
            </a:pPr>
            <a:r>
              <a:rPr lang="fa-IR" smtClean="0">
                <a:solidFill>
                  <a:srgbClr val="0033CC"/>
                </a:solidFill>
              </a:rPr>
              <a:t>تنوع عمودي:</a:t>
            </a:r>
          </a:p>
          <a:p>
            <a:pPr eaLnBrk="1" hangingPunct="1">
              <a:buFontTx/>
              <a:buNone/>
            </a:pPr>
            <a:r>
              <a:rPr lang="fa-IR" smtClean="0"/>
              <a:t>قطعات محصول و محصولات قبلي و بعدي آن نيز توليد مي شود. در بازار داخلي تنوع محصول پر ريسک است ولي در بازار صادراتي اين ريسک پيچيده تر مي 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animEffect transition="in" filter="fade">
                                      <p:cBhvr>
                                        <p:cTn id="7" dur="1000"/>
                                        <p:tgtEl>
                                          <p:spTgt spid="227331">
                                            <p:txEl>
                                              <p:pRg st="0" end="0"/>
                                            </p:txEl>
                                          </p:spTgt>
                                        </p:tgtEl>
                                      </p:cBhvr>
                                    </p:animEffect>
                                    <p:anim calcmode="lin" valueType="num">
                                      <p:cBhvr>
                                        <p:cTn id="8" dur="1000" fill="hold"/>
                                        <p:tgtEl>
                                          <p:spTgt spid="2273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733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7331">
                                            <p:txEl>
                                              <p:pRg st="1" end="1"/>
                                            </p:txEl>
                                          </p:spTgt>
                                        </p:tgtEl>
                                        <p:attrNameLst>
                                          <p:attrName>style.visibility</p:attrName>
                                        </p:attrNameLst>
                                      </p:cBhvr>
                                      <p:to>
                                        <p:strVal val="visible"/>
                                      </p:to>
                                    </p:set>
                                    <p:animEffect transition="in" filter="fade">
                                      <p:cBhvr>
                                        <p:cTn id="12" dur="1000"/>
                                        <p:tgtEl>
                                          <p:spTgt spid="227331">
                                            <p:txEl>
                                              <p:pRg st="1" end="1"/>
                                            </p:txEl>
                                          </p:spTgt>
                                        </p:tgtEl>
                                      </p:cBhvr>
                                    </p:animEffect>
                                    <p:anim calcmode="lin" valueType="num">
                                      <p:cBhvr>
                                        <p:cTn id="13" dur="1000" fill="hold"/>
                                        <p:tgtEl>
                                          <p:spTgt spid="22733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273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27331">
                                            <p:txEl>
                                              <p:pRg st="2" end="2"/>
                                            </p:txEl>
                                          </p:spTgt>
                                        </p:tgtEl>
                                        <p:attrNameLst>
                                          <p:attrName>style.visibility</p:attrName>
                                        </p:attrNameLst>
                                      </p:cBhvr>
                                      <p:to>
                                        <p:strVal val="visible"/>
                                      </p:to>
                                    </p:set>
                                    <p:animEffect transition="in" filter="fade">
                                      <p:cBhvr>
                                        <p:cTn id="19" dur="1000"/>
                                        <p:tgtEl>
                                          <p:spTgt spid="227331">
                                            <p:txEl>
                                              <p:pRg st="2" end="2"/>
                                            </p:txEl>
                                          </p:spTgt>
                                        </p:tgtEl>
                                      </p:cBhvr>
                                    </p:animEffect>
                                    <p:anim calcmode="lin" valueType="num">
                                      <p:cBhvr>
                                        <p:cTn id="20" dur="1000" fill="hold"/>
                                        <p:tgtEl>
                                          <p:spTgt spid="22733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27331">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7331">
                                            <p:txEl>
                                              <p:pRg st="3" end="3"/>
                                            </p:txEl>
                                          </p:spTgt>
                                        </p:tgtEl>
                                        <p:attrNameLst>
                                          <p:attrName>style.visibility</p:attrName>
                                        </p:attrNameLst>
                                      </p:cBhvr>
                                      <p:to>
                                        <p:strVal val="visible"/>
                                      </p:to>
                                    </p:set>
                                    <p:animEffect transition="in" filter="fade">
                                      <p:cBhvr>
                                        <p:cTn id="24" dur="1000"/>
                                        <p:tgtEl>
                                          <p:spTgt spid="227331">
                                            <p:txEl>
                                              <p:pRg st="3" end="3"/>
                                            </p:txEl>
                                          </p:spTgt>
                                        </p:tgtEl>
                                      </p:cBhvr>
                                    </p:animEffect>
                                    <p:anim calcmode="lin" valueType="num">
                                      <p:cBhvr>
                                        <p:cTn id="25" dur="1000" fill="hold"/>
                                        <p:tgtEl>
                                          <p:spTgt spid="227331">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273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p:bldLst>
  </p:timing>
</p:sld>
</file>

<file path=ppt/slides/slide2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573B4A9-BE97-400F-9C2F-682363F13B56}" type="slidenum">
              <a:rPr lang="en-US"/>
              <a:pPr>
                <a:defRPr/>
              </a:pPr>
              <a:t>238</a:t>
            </a:fld>
            <a:endParaRPr lang="en-US"/>
          </a:p>
        </p:txBody>
      </p:sp>
      <p:sp>
        <p:nvSpPr>
          <p:cNvPr id="228354" name="Rectangle 2"/>
          <p:cNvSpPr>
            <a:spLocks noGrp="1" noChangeArrowheads="1"/>
          </p:cNvSpPr>
          <p:nvPr>
            <p:ph type="title"/>
          </p:nvPr>
        </p:nvSpPr>
        <p:spPr>
          <a:xfrm>
            <a:off x="1187450" y="404813"/>
            <a:ext cx="6985000" cy="1143000"/>
          </a:xfrm>
        </p:spPr>
        <p:txBody>
          <a:bodyPr/>
          <a:lstStyle/>
          <a:p>
            <a:pPr eaLnBrk="1" hangingPunct="1"/>
            <a:r>
              <a:rPr lang="fa-IR" smtClean="0"/>
              <a:t>استراتژي نام محصول براي بازارهاي بين المللي</a:t>
            </a:r>
            <a:endParaRPr lang="en-US" smtClean="0"/>
          </a:p>
        </p:txBody>
      </p:sp>
      <p:sp>
        <p:nvSpPr>
          <p:cNvPr id="22835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شرکت هايي که در سطح بين المللي فعاليت مي کنند معمولاً براي کالاهاي خود اسامي انتخاب مي کند که داراي مشخصات ذيل باشد:</a:t>
            </a:r>
          </a:p>
          <a:p>
            <a:pPr marL="785813" indent="-609600" eaLnBrk="1" hangingPunct="1">
              <a:buFontTx/>
              <a:buAutoNum type="arabicPeriod"/>
            </a:pPr>
            <a:r>
              <a:rPr lang="fa-IR" smtClean="0"/>
              <a:t>تلفظ نام حتي المقدور در زبان هاي مختلف رايج دنيا راحت باشد.</a:t>
            </a:r>
          </a:p>
          <a:p>
            <a:pPr marL="785813" indent="-609600" eaLnBrk="1" hangingPunct="1">
              <a:buFontTx/>
              <a:buAutoNum type="arabicPeriod"/>
            </a:pPr>
            <a:r>
              <a:rPr lang="fa-IR" smtClean="0"/>
              <a:t>در اکثر زبان هاي رايج معني بدي نداشته باشد.</a:t>
            </a:r>
          </a:p>
          <a:p>
            <a:pPr marL="785813" indent="-609600" eaLnBrk="1" hangingPunct="1">
              <a:buFontTx/>
              <a:buAutoNum type="arabicPeriod"/>
            </a:pPr>
            <a:r>
              <a:rPr lang="fa-IR" smtClean="0"/>
              <a:t>قابل تقليد نباشد.</a:t>
            </a:r>
            <a:endParaRPr lang="en-US" smtClean="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28354"/>
                                        </p:tgtEl>
                                        <p:attrNameLst>
                                          <p:attrName>style.visibility</p:attrName>
                                        </p:attrNameLst>
                                      </p:cBhvr>
                                      <p:to>
                                        <p:strVal val="visible"/>
                                      </p:to>
                                    </p:set>
                                    <p:animEffect transition="in" filter="fade">
                                      <p:cBhvr>
                                        <p:cTn id="7" dur="800" decel="100000"/>
                                        <p:tgtEl>
                                          <p:spTgt spid="228354"/>
                                        </p:tgtEl>
                                      </p:cBhvr>
                                    </p:animEffect>
                                    <p:anim calcmode="lin" valueType="num">
                                      <p:cBhvr>
                                        <p:cTn id="8" dur="800" decel="100000" fill="hold"/>
                                        <p:tgtEl>
                                          <p:spTgt spid="228354"/>
                                        </p:tgtEl>
                                        <p:attrNameLst>
                                          <p:attrName>style.rotation</p:attrName>
                                        </p:attrNameLst>
                                      </p:cBhvr>
                                      <p:tavLst>
                                        <p:tav tm="0">
                                          <p:val>
                                            <p:fltVal val="-90"/>
                                          </p:val>
                                        </p:tav>
                                        <p:tav tm="100000">
                                          <p:val>
                                            <p:fltVal val="0"/>
                                          </p:val>
                                        </p:tav>
                                      </p:tavLst>
                                    </p:anim>
                                    <p:anim calcmode="lin" valueType="num">
                                      <p:cBhvr>
                                        <p:cTn id="9" dur="800" decel="100000" fill="hold"/>
                                        <p:tgtEl>
                                          <p:spTgt spid="228354"/>
                                        </p:tgtEl>
                                        <p:attrNameLst>
                                          <p:attrName>ppt_x</p:attrName>
                                        </p:attrNameLst>
                                      </p:cBhvr>
                                      <p:tavLst>
                                        <p:tav tm="0">
                                          <p:val>
                                            <p:strVal val="#ppt_x+0.4"/>
                                          </p:val>
                                        </p:tav>
                                        <p:tav tm="100000">
                                          <p:val>
                                            <p:strVal val="#ppt_x-0.05"/>
                                          </p:val>
                                        </p:tav>
                                      </p:tavLst>
                                    </p:anim>
                                    <p:anim calcmode="lin" valueType="num">
                                      <p:cBhvr>
                                        <p:cTn id="10" dur="800" decel="100000" fill="hold"/>
                                        <p:tgtEl>
                                          <p:spTgt spid="22835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2835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28354"/>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28355">
                                            <p:txEl>
                                              <p:pRg st="0" end="0"/>
                                            </p:txEl>
                                          </p:spTgt>
                                        </p:tgtEl>
                                        <p:attrNameLst>
                                          <p:attrName>style.visibility</p:attrName>
                                        </p:attrNameLst>
                                      </p:cBhvr>
                                      <p:to>
                                        <p:strVal val="visible"/>
                                      </p:to>
                                    </p:set>
                                    <p:animEffect transition="in" filter="fade">
                                      <p:cBhvr>
                                        <p:cTn id="17" dur="1000"/>
                                        <p:tgtEl>
                                          <p:spTgt spid="228355">
                                            <p:txEl>
                                              <p:pRg st="0" end="0"/>
                                            </p:txEl>
                                          </p:spTgt>
                                        </p:tgtEl>
                                      </p:cBhvr>
                                    </p:animEffect>
                                    <p:anim calcmode="lin" valueType="num">
                                      <p:cBhvr>
                                        <p:cTn id="18" dur="1000" fill="hold"/>
                                        <p:tgtEl>
                                          <p:spTgt spid="22835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283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28355">
                                            <p:txEl>
                                              <p:pRg st="1" end="1"/>
                                            </p:txEl>
                                          </p:spTgt>
                                        </p:tgtEl>
                                        <p:attrNameLst>
                                          <p:attrName>style.visibility</p:attrName>
                                        </p:attrNameLst>
                                      </p:cBhvr>
                                      <p:to>
                                        <p:strVal val="visible"/>
                                      </p:to>
                                    </p:set>
                                    <p:animEffect transition="in" filter="fade">
                                      <p:cBhvr>
                                        <p:cTn id="24" dur="1000"/>
                                        <p:tgtEl>
                                          <p:spTgt spid="228355">
                                            <p:txEl>
                                              <p:pRg st="1" end="1"/>
                                            </p:txEl>
                                          </p:spTgt>
                                        </p:tgtEl>
                                      </p:cBhvr>
                                    </p:animEffect>
                                    <p:anim calcmode="lin" valueType="num">
                                      <p:cBhvr>
                                        <p:cTn id="25" dur="1000" fill="hold"/>
                                        <p:tgtEl>
                                          <p:spTgt spid="22835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283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28355">
                                            <p:txEl>
                                              <p:pRg st="2" end="2"/>
                                            </p:txEl>
                                          </p:spTgt>
                                        </p:tgtEl>
                                        <p:attrNameLst>
                                          <p:attrName>style.visibility</p:attrName>
                                        </p:attrNameLst>
                                      </p:cBhvr>
                                      <p:to>
                                        <p:strVal val="visible"/>
                                      </p:to>
                                    </p:set>
                                    <p:animEffect transition="in" filter="fade">
                                      <p:cBhvr>
                                        <p:cTn id="31" dur="1000"/>
                                        <p:tgtEl>
                                          <p:spTgt spid="228355">
                                            <p:txEl>
                                              <p:pRg st="2" end="2"/>
                                            </p:txEl>
                                          </p:spTgt>
                                        </p:tgtEl>
                                      </p:cBhvr>
                                    </p:animEffect>
                                    <p:anim calcmode="lin" valueType="num">
                                      <p:cBhvr>
                                        <p:cTn id="32" dur="1000" fill="hold"/>
                                        <p:tgtEl>
                                          <p:spTgt spid="228355">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283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28355">
                                            <p:txEl>
                                              <p:pRg st="3" end="3"/>
                                            </p:txEl>
                                          </p:spTgt>
                                        </p:tgtEl>
                                        <p:attrNameLst>
                                          <p:attrName>style.visibility</p:attrName>
                                        </p:attrNameLst>
                                      </p:cBhvr>
                                      <p:to>
                                        <p:strVal val="visible"/>
                                      </p:to>
                                    </p:set>
                                    <p:animEffect transition="in" filter="fade">
                                      <p:cBhvr>
                                        <p:cTn id="38" dur="1000"/>
                                        <p:tgtEl>
                                          <p:spTgt spid="228355">
                                            <p:txEl>
                                              <p:pRg st="3" end="3"/>
                                            </p:txEl>
                                          </p:spTgt>
                                        </p:tgtEl>
                                      </p:cBhvr>
                                    </p:animEffect>
                                    <p:anim calcmode="lin" valueType="num">
                                      <p:cBhvr>
                                        <p:cTn id="39" dur="1000" fill="hold"/>
                                        <p:tgtEl>
                                          <p:spTgt spid="228355">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2835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4" grpId="0"/>
      <p:bldP spid="228355" grpId="0" build="p"/>
    </p:bldLst>
  </p:timing>
</p:sld>
</file>

<file path=ppt/slides/slide2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A68C45F-F4EF-40D7-989D-4C09DFB65518}" type="slidenum">
              <a:rPr lang="en-US"/>
              <a:pPr>
                <a:defRPr/>
              </a:pPr>
              <a:t>239</a:t>
            </a:fld>
            <a:endParaRPr lang="en-US"/>
          </a:p>
        </p:txBody>
      </p:sp>
      <p:sp>
        <p:nvSpPr>
          <p:cNvPr id="229378" name="Rectangle 2"/>
          <p:cNvSpPr>
            <a:spLocks noGrp="1" noChangeArrowheads="1"/>
          </p:cNvSpPr>
          <p:nvPr>
            <p:ph type="title"/>
          </p:nvPr>
        </p:nvSpPr>
        <p:spPr/>
        <p:txBody>
          <a:bodyPr/>
          <a:lstStyle/>
          <a:p>
            <a:pPr eaLnBrk="1" hangingPunct="1"/>
            <a:r>
              <a:rPr lang="fa-IR" smtClean="0"/>
              <a:t>سياست هاي اصلي مارک گذاري</a:t>
            </a:r>
            <a:endParaRPr lang="en-US" smtClean="0"/>
          </a:p>
        </p:txBody>
      </p:sp>
      <p:sp>
        <p:nvSpPr>
          <p:cNvPr id="229379" name="Rectangle 3"/>
          <p:cNvSpPr>
            <a:spLocks noGrp="1" noChangeArrowheads="1"/>
          </p:cNvSpPr>
          <p:nvPr>
            <p:ph type="body" idx="1"/>
          </p:nvPr>
        </p:nvSpPr>
        <p:spPr/>
        <p:txBody>
          <a:bodyPr/>
          <a:lstStyle/>
          <a:p>
            <a:pPr marL="785813" indent="-609600" eaLnBrk="1" hangingPunct="1">
              <a:lnSpc>
                <a:spcPct val="105000"/>
              </a:lnSpc>
              <a:buFontTx/>
              <a:buNone/>
            </a:pPr>
            <a:r>
              <a:rPr lang="fa-IR" sz="2400" smtClean="0">
                <a:solidFill>
                  <a:srgbClr val="0033CC"/>
                </a:solidFill>
              </a:rPr>
              <a:t>چهار سياست عمده مارک گذاري وجود دارد:</a:t>
            </a:r>
          </a:p>
          <a:p>
            <a:pPr marL="785813" indent="-609600" eaLnBrk="1" hangingPunct="1">
              <a:lnSpc>
                <a:spcPct val="105000"/>
              </a:lnSpc>
              <a:buFontTx/>
              <a:buAutoNum type="arabicPeriod"/>
            </a:pPr>
            <a:r>
              <a:rPr lang="fa-IR" sz="2400" smtClean="0"/>
              <a:t>سياست فروش کالاي بدون مارک، يا فروش کالا به نحوي که با مارک توليدکننده و توزيع کننده ديگر به فروش مجدد مي رسد.</a:t>
            </a:r>
          </a:p>
          <a:p>
            <a:pPr marL="785813" indent="-609600" eaLnBrk="1" hangingPunct="1">
              <a:lnSpc>
                <a:spcPct val="105000"/>
              </a:lnSpc>
              <a:buFontTx/>
              <a:buAutoNum type="arabicPeriod"/>
            </a:pPr>
            <a:r>
              <a:rPr lang="fa-IR" sz="2400" smtClean="0"/>
              <a:t>انتخاب يک مارک واحد در تمام بازارهاي جهان، به نحوي که کالاي توليدشده در تمام بازارها شناخته شود.</a:t>
            </a:r>
          </a:p>
          <a:p>
            <a:pPr marL="785813" indent="-609600" eaLnBrk="1" hangingPunct="1">
              <a:lnSpc>
                <a:spcPct val="105000"/>
              </a:lnSpc>
              <a:buFontTx/>
              <a:buAutoNum type="arabicPeriod"/>
            </a:pPr>
            <a:r>
              <a:rPr lang="fa-IR" sz="2400" smtClean="0"/>
              <a:t>انتخاب مارک محلي براي هر بازار ملي</a:t>
            </a:r>
          </a:p>
          <a:p>
            <a:pPr marL="785813" indent="-609600" eaLnBrk="1" hangingPunct="1">
              <a:lnSpc>
                <a:spcPct val="105000"/>
              </a:lnSpc>
              <a:buFontTx/>
              <a:buAutoNum type="arabicPeriod"/>
            </a:pPr>
            <a:r>
              <a:rPr lang="fa-IR" sz="2400" smtClean="0"/>
              <a:t>انتخاب چندين مارک در يک بازار واحد براي مشخص کردن يکايک محصولات يا گروهي از محصولات توليدکننده. با اين انتخاب مي توان انواع مختلف کالاها را از هم جدا کرد و يا کيفيت ها را از هم متمايز نمود.</a:t>
            </a:r>
          </a:p>
          <a:p>
            <a:pPr marL="785813" indent="-609600" eaLnBrk="1" hangingPunct="1">
              <a:lnSpc>
                <a:spcPct val="90000"/>
              </a:lnSpc>
              <a:buFontTx/>
              <a:buAutoNum type="arabicPeriod"/>
            </a:pPr>
            <a:endParaRPr lang="fa-IR" sz="2400" smtClean="0"/>
          </a:p>
          <a:p>
            <a:pPr marL="785813" indent="-609600" eaLnBrk="1" hangingPunct="1">
              <a:lnSpc>
                <a:spcPct val="90000"/>
              </a:lnSpc>
              <a:buFontTx/>
              <a:buAutoNum type="arabicPeriod"/>
            </a:pPr>
            <a:endParaRPr 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9378"/>
                                        </p:tgtEl>
                                        <p:attrNameLst>
                                          <p:attrName>style.visibility</p:attrName>
                                        </p:attrNameLst>
                                      </p:cBhvr>
                                      <p:to>
                                        <p:strVal val="visible"/>
                                      </p:to>
                                    </p:set>
                                    <p:animEffect transition="in" filter="dissolve">
                                      <p:cBhvr>
                                        <p:cTn id="7" dur="500"/>
                                        <p:tgtEl>
                                          <p:spTgt spid="229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9379">
                                            <p:txEl>
                                              <p:pRg st="0" end="0"/>
                                            </p:txEl>
                                          </p:spTgt>
                                        </p:tgtEl>
                                        <p:attrNameLst>
                                          <p:attrName>style.visibility</p:attrName>
                                        </p:attrNameLst>
                                      </p:cBhvr>
                                      <p:to>
                                        <p:strVal val="visible"/>
                                      </p:to>
                                    </p:set>
                                    <p:animEffect transition="in" filter="dissolve">
                                      <p:cBhvr>
                                        <p:cTn id="12" dur="500"/>
                                        <p:tgtEl>
                                          <p:spTgt spid="2293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9379">
                                            <p:txEl>
                                              <p:pRg st="1" end="1"/>
                                            </p:txEl>
                                          </p:spTgt>
                                        </p:tgtEl>
                                        <p:attrNameLst>
                                          <p:attrName>style.visibility</p:attrName>
                                        </p:attrNameLst>
                                      </p:cBhvr>
                                      <p:to>
                                        <p:strVal val="visible"/>
                                      </p:to>
                                    </p:set>
                                    <p:animEffect transition="in" filter="dissolve">
                                      <p:cBhvr>
                                        <p:cTn id="17" dur="500"/>
                                        <p:tgtEl>
                                          <p:spTgt spid="2293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9379">
                                            <p:txEl>
                                              <p:pRg st="2" end="2"/>
                                            </p:txEl>
                                          </p:spTgt>
                                        </p:tgtEl>
                                        <p:attrNameLst>
                                          <p:attrName>style.visibility</p:attrName>
                                        </p:attrNameLst>
                                      </p:cBhvr>
                                      <p:to>
                                        <p:strVal val="visible"/>
                                      </p:to>
                                    </p:set>
                                    <p:animEffect transition="in" filter="dissolve">
                                      <p:cBhvr>
                                        <p:cTn id="22" dur="500"/>
                                        <p:tgtEl>
                                          <p:spTgt spid="2293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9379">
                                            <p:txEl>
                                              <p:pRg st="3" end="3"/>
                                            </p:txEl>
                                          </p:spTgt>
                                        </p:tgtEl>
                                        <p:attrNameLst>
                                          <p:attrName>style.visibility</p:attrName>
                                        </p:attrNameLst>
                                      </p:cBhvr>
                                      <p:to>
                                        <p:strVal val="visible"/>
                                      </p:to>
                                    </p:set>
                                    <p:animEffect transition="in" filter="dissolve">
                                      <p:cBhvr>
                                        <p:cTn id="27" dur="500"/>
                                        <p:tgtEl>
                                          <p:spTgt spid="22937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9379">
                                            <p:txEl>
                                              <p:pRg st="4" end="4"/>
                                            </p:txEl>
                                          </p:spTgt>
                                        </p:tgtEl>
                                        <p:attrNameLst>
                                          <p:attrName>style.visibility</p:attrName>
                                        </p:attrNameLst>
                                      </p:cBhvr>
                                      <p:to>
                                        <p:strVal val="visible"/>
                                      </p:to>
                                    </p:set>
                                    <p:animEffect transition="in" filter="dissolve">
                                      <p:cBhvr>
                                        <p:cTn id="32" dur="500"/>
                                        <p:tgtEl>
                                          <p:spTgt spid="229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8" grpId="0"/>
      <p:bldP spid="229379" grpId="0" build="p"/>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742ED4A-262E-40D2-82A2-335277719DB4}" type="slidenum">
              <a:rPr lang="en-US"/>
              <a:pPr>
                <a:defRPr/>
              </a:pPr>
              <a:t>240</a:t>
            </a:fld>
            <a:endParaRPr lang="en-US"/>
          </a:p>
        </p:txBody>
      </p:sp>
      <p:sp>
        <p:nvSpPr>
          <p:cNvPr id="243715" name="Rectangle 2"/>
          <p:cNvSpPr>
            <a:spLocks noGrp="1" noChangeArrowheads="1"/>
          </p:cNvSpPr>
          <p:nvPr>
            <p:ph type="title"/>
          </p:nvPr>
        </p:nvSpPr>
        <p:spPr/>
        <p:txBody>
          <a:bodyPr/>
          <a:lstStyle/>
          <a:p>
            <a:pPr eaLnBrk="1" hangingPunct="1"/>
            <a:r>
              <a:rPr lang="fa-IR" smtClean="0"/>
              <a:t>استاندارد کردن کالا</a:t>
            </a:r>
            <a:endParaRPr lang="en-US" smtClean="0"/>
          </a:p>
        </p:txBody>
      </p:sp>
      <p:sp>
        <p:nvSpPr>
          <p:cNvPr id="230403" name="Rectangle 3"/>
          <p:cNvSpPr>
            <a:spLocks noGrp="1" noChangeArrowheads="1"/>
          </p:cNvSpPr>
          <p:nvPr>
            <p:ph type="body" idx="1"/>
          </p:nvPr>
        </p:nvSpPr>
        <p:spPr/>
        <p:txBody>
          <a:bodyPr/>
          <a:lstStyle/>
          <a:p>
            <a:pPr eaLnBrk="1" hangingPunct="1">
              <a:lnSpc>
                <a:spcPct val="200000"/>
              </a:lnSpc>
              <a:buFontTx/>
              <a:buNone/>
            </a:pPr>
            <a:r>
              <a:rPr lang="fa-IR" smtClean="0"/>
              <a:t>از مهمترين عوامل مربوط به استاندارد کردن کالا مي‌توان به تقاضاي بازار، اقتصاد عمليات توليدي، قوانين دولتي و همخواني با خط مشي هاي بازاريابي شرکت اشاره کرد.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anim calcmode="lin" valueType="num">
                                      <p:cBhvr>
                                        <p:cTn id="7" dur="500" decel="50000" fill="hold">
                                          <p:stCondLst>
                                            <p:cond delay="0"/>
                                          </p:stCondLst>
                                        </p:cTn>
                                        <p:tgtEl>
                                          <p:spTgt spid="23040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040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040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23040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040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040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040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04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E888D9A-DF57-4CE2-B2AD-C5341E23AC51}" type="slidenum">
              <a:rPr lang="en-US"/>
              <a:pPr>
                <a:defRPr/>
              </a:pPr>
              <a:t>241</a:t>
            </a:fld>
            <a:endParaRPr lang="en-US"/>
          </a:p>
        </p:txBody>
      </p:sp>
      <p:sp>
        <p:nvSpPr>
          <p:cNvPr id="244739" name="Rectangle 2"/>
          <p:cNvSpPr>
            <a:spLocks noGrp="1" noChangeArrowheads="1"/>
          </p:cNvSpPr>
          <p:nvPr>
            <p:ph type="title"/>
          </p:nvPr>
        </p:nvSpPr>
        <p:spPr/>
        <p:txBody>
          <a:bodyPr/>
          <a:lstStyle/>
          <a:p>
            <a:pPr eaLnBrk="1" hangingPunct="1"/>
            <a:r>
              <a:rPr lang="fa-IR" smtClean="0"/>
              <a:t>بسته بندي کالا</a:t>
            </a:r>
            <a:endParaRPr lang="en-US" smtClean="0"/>
          </a:p>
        </p:txBody>
      </p:sp>
      <p:sp>
        <p:nvSpPr>
          <p:cNvPr id="231427" name="Rectangle 3"/>
          <p:cNvSpPr>
            <a:spLocks noGrp="1" noChangeArrowheads="1"/>
          </p:cNvSpPr>
          <p:nvPr>
            <p:ph type="body" idx="1"/>
          </p:nvPr>
        </p:nvSpPr>
        <p:spPr/>
        <p:txBody>
          <a:bodyPr/>
          <a:lstStyle/>
          <a:p>
            <a:pPr eaLnBrk="1" hangingPunct="1">
              <a:lnSpc>
                <a:spcPct val="200000"/>
              </a:lnSpc>
              <a:buFontTx/>
              <a:buNone/>
            </a:pPr>
            <a:r>
              <a:rPr lang="fa-IR" sz="2800" smtClean="0"/>
              <a:t>بسته بندي کالا به عنوان يکي از ابزارهاي بازاريابي داراي اهميت زيادي در عمليات پيشبرد فروش است. با بسته بندي مي توان خدمات بيشتري را به مصرف کننده ارائه کرد و ميل و رغبت بيشتري در خريد محصول ايجاد نمود.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Effect transition="in" filter="slide(fromRight)">
                                      <p:cBhvr>
                                        <p:cTn id="7" dur="500"/>
                                        <p:tgtEl>
                                          <p:spTgt spid="2314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50F953D-7F32-4BD5-BF87-2FAD131BB398}" type="slidenum">
              <a:rPr lang="en-US"/>
              <a:pPr>
                <a:defRPr/>
              </a:pPr>
              <a:t>242</a:t>
            </a:fld>
            <a:endParaRPr lang="en-US"/>
          </a:p>
        </p:txBody>
      </p:sp>
      <p:sp>
        <p:nvSpPr>
          <p:cNvPr id="232450" name="Rectangle 2"/>
          <p:cNvSpPr>
            <a:spLocks noGrp="1" noChangeArrowheads="1"/>
          </p:cNvSpPr>
          <p:nvPr>
            <p:ph type="title"/>
          </p:nvPr>
        </p:nvSpPr>
        <p:spPr/>
        <p:txBody>
          <a:bodyPr/>
          <a:lstStyle/>
          <a:p>
            <a:pPr eaLnBrk="1" hangingPunct="1"/>
            <a:r>
              <a:rPr lang="fa-IR" smtClean="0"/>
              <a:t>معيار انتخاب بسته بندي</a:t>
            </a:r>
            <a:endParaRPr lang="en-US" smtClean="0"/>
          </a:p>
        </p:txBody>
      </p:sp>
      <p:sp>
        <p:nvSpPr>
          <p:cNvPr id="23245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معاملات بين المللي معيار و مبناي انتخاب نوع مناسب بسته بندي محصولات عبارتند از:</a:t>
            </a:r>
          </a:p>
          <a:p>
            <a:pPr marL="785813" indent="-609600" eaLnBrk="1" hangingPunct="1">
              <a:buFontTx/>
              <a:buAutoNum type="arabicPeriod"/>
            </a:pPr>
            <a:r>
              <a:rPr lang="fa-IR" u="sng" smtClean="0"/>
              <a:t>نوع و جنس کالا:</a:t>
            </a:r>
          </a:p>
          <a:p>
            <a:pPr marL="785813" indent="-609600" eaLnBrk="1" hangingPunct="1">
              <a:buFontTx/>
              <a:buNone/>
            </a:pPr>
            <a:r>
              <a:rPr lang="fa-IR" smtClean="0"/>
              <a:t>با توجه به جنس کالا از نظر شکنندگي، حساسيت و ظرافت، نوع مناسب بسته بندي انتخاب مي شود.</a:t>
            </a:r>
          </a:p>
          <a:p>
            <a:pPr marL="785813" indent="-609600" eaLnBrk="1" hangingPunct="1">
              <a:buFontTx/>
              <a:buAutoNum type="arabicPeriod" startAt="2"/>
            </a:pPr>
            <a:r>
              <a:rPr lang="fa-IR" u="sng" smtClean="0"/>
              <a:t>نوع وسيله حمل:</a:t>
            </a:r>
          </a:p>
          <a:p>
            <a:pPr marL="785813" indent="-609600" eaLnBrk="1" hangingPunct="1">
              <a:buFontTx/>
              <a:buNone/>
            </a:pPr>
            <a:r>
              <a:rPr lang="fa-IR" smtClean="0"/>
              <a:t>با توجه به وسيله حمل و نقلي که قرار است کالا با آن حمل شود، نوع بسته بندي مناسب تعيين مي گردد.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2450"/>
                                        </p:tgtEl>
                                        <p:attrNameLst>
                                          <p:attrName>style.visibility</p:attrName>
                                        </p:attrNameLst>
                                      </p:cBhvr>
                                      <p:to>
                                        <p:strVal val="visible"/>
                                      </p:to>
                                    </p:set>
                                    <p:animEffect transition="in" filter="fade">
                                      <p:cBhvr>
                                        <p:cTn id="7" dur="2000"/>
                                        <p:tgtEl>
                                          <p:spTgt spid="232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2451">
                                            <p:txEl>
                                              <p:pRg st="0" end="0"/>
                                            </p:txEl>
                                          </p:spTgt>
                                        </p:tgtEl>
                                        <p:attrNameLst>
                                          <p:attrName>style.visibility</p:attrName>
                                        </p:attrNameLst>
                                      </p:cBhvr>
                                      <p:to>
                                        <p:strVal val="visible"/>
                                      </p:to>
                                    </p:set>
                                    <p:animEffect transition="in" filter="fade">
                                      <p:cBhvr>
                                        <p:cTn id="12" dur="2000"/>
                                        <p:tgtEl>
                                          <p:spTgt spid="2324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2451">
                                            <p:txEl>
                                              <p:pRg st="1" end="1"/>
                                            </p:txEl>
                                          </p:spTgt>
                                        </p:tgtEl>
                                        <p:attrNameLst>
                                          <p:attrName>style.visibility</p:attrName>
                                        </p:attrNameLst>
                                      </p:cBhvr>
                                      <p:to>
                                        <p:strVal val="visible"/>
                                      </p:to>
                                    </p:set>
                                    <p:animEffect transition="in" filter="fade">
                                      <p:cBhvr>
                                        <p:cTn id="17" dur="2000"/>
                                        <p:tgtEl>
                                          <p:spTgt spid="2324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2451">
                                            <p:txEl>
                                              <p:pRg st="2" end="2"/>
                                            </p:txEl>
                                          </p:spTgt>
                                        </p:tgtEl>
                                        <p:attrNameLst>
                                          <p:attrName>style.visibility</p:attrName>
                                        </p:attrNameLst>
                                      </p:cBhvr>
                                      <p:to>
                                        <p:strVal val="visible"/>
                                      </p:to>
                                    </p:set>
                                    <p:animEffect transition="in" filter="fade">
                                      <p:cBhvr>
                                        <p:cTn id="22" dur="2000"/>
                                        <p:tgtEl>
                                          <p:spTgt spid="2324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2451">
                                            <p:txEl>
                                              <p:pRg st="3" end="3"/>
                                            </p:txEl>
                                          </p:spTgt>
                                        </p:tgtEl>
                                        <p:attrNameLst>
                                          <p:attrName>style.visibility</p:attrName>
                                        </p:attrNameLst>
                                      </p:cBhvr>
                                      <p:to>
                                        <p:strVal val="visible"/>
                                      </p:to>
                                    </p:set>
                                    <p:animEffect transition="in" filter="fade">
                                      <p:cBhvr>
                                        <p:cTn id="27" dur="2000"/>
                                        <p:tgtEl>
                                          <p:spTgt spid="23245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2451">
                                            <p:txEl>
                                              <p:pRg st="4" end="4"/>
                                            </p:txEl>
                                          </p:spTgt>
                                        </p:tgtEl>
                                        <p:attrNameLst>
                                          <p:attrName>style.visibility</p:attrName>
                                        </p:attrNameLst>
                                      </p:cBhvr>
                                      <p:to>
                                        <p:strVal val="visible"/>
                                      </p:to>
                                    </p:set>
                                    <p:animEffect transition="in" filter="fade">
                                      <p:cBhvr>
                                        <p:cTn id="32" dur="2000"/>
                                        <p:tgtEl>
                                          <p:spTgt spid="2324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0" grpId="0"/>
      <p:bldP spid="232451" grpId="0" build="p"/>
    </p:bldLst>
  </p:timing>
</p:sld>
</file>

<file path=ppt/slides/slide2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2EF058A-CD1B-4452-B920-9C2A9384B26F}" type="slidenum">
              <a:rPr lang="en-US"/>
              <a:pPr>
                <a:defRPr/>
              </a:pPr>
              <a:t>243</a:t>
            </a:fld>
            <a:endParaRPr lang="en-US"/>
          </a:p>
        </p:txBody>
      </p:sp>
      <p:sp>
        <p:nvSpPr>
          <p:cNvPr id="246787" name="Rectangle 2"/>
          <p:cNvSpPr>
            <a:spLocks noGrp="1" noChangeArrowheads="1"/>
          </p:cNvSpPr>
          <p:nvPr>
            <p:ph type="title"/>
          </p:nvPr>
        </p:nvSpPr>
        <p:spPr/>
        <p:txBody>
          <a:bodyPr/>
          <a:lstStyle/>
          <a:p>
            <a:pPr eaLnBrk="1" hangingPunct="1"/>
            <a:r>
              <a:rPr lang="fa-IR" smtClean="0"/>
              <a:t>تصميمات در مورد بسته بندي</a:t>
            </a:r>
            <a:endParaRPr lang="en-US" smtClean="0"/>
          </a:p>
        </p:txBody>
      </p:sp>
      <p:sp>
        <p:nvSpPr>
          <p:cNvPr id="233475" name="Rectangle 3"/>
          <p:cNvSpPr>
            <a:spLocks noGrp="1" noChangeArrowheads="1"/>
          </p:cNvSpPr>
          <p:nvPr>
            <p:ph type="body" idx="1"/>
          </p:nvPr>
        </p:nvSpPr>
        <p:spPr/>
        <p:txBody>
          <a:bodyPr/>
          <a:lstStyle/>
          <a:p>
            <a:pPr eaLnBrk="1" hangingPunct="1">
              <a:lnSpc>
                <a:spcPct val="150000"/>
              </a:lnSpc>
              <a:buFontTx/>
              <a:buNone/>
            </a:pPr>
            <a:r>
              <a:rPr lang="fa-IR" smtClean="0"/>
              <a:t>اولين قدم در انتخاب بسته بندي براي يک بازار، تعيين نيازها و احتياجات ملي بازار آن کشور مي باشد. سپس شرکت بايد چگونگي بهترين برخورد با رجحان هاي ملي را کشف کند. در اين صورت او مي تواند، مناسبترين و اقتصادي ترين روش را در پيش گيرد.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iterate type="lt">
                                    <p:tmPct val="0"/>
                                  </p:iterate>
                                  <p:childTnLst>
                                    <p:set>
                                      <p:cBhvr>
                                        <p:cTn id="6" dur="1" fill="hold">
                                          <p:stCondLst>
                                            <p:cond delay="0"/>
                                          </p:stCondLst>
                                        </p:cTn>
                                        <p:tgtEl>
                                          <p:spTgt spid="233475">
                                            <p:txEl>
                                              <p:pRg st="0" end="0"/>
                                            </p:txEl>
                                          </p:spTgt>
                                        </p:tgtEl>
                                        <p:attrNameLst>
                                          <p:attrName>style.visibility</p:attrName>
                                        </p:attrNameLst>
                                      </p:cBhvr>
                                      <p:to>
                                        <p:strVal val="visible"/>
                                      </p:to>
                                    </p:set>
                                    <p:animEffect transition="in" filter="slide(fromBottom)">
                                      <p:cBhvr>
                                        <p:cTn id="7" dur="500"/>
                                        <p:tgtEl>
                                          <p:spTgt spid="2334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338ADB3-B652-4403-A598-8212F67520C1}" type="slidenum">
              <a:rPr lang="en-US"/>
              <a:pPr>
                <a:defRPr/>
              </a:pPr>
              <a:t>244</a:t>
            </a:fld>
            <a:endParaRPr lang="en-US"/>
          </a:p>
        </p:txBody>
      </p:sp>
      <p:sp>
        <p:nvSpPr>
          <p:cNvPr id="247811" name="Rectangle 2"/>
          <p:cNvSpPr>
            <a:spLocks noGrp="1" noChangeArrowheads="1"/>
          </p:cNvSpPr>
          <p:nvPr>
            <p:ph type="title"/>
          </p:nvPr>
        </p:nvSpPr>
        <p:spPr/>
        <p:txBody>
          <a:bodyPr/>
          <a:lstStyle/>
          <a:p>
            <a:pPr eaLnBrk="1" hangingPunct="1"/>
            <a:endParaRPr lang="fa-IR" smtClean="0"/>
          </a:p>
        </p:txBody>
      </p:sp>
      <p:sp>
        <p:nvSpPr>
          <p:cNvPr id="234499" name="Rectangle 3"/>
          <p:cNvSpPr>
            <a:spLocks noGrp="1" noChangeArrowheads="1"/>
          </p:cNvSpPr>
          <p:nvPr>
            <p:ph type="body" idx="1"/>
          </p:nvPr>
        </p:nvSpPr>
        <p:spPr/>
        <p:txBody>
          <a:bodyPr/>
          <a:lstStyle/>
          <a:p>
            <a:pPr eaLnBrk="1" hangingPunct="1">
              <a:lnSpc>
                <a:spcPct val="125000"/>
              </a:lnSpc>
              <a:buFontTx/>
              <a:buNone/>
            </a:pPr>
            <a:r>
              <a:rPr lang="fa-IR" smtClean="0"/>
              <a:t>نوع بسته بندي که مصرف کننده را به خريد کالا تشويق خواهد کرد به عوامل فرهنگ محلي بستگي دارد(براي کالاهاي صنعتي عوامل اقتصادي تاثير خالصتر و بيشتري دارند). مصرف کنندگان چه نوع رنگ و شکلي را ترجيح مي دهند؟ چه نوع بسته بندي و سبک و مواردي را دوست دارند؟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anim calcmode="lin" valueType="num">
                                      <p:cBhvr>
                                        <p:cTn id="7" dur="1000" fill="hold"/>
                                        <p:tgtEl>
                                          <p:spTgt spid="234499">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3449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44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C3B726-61BF-4076-B9FD-73FC42843A49}" type="slidenum">
              <a:rPr lang="en-US"/>
              <a:pPr>
                <a:defRPr/>
              </a:pPr>
              <a:t>245</a:t>
            </a:fld>
            <a:endParaRPr lang="en-US"/>
          </a:p>
        </p:txBody>
      </p:sp>
      <p:sp>
        <p:nvSpPr>
          <p:cNvPr id="248835" name="Rectangle 2"/>
          <p:cNvSpPr>
            <a:spLocks noGrp="1" noChangeArrowheads="1"/>
          </p:cNvSpPr>
          <p:nvPr>
            <p:ph type="title"/>
          </p:nvPr>
        </p:nvSpPr>
        <p:spPr/>
        <p:txBody>
          <a:bodyPr/>
          <a:lstStyle/>
          <a:p>
            <a:pPr eaLnBrk="1" hangingPunct="1"/>
            <a:r>
              <a:rPr lang="fa-IR" smtClean="0"/>
              <a:t>برچسب زني</a:t>
            </a:r>
            <a:endParaRPr lang="en-US" smtClean="0"/>
          </a:p>
        </p:txBody>
      </p:sp>
      <p:sp>
        <p:nvSpPr>
          <p:cNvPr id="235523" name="Rectangle 3"/>
          <p:cNvSpPr>
            <a:spLocks noGrp="1" noChangeArrowheads="1"/>
          </p:cNvSpPr>
          <p:nvPr>
            <p:ph type="body" idx="1"/>
          </p:nvPr>
        </p:nvSpPr>
        <p:spPr/>
        <p:txBody>
          <a:bodyPr/>
          <a:lstStyle/>
          <a:p>
            <a:pPr marL="785813" indent="-609600" eaLnBrk="1" hangingPunct="1">
              <a:buFontTx/>
              <a:buAutoNum type="arabicPeriod"/>
            </a:pPr>
            <a:r>
              <a:rPr lang="fa-IR" u="sng" smtClean="0">
                <a:solidFill>
                  <a:srgbClr val="0033CC"/>
                </a:solidFill>
              </a:rPr>
              <a:t>زبان:</a:t>
            </a:r>
          </a:p>
          <a:p>
            <a:pPr marL="785813" indent="-609600" eaLnBrk="1" hangingPunct="1">
              <a:buFontTx/>
              <a:buNone/>
            </a:pPr>
            <a:r>
              <a:rPr lang="fa-IR" smtClean="0"/>
              <a:t>برچسب زني ارتباط نزديکي با بسته بندي دارد اما پارامترهاي ويژه خودش را دارا مي باشد. مهمترين عوامل برچسب زني عبارتند از: زبان، مقررات دولتي و اطلاعات مصرف کننده. حتي اگر قالب پيام برچسب ها در همه کشورها استاندارد شود، قطعاً نوشته هاي روي برچسب به علت اختلاف زبان ها از کشوري به کشور ديگر متفاوت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23">
                                            <p:txEl>
                                              <p:pRg st="0" end="0"/>
                                            </p:txEl>
                                          </p:spTgt>
                                        </p:tgtEl>
                                        <p:attrNameLst>
                                          <p:attrName>style.visibility</p:attrName>
                                        </p:attrNameLst>
                                      </p:cBhvr>
                                      <p:to>
                                        <p:strVal val="visible"/>
                                      </p:to>
                                    </p:set>
                                    <p:animEffect transition="in" filter="fade">
                                      <p:cBhvr>
                                        <p:cTn id="7" dur="1000"/>
                                        <p:tgtEl>
                                          <p:spTgt spid="235523">
                                            <p:txEl>
                                              <p:pRg st="0" end="0"/>
                                            </p:txEl>
                                          </p:spTgt>
                                        </p:tgtEl>
                                      </p:cBhvr>
                                    </p:animEffect>
                                    <p:anim calcmode="lin" valueType="num">
                                      <p:cBhvr>
                                        <p:cTn id="8" dur="1000" fill="hold"/>
                                        <p:tgtEl>
                                          <p:spTgt spid="2355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5523">
                                            <p:txEl>
                                              <p:pRg st="1" end="1"/>
                                            </p:txEl>
                                          </p:spTgt>
                                        </p:tgtEl>
                                        <p:attrNameLst>
                                          <p:attrName>style.visibility</p:attrName>
                                        </p:attrNameLst>
                                      </p:cBhvr>
                                      <p:to>
                                        <p:strVal val="visible"/>
                                      </p:to>
                                    </p:set>
                                    <p:animEffect transition="in" filter="fade">
                                      <p:cBhvr>
                                        <p:cTn id="14" dur="1000"/>
                                        <p:tgtEl>
                                          <p:spTgt spid="235523">
                                            <p:txEl>
                                              <p:pRg st="1" end="1"/>
                                            </p:txEl>
                                          </p:spTgt>
                                        </p:tgtEl>
                                      </p:cBhvr>
                                    </p:animEffect>
                                    <p:anim calcmode="lin" valueType="num">
                                      <p:cBhvr>
                                        <p:cTn id="15" dur="1000" fill="hold"/>
                                        <p:tgtEl>
                                          <p:spTgt spid="2355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552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3" grpId="0" build="p"/>
    </p:bldLst>
  </p:timing>
</p:sld>
</file>

<file path=ppt/slides/slide2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0CF92DA-AD4B-49C0-8E72-30069BC49F99}" type="slidenum">
              <a:rPr lang="en-US"/>
              <a:pPr>
                <a:defRPr/>
              </a:pPr>
              <a:t>246</a:t>
            </a:fld>
            <a:endParaRPr lang="en-US"/>
          </a:p>
        </p:txBody>
      </p:sp>
      <p:sp>
        <p:nvSpPr>
          <p:cNvPr id="249859" name="Rectangle 2"/>
          <p:cNvSpPr>
            <a:spLocks noGrp="1" noChangeArrowheads="1"/>
          </p:cNvSpPr>
          <p:nvPr>
            <p:ph type="title"/>
          </p:nvPr>
        </p:nvSpPr>
        <p:spPr/>
        <p:txBody>
          <a:bodyPr/>
          <a:lstStyle/>
          <a:p>
            <a:pPr eaLnBrk="1" hangingPunct="1"/>
            <a:r>
              <a:rPr lang="fa-IR" smtClean="0"/>
              <a:t>برچسب زني</a:t>
            </a:r>
            <a:endParaRPr lang="en-US" smtClean="0"/>
          </a:p>
        </p:txBody>
      </p:sp>
      <p:sp>
        <p:nvSpPr>
          <p:cNvPr id="236547" name="Rectangle 3"/>
          <p:cNvSpPr>
            <a:spLocks noGrp="1" noChangeArrowheads="1"/>
          </p:cNvSpPr>
          <p:nvPr>
            <p:ph type="body" idx="1"/>
          </p:nvPr>
        </p:nvSpPr>
        <p:spPr/>
        <p:txBody>
          <a:bodyPr/>
          <a:lstStyle/>
          <a:p>
            <a:pPr marL="785813" indent="-609600" eaLnBrk="1" hangingPunct="1">
              <a:buFontTx/>
              <a:buAutoNum type="arabicPeriod" startAt="2"/>
            </a:pPr>
            <a:r>
              <a:rPr lang="fa-IR" u="sng" smtClean="0">
                <a:solidFill>
                  <a:srgbClr val="0033CC"/>
                </a:solidFill>
              </a:rPr>
              <a:t>دولت:</a:t>
            </a:r>
          </a:p>
          <a:p>
            <a:pPr marL="785813" indent="-609600" eaLnBrk="1" hangingPunct="1">
              <a:buFontTx/>
              <a:buNone/>
            </a:pPr>
            <a:r>
              <a:rPr lang="fa-IR" smtClean="0"/>
              <a:t>       الزاماً دولت هاي مختلف از مهمترين عوامل در برچسب زني به حساب مي آيند. در هر جايي که شرکت به انتخاب زبان برچسب هايش توجه دارد بايد الزامات دولت را به طور کامل در نظر گيرد.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fade">
                                      <p:cBhvr>
                                        <p:cTn id="7" dur="1000"/>
                                        <p:tgtEl>
                                          <p:spTgt spid="236547">
                                            <p:txEl>
                                              <p:pRg st="0" end="0"/>
                                            </p:txEl>
                                          </p:spTgt>
                                        </p:tgtEl>
                                      </p:cBhvr>
                                    </p:animEffect>
                                    <p:anim calcmode="lin" valueType="num">
                                      <p:cBhvr>
                                        <p:cTn id="8" dur="1000" fill="hold"/>
                                        <p:tgtEl>
                                          <p:spTgt spid="2365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65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6547">
                                            <p:txEl>
                                              <p:pRg st="1" end="1"/>
                                            </p:txEl>
                                          </p:spTgt>
                                        </p:tgtEl>
                                        <p:attrNameLst>
                                          <p:attrName>style.visibility</p:attrName>
                                        </p:attrNameLst>
                                      </p:cBhvr>
                                      <p:to>
                                        <p:strVal val="visible"/>
                                      </p:to>
                                    </p:set>
                                    <p:animEffect transition="in" filter="fade">
                                      <p:cBhvr>
                                        <p:cTn id="14" dur="1000"/>
                                        <p:tgtEl>
                                          <p:spTgt spid="236547">
                                            <p:txEl>
                                              <p:pRg st="1" end="1"/>
                                            </p:txEl>
                                          </p:spTgt>
                                        </p:tgtEl>
                                      </p:cBhvr>
                                    </p:animEffect>
                                    <p:anim calcmode="lin" valueType="num">
                                      <p:cBhvr>
                                        <p:cTn id="15" dur="1000" fill="hold"/>
                                        <p:tgtEl>
                                          <p:spTgt spid="23654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654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40A7899-C3CD-485E-BDF9-CD4D4B8BFDA7}" type="slidenum">
              <a:rPr lang="en-US"/>
              <a:pPr>
                <a:defRPr/>
              </a:pPr>
              <a:t>247</a:t>
            </a:fld>
            <a:endParaRPr lang="en-US"/>
          </a:p>
        </p:txBody>
      </p:sp>
      <p:sp>
        <p:nvSpPr>
          <p:cNvPr id="250883" name="Rectangle 2"/>
          <p:cNvSpPr>
            <a:spLocks noGrp="1" noChangeArrowheads="1"/>
          </p:cNvSpPr>
          <p:nvPr>
            <p:ph type="title"/>
          </p:nvPr>
        </p:nvSpPr>
        <p:spPr/>
        <p:txBody>
          <a:bodyPr/>
          <a:lstStyle/>
          <a:p>
            <a:pPr eaLnBrk="1" hangingPunct="1"/>
            <a:r>
              <a:rPr lang="fa-IR" smtClean="0"/>
              <a:t>حمل کالا</a:t>
            </a:r>
            <a:endParaRPr lang="en-US" smtClean="0"/>
          </a:p>
        </p:txBody>
      </p:sp>
      <p:sp>
        <p:nvSpPr>
          <p:cNvPr id="237571" name="Rectangle 3"/>
          <p:cNvSpPr>
            <a:spLocks noGrp="1" noChangeArrowheads="1"/>
          </p:cNvSpPr>
          <p:nvPr>
            <p:ph type="body" idx="1"/>
          </p:nvPr>
        </p:nvSpPr>
        <p:spPr>
          <a:xfrm>
            <a:off x="1042988" y="1916113"/>
            <a:ext cx="7086600" cy="4191000"/>
          </a:xfrm>
        </p:spPr>
        <p:txBody>
          <a:bodyPr/>
          <a:lstStyle/>
          <a:p>
            <a:pPr eaLnBrk="1" hangingPunct="1">
              <a:lnSpc>
                <a:spcPct val="200000"/>
              </a:lnSpc>
              <a:buFontTx/>
              <a:buNone/>
            </a:pPr>
            <a:r>
              <a:rPr lang="fa-IR" smtClean="0"/>
              <a:t>يکي از مباحثي که در متن قراردادهاي خارجي بايستي به آن توجه شود، زمان ارسال کالا </a:t>
            </a:r>
            <a:r>
              <a:rPr lang="en-US" sz="2400" smtClean="0"/>
              <a:t>(Shipment)</a:t>
            </a:r>
            <a:r>
              <a:rPr lang="fa-IR" smtClean="0"/>
              <a:t> يا زمان تحويل کالا </a:t>
            </a:r>
            <a:r>
              <a:rPr lang="en-US" sz="2400" smtClean="0"/>
              <a:t>(Delivery)</a:t>
            </a:r>
            <a:r>
              <a:rPr lang="fa-IR" smtClean="0"/>
              <a:t>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37571">
                                            <p:txEl>
                                              <p:pRg st="0" end="0"/>
                                            </p:txEl>
                                          </p:spTgt>
                                        </p:tgtEl>
                                        <p:attrNameLst>
                                          <p:attrName>style.visibility</p:attrName>
                                        </p:attrNameLst>
                                      </p:cBhvr>
                                      <p:to>
                                        <p:strVal val="visible"/>
                                      </p:to>
                                    </p:set>
                                    <p:animEffect transition="in" filter="circle(in)">
                                      <p:cBhvr>
                                        <p:cTn id="7" dur="2000"/>
                                        <p:tgtEl>
                                          <p:spTgt spid="2375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1" grpId="0" build="p"/>
    </p:bldLst>
  </p:timing>
</p:sld>
</file>

<file path=ppt/slides/slide2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031AB84-91AC-48ED-8935-14E94A3CB7BA}" type="slidenum">
              <a:rPr lang="en-US"/>
              <a:pPr>
                <a:defRPr/>
              </a:pPr>
              <a:t>248</a:t>
            </a:fld>
            <a:endParaRPr lang="en-US"/>
          </a:p>
        </p:txBody>
      </p:sp>
      <p:sp>
        <p:nvSpPr>
          <p:cNvPr id="238594" name="Rectangle 2"/>
          <p:cNvSpPr>
            <a:spLocks noGrp="1" noChangeArrowheads="1"/>
          </p:cNvSpPr>
          <p:nvPr>
            <p:ph type="title"/>
          </p:nvPr>
        </p:nvSpPr>
        <p:spPr/>
        <p:txBody>
          <a:bodyPr/>
          <a:lstStyle/>
          <a:p>
            <a:pPr eaLnBrk="1" hangingPunct="1"/>
            <a:r>
              <a:rPr lang="fa-IR" smtClean="0"/>
              <a:t>نکات قابل توجه در حمل کالا</a:t>
            </a:r>
            <a:endParaRPr lang="en-US" smtClean="0"/>
          </a:p>
        </p:txBody>
      </p:sp>
      <p:sp>
        <p:nvSpPr>
          <p:cNvPr id="238595" name="Rectangle 3"/>
          <p:cNvSpPr>
            <a:spLocks noGrp="1" noChangeArrowheads="1"/>
          </p:cNvSpPr>
          <p:nvPr>
            <p:ph type="body" idx="1"/>
          </p:nvPr>
        </p:nvSpPr>
        <p:spPr>
          <a:xfrm>
            <a:off x="684213" y="1989138"/>
            <a:ext cx="7661275" cy="4191000"/>
          </a:xfrm>
        </p:spPr>
        <p:txBody>
          <a:bodyPr/>
          <a:lstStyle/>
          <a:p>
            <a:pPr marL="785813" indent="-609600" eaLnBrk="1" hangingPunct="1">
              <a:lnSpc>
                <a:spcPct val="300000"/>
              </a:lnSpc>
              <a:buFont typeface="Arial" pitchFamily="34" charset="0"/>
              <a:buChar char="╬"/>
            </a:pPr>
            <a:r>
              <a:rPr lang="fa-IR" sz="2800" smtClean="0"/>
              <a:t>حمل به دفعات کالا</a:t>
            </a:r>
          </a:p>
          <a:p>
            <a:pPr marL="785813" indent="-609600" eaLnBrk="1" hangingPunct="1">
              <a:lnSpc>
                <a:spcPct val="300000"/>
              </a:lnSpc>
              <a:buFont typeface="Arial" pitchFamily="34" charset="0"/>
              <a:buChar char="╬"/>
            </a:pPr>
            <a:r>
              <a:rPr lang="fa-IR" sz="2800" smtClean="0"/>
              <a:t>جابجايي يا انتقال کالا از يک وسيله نقليه به وسيله نقليه ديگر</a:t>
            </a:r>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38594"/>
                                        </p:tgtEl>
                                        <p:attrNameLst>
                                          <p:attrName>style.visibility</p:attrName>
                                        </p:attrNameLst>
                                      </p:cBhvr>
                                      <p:to>
                                        <p:strVal val="visible"/>
                                      </p:to>
                                    </p:set>
                                    <p:anim calcmode="lin" valueType="num">
                                      <p:cBhvr>
                                        <p:cTn id="7" dur="1000" fill="hold"/>
                                        <p:tgtEl>
                                          <p:spTgt spid="238594"/>
                                        </p:tgtEl>
                                        <p:attrNameLst>
                                          <p:attrName>ppt_x</p:attrName>
                                        </p:attrNameLst>
                                      </p:cBhvr>
                                      <p:tavLst>
                                        <p:tav tm="0">
                                          <p:val>
                                            <p:strVal val="#ppt_x-.2"/>
                                          </p:val>
                                        </p:tav>
                                        <p:tav tm="100000">
                                          <p:val>
                                            <p:strVal val="#ppt_x"/>
                                          </p:val>
                                        </p:tav>
                                      </p:tavLst>
                                    </p:anim>
                                    <p:anim calcmode="lin" valueType="num">
                                      <p:cBhvr>
                                        <p:cTn id="8" dur="1000" fill="hold"/>
                                        <p:tgtEl>
                                          <p:spTgt spid="2385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85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38595">
                                            <p:txEl>
                                              <p:pRg st="0" end="0"/>
                                            </p:txEl>
                                          </p:spTgt>
                                        </p:tgtEl>
                                        <p:attrNameLst>
                                          <p:attrName>style.visibility</p:attrName>
                                        </p:attrNameLst>
                                      </p:cBhvr>
                                      <p:to>
                                        <p:strVal val="visible"/>
                                      </p:to>
                                    </p:set>
                                    <p:animEffect transition="in" filter="fade">
                                      <p:cBhvr>
                                        <p:cTn id="14" dur="500"/>
                                        <p:tgtEl>
                                          <p:spTgt spid="238595">
                                            <p:txEl>
                                              <p:pRg st="0" end="0"/>
                                            </p:txEl>
                                          </p:spTgt>
                                        </p:tgtEl>
                                      </p:cBhvr>
                                    </p:animEffect>
                                    <p:anim calcmode="lin" valueType="num">
                                      <p:cBhvr>
                                        <p:cTn id="15" dur="500" fill="hold"/>
                                        <p:tgtEl>
                                          <p:spTgt spid="2385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3859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38595">
                                            <p:txEl>
                                              <p:pRg st="1" end="1"/>
                                            </p:txEl>
                                          </p:spTgt>
                                        </p:tgtEl>
                                        <p:attrNameLst>
                                          <p:attrName>style.visibility</p:attrName>
                                        </p:attrNameLst>
                                      </p:cBhvr>
                                      <p:to>
                                        <p:strVal val="visible"/>
                                      </p:to>
                                    </p:set>
                                    <p:animEffect transition="in" filter="fade">
                                      <p:cBhvr>
                                        <p:cTn id="21" dur="500"/>
                                        <p:tgtEl>
                                          <p:spTgt spid="238595">
                                            <p:txEl>
                                              <p:pRg st="1" end="1"/>
                                            </p:txEl>
                                          </p:spTgt>
                                        </p:tgtEl>
                                      </p:cBhvr>
                                    </p:animEffect>
                                    <p:anim calcmode="lin" valueType="num">
                                      <p:cBhvr>
                                        <p:cTn id="22" dur="500" fill="hold"/>
                                        <p:tgtEl>
                                          <p:spTgt spid="23859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38595">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p:bldP spid="238595" grpId="0" build="p"/>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B7592EA-73B6-428A-918B-0F3DB878E23C}" type="slidenum">
              <a:rPr lang="en-US"/>
              <a:pPr>
                <a:defRPr/>
              </a:pPr>
              <a:t>249</a:t>
            </a:fld>
            <a:endParaRPr lang="en-US"/>
          </a:p>
        </p:txBody>
      </p:sp>
      <p:sp>
        <p:nvSpPr>
          <p:cNvPr id="252931" name="Rectangle 2"/>
          <p:cNvSpPr>
            <a:spLocks noGrp="1" noChangeArrowheads="1"/>
          </p:cNvSpPr>
          <p:nvPr>
            <p:ph type="title"/>
          </p:nvPr>
        </p:nvSpPr>
        <p:spPr/>
        <p:txBody>
          <a:bodyPr/>
          <a:lstStyle/>
          <a:p>
            <a:pPr eaLnBrk="1" hangingPunct="1"/>
            <a:r>
              <a:rPr lang="fa-IR" smtClean="0"/>
              <a:t>خدمات در بازار بين المللي</a:t>
            </a:r>
            <a:endParaRPr lang="en-US" smtClean="0"/>
          </a:p>
        </p:txBody>
      </p:sp>
      <p:sp>
        <p:nvSpPr>
          <p:cNvPr id="239619" name="Rectangle 3"/>
          <p:cNvSpPr>
            <a:spLocks noGrp="1" noChangeArrowheads="1"/>
          </p:cNvSpPr>
          <p:nvPr>
            <p:ph type="body" idx="1"/>
          </p:nvPr>
        </p:nvSpPr>
        <p:spPr/>
        <p:txBody>
          <a:bodyPr/>
          <a:lstStyle/>
          <a:p>
            <a:pPr algn="ctr" eaLnBrk="1" hangingPunct="1">
              <a:buFontTx/>
              <a:buNone/>
            </a:pPr>
            <a:endParaRPr lang="fa-IR" smtClean="0"/>
          </a:p>
          <a:p>
            <a:pPr algn="ctr" eaLnBrk="1" hangingPunct="1">
              <a:buFontTx/>
              <a:buNone/>
            </a:pPr>
            <a:endParaRPr lang="fa-IR" smtClean="0"/>
          </a:p>
          <a:p>
            <a:pPr algn="ctr" eaLnBrk="1" hangingPunct="1">
              <a:buFontTx/>
              <a:buNone/>
            </a:pPr>
            <a:r>
              <a:rPr lang="fa-IR" smtClean="0"/>
              <a:t>خدمات بعد از فروش عبارتند از </a:t>
            </a:r>
            <a:r>
              <a:rPr lang="fa-IR" u="sng" smtClean="0"/>
              <a:t>ضمانت ها</a:t>
            </a:r>
            <a:r>
              <a:rPr lang="fa-IR" smtClean="0"/>
              <a:t> و </a:t>
            </a:r>
            <a:r>
              <a:rPr lang="fa-IR" u="sng" smtClean="0"/>
              <a:t>تعميرات</a:t>
            </a:r>
            <a:endParaRPr lang="en-US" u="sng"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39619">
                                            <p:txEl>
                                              <p:pRg st="2" end="2"/>
                                            </p:txEl>
                                          </p:spTgt>
                                        </p:tgtEl>
                                        <p:attrNameLst>
                                          <p:attrName>style.visibility</p:attrName>
                                        </p:attrNameLst>
                                      </p:cBhvr>
                                      <p:to>
                                        <p:strVal val="visible"/>
                                      </p:to>
                                    </p:set>
                                    <p:animEffect transition="in" filter="fade">
                                      <p:cBhvr>
                                        <p:cTn id="7" dur="800" decel="100000"/>
                                        <p:tgtEl>
                                          <p:spTgt spid="239619">
                                            <p:txEl>
                                              <p:pRg st="2" end="2"/>
                                            </p:txEl>
                                          </p:spTgt>
                                        </p:tgtEl>
                                      </p:cBhvr>
                                    </p:animEffect>
                                    <p:anim calcmode="lin" valueType="num">
                                      <p:cBhvr>
                                        <p:cTn id="8" dur="800" decel="100000" fill="hold"/>
                                        <p:tgtEl>
                                          <p:spTgt spid="239619">
                                            <p:txEl>
                                              <p:pRg st="2" end="2"/>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39619">
                                            <p:txEl>
                                              <p:pRg st="2" end="2"/>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39619">
                                            <p:txEl>
                                              <p:pRg st="2" end="2"/>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39619">
                                            <p:txEl>
                                              <p:pRg st="2" end="2"/>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39619">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36CB282-5380-4348-922C-758B706FE26F}" type="slidenum">
              <a:rPr lang="en-US"/>
              <a:pPr>
                <a:defRPr/>
              </a:pPr>
              <a:t>250</a:t>
            </a:fld>
            <a:endParaRPr lang="en-US"/>
          </a:p>
        </p:txBody>
      </p:sp>
      <p:sp>
        <p:nvSpPr>
          <p:cNvPr id="253955" name="Rectangle 2"/>
          <p:cNvSpPr>
            <a:spLocks noGrp="1" noChangeArrowheads="1"/>
          </p:cNvSpPr>
          <p:nvPr>
            <p:ph type="title"/>
          </p:nvPr>
        </p:nvSpPr>
        <p:spPr/>
        <p:txBody>
          <a:bodyPr/>
          <a:lstStyle/>
          <a:p>
            <a:pPr eaLnBrk="1" hangingPunct="1"/>
            <a:r>
              <a:rPr lang="fa-IR" smtClean="0"/>
              <a:t>ضمانت</a:t>
            </a:r>
            <a:endParaRPr lang="en-US" smtClean="0"/>
          </a:p>
        </p:txBody>
      </p:sp>
      <p:sp>
        <p:nvSpPr>
          <p:cNvPr id="240643" name="Rectangle 3"/>
          <p:cNvSpPr>
            <a:spLocks noGrp="1" noChangeArrowheads="1"/>
          </p:cNvSpPr>
          <p:nvPr>
            <p:ph type="body" idx="1"/>
          </p:nvPr>
        </p:nvSpPr>
        <p:spPr/>
        <p:txBody>
          <a:bodyPr/>
          <a:lstStyle/>
          <a:p>
            <a:pPr eaLnBrk="1" hangingPunct="1">
              <a:buFontTx/>
              <a:buNone/>
            </a:pPr>
            <a:r>
              <a:rPr lang="fa-IR" smtClean="0"/>
              <a:t>عبارت است از تعهدي که فروشنده در مورد کالا مي‌دهد و ضمانت مي نمايد در مدت زمان مشخص عمل نمايد. اولين نکته در بازار بين المللي اين است که وقتي شرکت وارد بازار بين المللي مي شود لازم است که تعهد و ضمانتي در قبال کالا داشته باشد يا خير؟ اين امر بستگي به وضعيت بازار دارد؛ يعني اگر رقبا از اين روش استفاده کنند، لازم است که شرکت نيز اين روش را به کار بندد.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 calcmode="lin" valueType="num">
                                      <p:cBhvr>
                                        <p:cTn id="7" dur="1000" fill="hold"/>
                                        <p:tgtEl>
                                          <p:spTgt spid="24064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4064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406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p:bldLst>
  </p:timing>
</p:sld>
</file>

<file path=ppt/slides/slide2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3809030-9A48-41FE-A5DE-982AE7EDD3E0}" type="slidenum">
              <a:rPr lang="en-US"/>
              <a:pPr>
                <a:defRPr/>
              </a:pPr>
              <a:t>251</a:t>
            </a:fld>
            <a:endParaRPr lang="en-US"/>
          </a:p>
        </p:txBody>
      </p:sp>
      <p:sp>
        <p:nvSpPr>
          <p:cNvPr id="241666" name="Rectangle 2"/>
          <p:cNvSpPr>
            <a:spLocks noGrp="1" noChangeArrowheads="1"/>
          </p:cNvSpPr>
          <p:nvPr>
            <p:ph type="title"/>
          </p:nvPr>
        </p:nvSpPr>
        <p:spPr/>
        <p:txBody>
          <a:bodyPr/>
          <a:lstStyle/>
          <a:p>
            <a:pPr eaLnBrk="1" hangingPunct="1"/>
            <a:r>
              <a:rPr lang="fa-IR" smtClean="0"/>
              <a:t>سوالات ضمانت کالا</a:t>
            </a:r>
            <a:endParaRPr lang="en-US" smtClean="0"/>
          </a:p>
        </p:txBody>
      </p:sp>
      <p:sp>
        <p:nvSpPr>
          <p:cNvPr id="241667"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بازاريابي بين المللي سوالات ضمانت کالا بسيار هستند:</a:t>
            </a:r>
          </a:p>
          <a:p>
            <a:pPr marL="785813" indent="-609600" eaLnBrk="1" hangingPunct="1">
              <a:lnSpc>
                <a:spcPct val="90000"/>
              </a:lnSpc>
              <a:buFontTx/>
              <a:buAutoNum type="arabicPeriod"/>
            </a:pPr>
            <a:r>
              <a:rPr lang="fa-IR" smtClean="0"/>
              <a:t>آيا شرکت بايد همان سياست ضمانتي که در بازاريابي داخلي به کار مي رود براي بازاريابي بين المللي نيز به کار گيرد؟</a:t>
            </a:r>
          </a:p>
          <a:p>
            <a:pPr marL="785813" indent="-609600" eaLnBrk="1" hangingPunct="1">
              <a:lnSpc>
                <a:spcPct val="90000"/>
              </a:lnSpc>
              <a:buFontTx/>
              <a:buAutoNum type="arabicPeriod"/>
            </a:pPr>
            <a:r>
              <a:rPr lang="fa-IR" smtClean="0"/>
              <a:t>آيا براي تمام بازاريابي بين المللي ضمانت يکسان به کار ببرد يا مختلف؟</a:t>
            </a:r>
          </a:p>
          <a:p>
            <a:pPr marL="785813" indent="-609600" eaLnBrk="1" hangingPunct="1">
              <a:lnSpc>
                <a:spcPct val="90000"/>
              </a:lnSpc>
              <a:buFontTx/>
              <a:buAutoNum type="arabicPeriod"/>
            </a:pPr>
            <a:r>
              <a:rPr lang="fa-IR" smtClean="0"/>
              <a:t>آيا شرکت بايد از ضمانت به عنوان يک سلاح رقابتي استفاده کند؟</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41666"/>
                                        </p:tgtEl>
                                        <p:attrNameLst>
                                          <p:attrName>style.visibility</p:attrName>
                                        </p:attrNameLst>
                                      </p:cBhvr>
                                      <p:to>
                                        <p:strVal val="visible"/>
                                      </p:to>
                                    </p:set>
                                    <p:animEffect transition="in" filter="fade">
                                      <p:cBhvr>
                                        <p:cTn id="7" dur="1000"/>
                                        <p:tgtEl>
                                          <p:spTgt spid="241666"/>
                                        </p:tgtEl>
                                      </p:cBhvr>
                                    </p:animEffect>
                                    <p:anim calcmode="lin" valueType="num">
                                      <p:cBhvr>
                                        <p:cTn id="8" dur="1000" fill="hold"/>
                                        <p:tgtEl>
                                          <p:spTgt spid="241666"/>
                                        </p:tgtEl>
                                        <p:attrNameLst>
                                          <p:attrName>ppt_x</p:attrName>
                                        </p:attrNameLst>
                                      </p:cBhvr>
                                      <p:tavLst>
                                        <p:tav tm="0">
                                          <p:val>
                                            <p:strVal val="#ppt_x"/>
                                          </p:val>
                                        </p:tav>
                                        <p:tav tm="100000">
                                          <p:val>
                                            <p:strVal val="#ppt_x"/>
                                          </p:val>
                                        </p:tav>
                                      </p:tavLst>
                                    </p:anim>
                                    <p:anim calcmode="lin" valueType="num">
                                      <p:cBhvr>
                                        <p:cTn id="9" dur="898" decel="100000" fill="hold"/>
                                        <p:tgtEl>
                                          <p:spTgt spid="24166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4166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41667">
                                            <p:txEl>
                                              <p:pRg st="0" end="0"/>
                                            </p:txEl>
                                          </p:spTgt>
                                        </p:tgtEl>
                                        <p:attrNameLst>
                                          <p:attrName>style.visibility</p:attrName>
                                        </p:attrNameLst>
                                      </p:cBhvr>
                                      <p:to>
                                        <p:strVal val="visible"/>
                                      </p:to>
                                    </p:set>
                                    <p:animEffect transition="in" filter="fade">
                                      <p:cBhvr>
                                        <p:cTn id="15" dur="1000"/>
                                        <p:tgtEl>
                                          <p:spTgt spid="241667">
                                            <p:txEl>
                                              <p:pRg st="0" end="0"/>
                                            </p:txEl>
                                          </p:spTgt>
                                        </p:tgtEl>
                                      </p:cBhvr>
                                    </p:animEffect>
                                    <p:anim calcmode="lin" valueType="num">
                                      <p:cBhvr>
                                        <p:cTn id="16" dur="1000" fill="hold"/>
                                        <p:tgtEl>
                                          <p:spTgt spid="24166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4166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4166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41667">
                                            <p:txEl>
                                              <p:pRg st="1" end="1"/>
                                            </p:txEl>
                                          </p:spTgt>
                                        </p:tgtEl>
                                        <p:attrNameLst>
                                          <p:attrName>style.visibility</p:attrName>
                                        </p:attrNameLst>
                                      </p:cBhvr>
                                      <p:to>
                                        <p:strVal val="visible"/>
                                      </p:to>
                                    </p:set>
                                    <p:animEffect transition="in" filter="fade">
                                      <p:cBhvr>
                                        <p:cTn id="23" dur="1000"/>
                                        <p:tgtEl>
                                          <p:spTgt spid="241667">
                                            <p:txEl>
                                              <p:pRg st="1" end="1"/>
                                            </p:txEl>
                                          </p:spTgt>
                                        </p:tgtEl>
                                      </p:cBhvr>
                                    </p:animEffect>
                                    <p:anim calcmode="lin" valueType="num">
                                      <p:cBhvr>
                                        <p:cTn id="24" dur="1000" fill="hold"/>
                                        <p:tgtEl>
                                          <p:spTgt spid="241667">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41667">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4166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41667">
                                            <p:txEl>
                                              <p:pRg st="2" end="2"/>
                                            </p:txEl>
                                          </p:spTgt>
                                        </p:tgtEl>
                                        <p:attrNameLst>
                                          <p:attrName>style.visibility</p:attrName>
                                        </p:attrNameLst>
                                      </p:cBhvr>
                                      <p:to>
                                        <p:strVal val="visible"/>
                                      </p:to>
                                    </p:set>
                                    <p:animEffect transition="in" filter="fade">
                                      <p:cBhvr>
                                        <p:cTn id="31" dur="1000"/>
                                        <p:tgtEl>
                                          <p:spTgt spid="241667">
                                            <p:txEl>
                                              <p:pRg st="2" end="2"/>
                                            </p:txEl>
                                          </p:spTgt>
                                        </p:tgtEl>
                                      </p:cBhvr>
                                    </p:animEffect>
                                    <p:anim calcmode="lin" valueType="num">
                                      <p:cBhvr>
                                        <p:cTn id="32" dur="1000" fill="hold"/>
                                        <p:tgtEl>
                                          <p:spTgt spid="241667">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41667">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416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41667">
                                            <p:txEl>
                                              <p:pRg st="3" end="3"/>
                                            </p:txEl>
                                          </p:spTgt>
                                        </p:tgtEl>
                                        <p:attrNameLst>
                                          <p:attrName>style.visibility</p:attrName>
                                        </p:attrNameLst>
                                      </p:cBhvr>
                                      <p:to>
                                        <p:strVal val="visible"/>
                                      </p:to>
                                    </p:set>
                                    <p:animEffect transition="in" filter="fade">
                                      <p:cBhvr>
                                        <p:cTn id="39" dur="1000"/>
                                        <p:tgtEl>
                                          <p:spTgt spid="241667">
                                            <p:txEl>
                                              <p:pRg st="3" end="3"/>
                                            </p:txEl>
                                          </p:spTgt>
                                        </p:tgtEl>
                                      </p:cBhvr>
                                    </p:animEffect>
                                    <p:anim calcmode="lin" valueType="num">
                                      <p:cBhvr>
                                        <p:cTn id="40" dur="1000" fill="hold"/>
                                        <p:tgtEl>
                                          <p:spTgt spid="241667">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41667">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4166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6" grpId="0"/>
      <p:bldP spid="241667" grpId="0" build="p"/>
    </p:bldLst>
  </p:timing>
</p:sld>
</file>

<file path=ppt/slides/slide2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7935CE5-3450-46B4-999E-6109E3E025E3}" type="slidenum">
              <a:rPr lang="en-US"/>
              <a:pPr>
                <a:defRPr/>
              </a:pPr>
              <a:t>252</a:t>
            </a:fld>
            <a:endParaRPr lang="en-US"/>
          </a:p>
        </p:txBody>
      </p:sp>
      <p:sp>
        <p:nvSpPr>
          <p:cNvPr id="256003" name="Rectangle 2"/>
          <p:cNvSpPr>
            <a:spLocks noGrp="1" noChangeArrowheads="1"/>
          </p:cNvSpPr>
          <p:nvPr>
            <p:ph type="title"/>
          </p:nvPr>
        </p:nvSpPr>
        <p:spPr/>
        <p:txBody>
          <a:bodyPr/>
          <a:lstStyle/>
          <a:p>
            <a:pPr eaLnBrk="1" hangingPunct="1"/>
            <a:r>
              <a:rPr lang="fa-IR" smtClean="0"/>
              <a:t>تعميرات</a:t>
            </a:r>
            <a:endParaRPr lang="en-US" smtClean="0"/>
          </a:p>
        </p:txBody>
      </p:sp>
      <p:sp>
        <p:nvSpPr>
          <p:cNvPr id="242691" name="Rectangle 3"/>
          <p:cNvSpPr>
            <a:spLocks noGrp="1" noChangeArrowheads="1"/>
          </p:cNvSpPr>
          <p:nvPr>
            <p:ph type="body" idx="1"/>
          </p:nvPr>
        </p:nvSpPr>
        <p:spPr/>
        <p:txBody>
          <a:bodyPr/>
          <a:lstStyle/>
          <a:p>
            <a:pPr eaLnBrk="1" hangingPunct="1">
              <a:buFontTx/>
              <a:buNone/>
            </a:pPr>
            <a:r>
              <a:rPr lang="fa-IR" smtClean="0">
                <a:solidFill>
                  <a:srgbClr val="0033CC"/>
                </a:solidFill>
              </a:rPr>
              <a:t>خدمات تعميراتي در بازار بين المللي:</a:t>
            </a:r>
          </a:p>
          <a:p>
            <a:pPr eaLnBrk="1" hangingPunct="1">
              <a:lnSpc>
                <a:spcPct val="200000"/>
              </a:lnSpc>
              <a:buFontTx/>
              <a:buNone/>
            </a:pPr>
            <a:r>
              <a:rPr lang="fa-IR" smtClean="0"/>
              <a:t>خدمات تعميراتي عبارت است از کليه خدمات بعد از فروش يا کليه خدمات تعميري که در طول مدت معيني از فروش کالا  ارائه مي گردد.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Effect transition="in" filter="fade">
                                      <p:cBhvr>
                                        <p:cTn id="7" dur="1000"/>
                                        <p:tgtEl>
                                          <p:spTgt spid="242691">
                                            <p:txEl>
                                              <p:pRg st="0" end="0"/>
                                            </p:txEl>
                                          </p:spTgt>
                                        </p:tgtEl>
                                      </p:cBhvr>
                                    </p:animEffect>
                                    <p:anim calcmode="lin" valueType="num">
                                      <p:cBhvr>
                                        <p:cTn id="8" dur="1000" fill="hold"/>
                                        <p:tgtEl>
                                          <p:spTgt spid="2426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2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2691">
                                            <p:txEl>
                                              <p:pRg st="1" end="1"/>
                                            </p:txEl>
                                          </p:spTgt>
                                        </p:tgtEl>
                                        <p:attrNameLst>
                                          <p:attrName>style.visibility</p:attrName>
                                        </p:attrNameLst>
                                      </p:cBhvr>
                                      <p:to>
                                        <p:strVal val="visible"/>
                                      </p:to>
                                    </p:set>
                                    <p:animEffect transition="in" filter="fade">
                                      <p:cBhvr>
                                        <p:cTn id="14" dur="1000"/>
                                        <p:tgtEl>
                                          <p:spTgt spid="242691">
                                            <p:txEl>
                                              <p:pRg st="1" end="1"/>
                                            </p:txEl>
                                          </p:spTgt>
                                        </p:tgtEl>
                                      </p:cBhvr>
                                    </p:animEffect>
                                    <p:anim calcmode="lin" valueType="num">
                                      <p:cBhvr>
                                        <p:cTn id="15" dur="1000" fill="hold"/>
                                        <p:tgtEl>
                                          <p:spTgt spid="2426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26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E13E78D3-22EE-41E5-9BB6-0DAA967C4C34}" type="slidenum">
              <a:rPr lang="en-US"/>
              <a:pPr>
                <a:defRPr/>
              </a:pPr>
              <a:t>253</a:t>
            </a:fld>
            <a:endParaRPr lang="en-US"/>
          </a:p>
        </p:txBody>
      </p:sp>
      <p:sp>
        <p:nvSpPr>
          <p:cNvPr id="257027" name="Rectangle 2"/>
          <p:cNvSpPr>
            <a:spLocks noGrp="1" noChangeArrowheads="1"/>
          </p:cNvSpPr>
          <p:nvPr>
            <p:ph type="title"/>
          </p:nvPr>
        </p:nvSpPr>
        <p:spPr/>
        <p:txBody>
          <a:bodyPr/>
          <a:lstStyle/>
          <a:p>
            <a:pPr eaLnBrk="1" hangingPunct="1"/>
            <a:r>
              <a:rPr lang="fa-IR" smtClean="0"/>
              <a:t>فصل هشتم</a:t>
            </a:r>
            <a:endParaRPr lang="en-US" smtClean="0"/>
          </a:p>
        </p:txBody>
      </p:sp>
      <p:sp>
        <p:nvSpPr>
          <p:cNvPr id="243715" name="Rectangle 3"/>
          <p:cNvSpPr>
            <a:spLocks noGrp="1" noChangeArrowheads="1"/>
          </p:cNvSpPr>
          <p:nvPr>
            <p:ph type="body" idx="1"/>
          </p:nvPr>
        </p:nvSpPr>
        <p:spPr/>
        <p:txBody>
          <a:bodyPr/>
          <a:lstStyle/>
          <a:p>
            <a:pPr algn="ctr" eaLnBrk="1" hangingPunct="1">
              <a:buFontTx/>
              <a:buNone/>
            </a:pPr>
            <a:endParaRPr lang="fa-IR" sz="4000" smtClean="0"/>
          </a:p>
          <a:p>
            <a:pPr algn="ctr" eaLnBrk="1" hangingPunct="1">
              <a:buFontTx/>
              <a:buNone/>
            </a:pPr>
            <a:endParaRPr lang="fa-IR" sz="4000" smtClean="0"/>
          </a:p>
          <a:p>
            <a:pPr algn="ctr" eaLnBrk="1" hangingPunct="1">
              <a:buFontTx/>
              <a:buNone/>
            </a:pPr>
            <a:r>
              <a:rPr lang="fa-IR" sz="4000" smtClean="0"/>
              <a:t>کانال هاي توزيع در بازاريابي بين المللي</a:t>
            </a:r>
            <a:endParaRPr lang="en-US" sz="4000" smtClean="0"/>
          </a:p>
        </p:txBody>
      </p:sp>
      <p:sp>
        <p:nvSpPr>
          <p:cNvPr id="257029"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3715">
                                            <p:txEl>
                                              <p:pRg st="2" end="2"/>
                                            </p:txEl>
                                          </p:spTgt>
                                        </p:tgtEl>
                                        <p:attrNameLst>
                                          <p:attrName>style.visibility</p:attrName>
                                        </p:attrNameLst>
                                      </p:cBhvr>
                                      <p:to>
                                        <p:strVal val="visible"/>
                                      </p:to>
                                    </p:set>
                                    <p:animEffect transition="in" filter="blinds(horizontal)">
                                      <p:cBhvr>
                                        <p:cTn id="7" dur="500"/>
                                        <p:tgtEl>
                                          <p:spTgt spid="2437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3BE57C3-5A9A-410A-B837-3B47E6F612E0}" type="slidenum">
              <a:rPr lang="en-US"/>
              <a:pPr>
                <a:defRPr/>
              </a:pPr>
              <a:t>254</a:t>
            </a:fld>
            <a:endParaRPr lang="en-US"/>
          </a:p>
        </p:txBody>
      </p:sp>
      <p:sp>
        <p:nvSpPr>
          <p:cNvPr id="258051" name="Rectangle 2"/>
          <p:cNvSpPr>
            <a:spLocks noGrp="1" noChangeArrowheads="1"/>
          </p:cNvSpPr>
          <p:nvPr>
            <p:ph type="title"/>
          </p:nvPr>
        </p:nvSpPr>
        <p:spPr/>
        <p:txBody>
          <a:bodyPr/>
          <a:lstStyle/>
          <a:p>
            <a:pPr eaLnBrk="1" hangingPunct="1"/>
            <a:r>
              <a:rPr lang="fa-IR" smtClean="0"/>
              <a:t>هدف کلي</a:t>
            </a:r>
            <a:endParaRPr lang="en-US" smtClean="0"/>
          </a:p>
        </p:txBody>
      </p:sp>
      <p:sp>
        <p:nvSpPr>
          <p:cNvPr id="244739" name="Rectangle 3"/>
          <p:cNvSpPr>
            <a:spLocks noGrp="1" noChangeArrowheads="1"/>
          </p:cNvSpPr>
          <p:nvPr>
            <p:ph type="body" idx="1"/>
          </p:nvPr>
        </p:nvSpPr>
        <p:spPr/>
        <p:txBody>
          <a:bodyPr/>
          <a:lstStyle/>
          <a:p>
            <a:pPr eaLnBrk="1" hangingPunct="1">
              <a:lnSpc>
                <a:spcPct val="150000"/>
              </a:lnSpc>
              <a:buFontTx/>
              <a:buNone/>
            </a:pPr>
            <a:r>
              <a:rPr lang="fa-IR" smtClean="0"/>
              <a:t>هدف کلي اين فصل، آشنايي دانشجو با چگونگي توزيع در بازاريابي بين المللي، کنترل آن، انواع روش هاي توزيع و همچنين روش هاي بهبود ان و انواع کانال‌هاي توزيع و نيز آشنايي با عناصر شبکه توزيع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 calcmode="lin" valueType="num">
                                      <p:cBhvr>
                                        <p:cTn id="7" dur="1000" fill="hold"/>
                                        <p:tgtEl>
                                          <p:spTgt spid="24473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4473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447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AEF2175-A4F3-4CB2-96E0-F0EE54F330CB}" type="slidenum">
              <a:rPr lang="en-US"/>
              <a:pPr>
                <a:defRPr/>
              </a:pPr>
              <a:t>255</a:t>
            </a:fld>
            <a:endParaRPr lang="en-US"/>
          </a:p>
        </p:txBody>
      </p:sp>
      <p:sp>
        <p:nvSpPr>
          <p:cNvPr id="245762" name="Rectangle 2"/>
          <p:cNvSpPr>
            <a:spLocks noGrp="1" noChangeArrowheads="1"/>
          </p:cNvSpPr>
          <p:nvPr>
            <p:ph type="title"/>
          </p:nvPr>
        </p:nvSpPr>
        <p:spPr/>
        <p:txBody>
          <a:bodyPr/>
          <a:lstStyle/>
          <a:p>
            <a:pPr eaLnBrk="1" hangingPunct="1"/>
            <a:r>
              <a:rPr lang="fa-IR" smtClean="0"/>
              <a:t>هدف هاي رفتاري</a:t>
            </a:r>
            <a:endParaRPr lang="en-US" smtClean="0"/>
          </a:p>
        </p:txBody>
      </p:sp>
      <p:sp>
        <p:nvSpPr>
          <p:cNvPr id="245763" name="Rectangle 3"/>
          <p:cNvSpPr>
            <a:spLocks noGrp="1" noChangeArrowheads="1"/>
          </p:cNvSpPr>
          <p:nvPr>
            <p:ph type="body" idx="1"/>
          </p:nvPr>
        </p:nvSpPr>
        <p:spPr/>
        <p:txBody>
          <a:bodyPr/>
          <a:lstStyle/>
          <a:p>
            <a:pPr marL="785813" indent="-609600" eaLnBrk="1" hangingPunct="1">
              <a:lnSpc>
                <a:spcPct val="90000"/>
              </a:lnSpc>
              <a:buFontTx/>
              <a:buNone/>
            </a:pPr>
            <a:r>
              <a:rPr lang="fa-IR" sz="2800" smtClean="0">
                <a:solidFill>
                  <a:srgbClr val="0033CC"/>
                </a:solidFill>
              </a:rPr>
              <a:t>پس از مطالعه اين فصل انتظار مي رود:</a:t>
            </a:r>
          </a:p>
          <a:p>
            <a:pPr marL="785813" indent="-609600" eaLnBrk="1" hangingPunct="1">
              <a:lnSpc>
                <a:spcPct val="90000"/>
              </a:lnSpc>
              <a:buFontTx/>
              <a:buAutoNum type="arabicPeriod"/>
            </a:pPr>
            <a:r>
              <a:rPr lang="fa-IR" sz="2800" smtClean="0"/>
              <a:t>کانال هاي توزيع را تعريف کنيد.</a:t>
            </a:r>
          </a:p>
          <a:p>
            <a:pPr marL="785813" indent="-609600" eaLnBrk="1" hangingPunct="1">
              <a:lnSpc>
                <a:spcPct val="90000"/>
              </a:lnSpc>
              <a:buFontTx/>
              <a:buAutoNum type="arabicPeriod"/>
            </a:pPr>
            <a:r>
              <a:rPr lang="fa-IR" sz="2800" smtClean="0"/>
              <a:t>در زمينه اهميت کانال هاي توزيع توضيح دهيد.</a:t>
            </a:r>
          </a:p>
          <a:p>
            <a:pPr marL="785813" indent="-609600" eaLnBrk="1" hangingPunct="1">
              <a:lnSpc>
                <a:spcPct val="90000"/>
              </a:lnSpc>
              <a:buFontTx/>
              <a:buAutoNum type="arabicPeriod"/>
            </a:pPr>
            <a:r>
              <a:rPr lang="fa-IR" sz="2800" smtClean="0"/>
              <a:t>هدف ها و محدوديت هاي کانال هاي توزيع را شرح دهيد.</a:t>
            </a:r>
          </a:p>
          <a:p>
            <a:pPr marL="785813" indent="-609600" eaLnBrk="1" hangingPunct="1">
              <a:lnSpc>
                <a:spcPct val="90000"/>
              </a:lnSpc>
              <a:buFontTx/>
              <a:buAutoNum type="arabicPeriod"/>
            </a:pPr>
            <a:r>
              <a:rPr lang="fa-IR" sz="2800" smtClean="0"/>
              <a:t>دلايل موفقيت شرکت در مديريت کانال هاي توزيع را بيان کنيد.</a:t>
            </a:r>
          </a:p>
          <a:p>
            <a:pPr marL="785813" indent="-609600" eaLnBrk="1" hangingPunct="1">
              <a:lnSpc>
                <a:spcPct val="90000"/>
              </a:lnSpc>
              <a:buFontTx/>
              <a:buAutoNum type="arabicPeriod"/>
            </a:pPr>
            <a:r>
              <a:rPr lang="fa-IR" sz="2800" smtClean="0"/>
              <a:t>کانال هاي اصلي توزيع را شرح دهيد.</a:t>
            </a:r>
          </a:p>
          <a:p>
            <a:pPr marL="785813" indent="-609600" eaLnBrk="1" hangingPunct="1">
              <a:lnSpc>
                <a:spcPct val="90000"/>
              </a:lnSpc>
              <a:buFontTx/>
              <a:buAutoNum type="arabicPeriod"/>
            </a:pPr>
            <a:r>
              <a:rPr lang="fa-IR" sz="2800" smtClean="0"/>
              <a:t>انواع روش هاي توزيع را نام برده و توضيح دهيد.</a:t>
            </a:r>
          </a:p>
          <a:p>
            <a:pPr marL="785813" indent="-609600" eaLnBrk="1" hangingPunct="1">
              <a:lnSpc>
                <a:spcPct val="90000"/>
              </a:lnSpc>
              <a:buFontTx/>
              <a:buNone/>
            </a:pPr>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45762"/>
                                        </p:tgtEl>
                                        <p:attrNameLst>
                                          <p:attrName>style.visibility</p:attrName>
                                        </p:attrNameLst>
                                      </p:cBhvr>
                                      <p:to>
                                        <p:strVal val="visible"/>
                                      </p:to>
                                    </p:set>
                                    <p:anim calcmode="lin" valueType="num">
                                      <p:cBhvr>
                                        <p:cTn id="7" dur="1000" fill="hold"/>
                                        <p:tgtEl>
                                          <p:spTgt spid="245762"/>
                                        </p:tgtEl>
                                        <p:attrNameLst>
                                          <p:attrName>ppt_x</p:attrName>
                                        </p:attrNameLst>
                                      </p:cBhvr>
                                      <p:tavLst>
                                        <p:tav tm="0">
                                          <p:val>
                                            <p:strVal val="#ppt_x-.2"/>
                                          </p:val>
                                        </p:tav>
                                        <p:tav tm="100000">
                                          <p:val>
                                            <p:strVal val="#ppt_x"/>
                                          </p:val>
                                        </p:tav>
                                      </p:tavLst>
                                    </p:anim>
                                    <p:anim calcmode="lin" valueType="num">
                                      <p:cBhvr>
                                        <p:cTn id="8" dur="1000" fill="hold"/>
                                        <p:tgtEl>
                                          <p:spTgt spid="2457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576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63">
                                            <p:txEl>
                                              <p:pRg st="0" end="0"/>
                                            </p:txEl>
                                          </p:spTgt>
                                        </p:tgtEl>
                                        <p:attrNameLst>
                                          <p:attrName>style.visibility</p:attrName>
                                        </p:attrNameLst>
                                      </p:cBhvr>
                                      <p:to>
                                        <p:strVal val="visible"/>
                                      </p:to>
                                    </p:set>
                                    <p:animEffect transition="in" filter="fade">
                                      <p:cBhvr>
                                        <p:cTn id="14" dur="500"/>
                                        <p:tgtEl>
                                          <p:spTgt spid="245763">
                                            <p:txEl>
                                              <p:pRg st="0" end="0"/>
                                            </p:txEl>
                                          </p:spTgt>
                                        </p:tgtEl>
                                      </p:cBhvr>
                                    </p:animEffect>
                                    <p:anim calcmode="lin" valueType="num">
                                      <p:cBhvr>
                                        <p:cTn id="15" dur="500" fill="hold"/>
                                        <p:tgtEl>
                                          <p:spTgt spid="2457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457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63">
                                            <p:txEl>
                                              <p:pRg st="1" end="1"/>
                                            </p:txEl>
                                          </p:spTgt>
                                        </p:tgtEl>
                                        <p:attrNameLst>
                                          <p:attrName>style.visibility</p:attrName>
                                        </p:attrNameLst>
                                      </p:cBhvr>
                                      <p:to>
                                        <p:strVal val="visible"/>
                                      </p:to>
                                    </p:set>
                                    <p:animEffect transition="in" filter="fade">
                                      <p:cBhvr>
                                        <p:cTn id="21" dur="500"/>
                                        <p:tgtEl>
                                          <p:spTgt spid="245763">
                                            <p:txEl>
                                              <p:pRg st="1" end="1"/>
                                            </p:txEl>
                                          </p:spTgt>
                                        </p:tgtEl>
                                      </p:cBhvr>
                                    </p:animEffect>
                                    <p:anim calcmode="lin" valueType="num">
                                      <p:cBhvr>
                                        <p:cTn id="22" dur="500" fill="hold"/>
                                        <p:tgtEl>
                                          <p:spTgt spid="24576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4576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45763">
                                            <p:txEl>
                                              <p:pRg st="2" end="2"/>
                                            </p:txEl>
                                          </p:spTgt>
                                        </p:tgtEl>
                                        <p:attrNameLst>
                                          <p:attrName>style.visibility</p:attrName>
                                        </p:attrNameLst>
                                      </p:cBhvr>
                                      <p:to>
                                        <p:strVal val="visible"/>
                                      </p:to>
                                    </p:set>
                                    <p:animEffect transition="in" filter="fade">
                                      <p:cBhvr>
                                        <p:cTn id="28" dur="500"/>
                                        <p:tgtEl>
                                          <p:spTgt spid="245763">
                                            <p:txEl>
                                              <p:pRg st="2" end="2"/>
                                            </p:txEl>
                                          </p:spTgt>
                                        </p:tgtEl>
                                      </p:cBhvr>
                                    </p:animEffect>
                                    <p:anim calcmode="lin" valueType="num">
                                      <p:cBhvr>
                                        <p:cTn id="29" dur="500" fill="hold"/>
                                        <p:tgtEl>
                                          <p:spTgt spid="24576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4576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45763">
                                            <p:txEl>
                                              <p:pRg st="3" end="3"/>
                                            </p:txEl>
                                          </p:spTgt>
                                        </p:tgtEl>
                                        <p:attrNameLst>
                                          <p:attrName>style.visibility</p:attrName>
                                        </p:attrNameLst>
                                      </p:cBhvr>
                                      <p:to>
                                        <p:strVal val="visible"/>
                                      </p:to>
                                    </p:set>
                                    <p:animEffect transition="in" filter="fade">
                                      <p:cBhvr>
                                        <p:cTn id="35" dur="500"/>
                                        <p:tgtEl>
                                          <p:spTgt spid="245763">
                                            <p:txEl>
                                              <p:pRg st="3" end="3"/>
                                            </p:txEl>
                                          </p:spTgt>
                                        </p:tgtEl>
                                      </p:cBhvr>
                                    </p:animEffect>
                                    <p:anim calcmode="lin" valueType="num">
                                      <p:cBhvr>
                                        <p:cTn id="36" dur="500" fill="hold"/>
                                        <p:tgtEl>
                                          <p:spTgt spid="24576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4576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245763">
                                            <p:txEl>
                                              <p:pRg st="4" end="4"/>
                                            </p:txEl>
                                          </p:spTgt>
                                        </p:tgtEl>
                                        <p:attrNameLst>
                                          <p:attrName>style.visibility</p:attrName>
                                        </p:attrNameLst>
                                      </p:cBhvr>
                                      <p:to>
                                        <p:strVal val="visible"/>
                                      </p:to>
                                    </p:set>
                                    <p:animEffect transition="in" filter="fade">
                                      <p:cBhvr>
                                        <p:cTn id="42" dur="500"/>
                                        <p:tgtEl>
                                          <p:spTgt spid="245763">
                                            <p:txEl>
                                              <p:pRg st="4" end="4"/>
                                            </p:txEl>
                                          </p:spTgt>
                                        </p:tgtEl>
                                      </p:cBhvr>
                                    </p:animEffect>
                                    <p:anim calcmode="lin" valueType="num">
                                      <p:cBhvr>
                                        <p:cTn id="43" dur="500" fill="hold"/>
                                        <p:tgtEl>
                                          <p:spTgt spid="24576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4576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245763">
                                            <p:txEl>
                                              <p:pRg st="5" end="5"/>
                                            </p:txEl>
                                          </p:spTgt>
                                        </p:tgtEl>
                                        <p:attrNameLst>
                                          <p:attrName>style.visibility</p:attrName>
                                        </p:attrNameLst>
                                      </p:cBhvr>
                                      <p:to>
                                        <p:strVal val="visible"/>
                                      </p:to>
                                    </p:set>
                                    <p:animEffect transition="in" filter="fade">
                                      <p:cBhvr>
                                        <p:cTn id="49" dur="500"/>
                                        <p:tgtEl>
                                          <p:spTgt spid="245763">
                                            <p:txEl>
                                              <p:pRg st="5" end="5"/>
                                            </p:txEl>
                                          </p:spTgt>
                                        </p:tgtEl>
                                      </p:cBhvr>
                                    </p:animEffect>
                                    <p:anim calcmode="lin" valueType="num">
                                      <p:cBhvr>
                                        <p:cTn id="50" dur="500" fill="hold"/>
                                        <p:tgtEl>
                                          <p:spTgt spid="245763">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245763">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245763">
                                            <p:txEl>
                                              <p:pRg st="6" end="6"/>
                                            </p:txEl>
                                          </p:spTgt>
                                        </p:tgtEl>
                                        <p:attrNameLst>
                                          <p:attrName>style.visibility</p:attrName>
                                        </p:attrNameLst>
                                      </p:cBhvr>
                                      <p:to>
                                        <p:strVal val="visible"/>
                                      </p:to>
                                    </p:set>
                                    <p:animEffect transition="in" filter="fade">
                                      <p:cBhvr>
                                        <p:cTn id="56" dur="500"/>
                                        <p:tgtEl>
                                          <p:spTgt spid="245763">
                                            <p:txEl>
                                              <p:pRg st="6" end="6"/>
                                            </p:txEl>
                                          </p:spTgt>
                                        </p:tgtEl>
                                      </p:cBhvr>
                                    </p:animEffect>
                                    <p:anim calcmode="lin" valueType="num">
                                      <p:cBhvr>
                                        <p:cTn id="57" dur="500" fill="hold"/>
                                        <p:tgtEl>
                                          <p:spTgt spid="245763">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245763">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p:bldP spid="245763" grpId="0" build="p"/>
    </p:bldLst>
  </p:timing>
</p:sld>
</file>

<file path=ppt/slides/slide2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5FAF365-0686-4202-94BF-8FC3E0767AF6}" type="slidenum">
              <a:rPr lang="en-US"/>
              <a:pPr>
                <a:defRPr/>
              </a:pPr>
              <a:t>256</a:t>
            </a:fld>
            <a:endParaRPr lang="en-US"/>
          </a:p>
        </p:txBody>
      </p:sp>
      <p:sp>
        <p:nvSpPr>
          <p:cNvPr id="246786" name="Rectangle 2"/>
          <p:cNvSpPr>
            <a:spLocks noGrp="1" noChangeArrowheads="1"/>
          </p:cNvSpPr>
          <p:nvPr>
            <p:ph type="title"/>
          </p:nvPr>
        </p:nvSpPr>
        <p:spPr/>
        <p:txBody>
          <a:bodyPr/>
          <a:lstStyle/>
          <a:p>
            <a:pPr eaLnBrk="1" hangingPunct="1"/>
            <a:r>
              <a:rPr lang="fa-IR" smtClean="0"/>
              <a:t>توزيع در بازاريابي بين المللي</a:t>
            </a:r>
            <a:endParaRPr lang="en-US" smtClean="0"/>
          </a:p>
        </p:txBody>
      </p:sp>
      <p:sp>
        <p:nvSpPr>
          <p:cNvPr id="246787"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خدماتي که در توزيع به خريداران ارائه مي شود مي‌تواند به شرح زير باشد:</a:t>
            </a:r>
          </a:p>
          <a:p>
            <a:pPr marL="785813" indent="-609600" eaLnBrk="1" hangingPunct="1">
              <a:buFontTx/>
              <a:buAutoNum type="arabicPeriod"/>
            </a:pPr>
            <a:r>
              <a:rPr lang="fa-IR" smtClean="0"/>
              <a:t>خريد کالاها و خدمات</a:t>
            </a:r>
          </a:p>
          <a:p>
            <a:pPr marL="785813" indent="-609600" eaLnBrk="1" hangingPunct="1">
              <a:buFontTx/>
              <a:buAutoNum type="arabicPeriod"/>
            </a:pPr>
            <a:r>
              <a:rPr lang="fa-IR" smtClean="0"/>
              <a:t>مونتاژ کالا</a:t>
            </a:r>
          </a:p>
          <a:p>
            <a:pPr marL="785813" indent="-609600" eaLnBrk="1" hangingPunct="1">
              <a:buFontTx/>
              <a:buAutoNum type="arabicPeriod"/>
            </a:pPr>
            <a:r>
              <a:rPr lang="fa-IR" smtClean="0"/>
              <a:t>نگهداري و انبارداري کالا</a:t>
            </a:r>
          </a:p>
          <a:p>
            <a:pPr marL="785813" indent="-609600" eaLnBrk="1" hangingPunct="1">
              <a:buFontTx/>
              <a:buAutoNum type="arabicPeriod"/>
            </a:pPr>
            <a:r>
              <a:rPr lang="fa-IR" smtClean="0"/>
              <a:t>پيشبرد فروش و ارائه خدمات به مصرف کنندگان نهايي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6786"/>
                                        </p:tgtEl>
                                        <p:attrNameLst>
                                          <p:attrName>style.visibility</p:attrName>
                                        </p:attrNameLst>
                                      </p:cBhvr>
                                      <p:to>
                                        <p:strVal val="visible"/>
                                      </p:to>
                                    </p:set>
                                    <p:animEffect transition="in" filter="dissolve">
                                      <p:cBhvr>
                                        <p:cTn id="7" dur="500"/>
                                        <p:tgtEl>
                                          <p:spTgt spid="246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6787">
                                            <p:txEl>
                                              <p:pRg st="0" end="0"/>
                                            </p:txEl>
                                          </p:spTgt>
                                        </p:tgtEl>
                                        <p:attrNameLst>
                                          <p:attrName>style.visibility</p:attrName>
                                        </p:attrNameLst>
                                      </p:cBhvr>
                                      <p:to>
                                        <p:strVal val="visible"/>
                                      </p:to>
                                    </p:set>
                                    <p:animEffect transition="in" filter="dissolve">
                                      <p:cBhvr>
                                        <p:cTn id="12" dur="500"/>
                                        <p:tgtEl>
                                          <p:spTgt spid="2467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6787">
                                            <p:txEl>
                                              <p:pRg st="1" end="1"/>
                                            </p:txEl>
                                          </p:spTgt>
                                        </p:tgtEl>
                                        <p:attrNameLst>
                                          <p:attrName>style.visibility</p:attrName>
                                        </p:attrNameLst>
                                      </p:cBhvr>
                                      <p:to>
                                        <p:strVal val="visible"/>
                                      </p:to>
                                    </p:set>
                                    <p:animEffect transition="in" filter="dissolve">
                                      <p:cBhvr>
                                        <p:cTn id="17" dur="500"/>
                                        <p:tgtEl>
                                          <p:spTgt spid="2467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6787">
                                            <p:txEl>
                                              <p:pRg st="2" end="2"/>
                                            </p:txEl>
                                          </p:spTgt>
                                        </p:tgtEl>
                                        <p:attrNameLst>
                                          <p:attrName>style.visibility</p:attrName>
                                        </p:attrNameLst>
                                      </p:cBhvr>
                                      <p:to>
                                        <p:strVal val="visible"/>
                                      </p:to>
                                    </p:set>
                                    <p:animEffect transition="in" filter="dissolve">
                                      <p:cBhvr>
                                        <p:cTn id="22" dur="500"/>
                                        <p:tgtEl>
                                          <p:spTgt spid="2467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6787">
                                            <p:txEl>
                                              <p:pRg st="3" end="3"/>
                                            </p:txEl>
                                          </p:spTgt>
                                        </p:tgtEl>
                                        <p:attrNameLst>
                                          <p:attrName>style.visibility</p:attrName>
                                        </p:attrNameLst>
                                      </p:cBhvr>
                                      <p:to>
                                        <p:strVal val="visible"/>
                                      </p:to>
                                    </p:set>
                                    <p:animEffect transition="in" filter="dissolve">
                                      <p:cBhvr>
                                        <p:cTn id="27" dur="500"/>
                                        <p:tgtEl>
                                          <p:spTgt spid="24678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6787">
                                            <p:txEl>
                                              <p:pRg st="4" end="4"/>
                                            </p:txEl>
                                          </p:spTgt>
                                        </p:tgtEl>
                                        <p:attrNameLst>
                                          <p:attrName>style.visibility</p:attrName>
                                        </p:attrNameLst>
                                      </p:cBhvr>
                                      <p:to>
                                        <p:strVal val="visible"/>
                                      </p:to>
                                    </p:set>
                                    <p:animEffect transition="in" filter="dissolve">
                                      <p:cBhvr>
                                        <p:cTn id="32" dur="500"/>
                                        <p:tgtEl>
                                          <p:spTgt spid="246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6" grpId="0"/>
      <p:bldP spid="246787" grpId="0" build="p"/>
    </p:bldLst>
  </p:timing>
</p:sld>
</file>

<file path=ppt/slides/slide2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7A8A82B-F1C5-46F9-A5EC-6BFE175CBE99}" type="slidenum">
              <a:rPr lang="en-US"/>
              <a:pPr>
                <a:defRPr/>
              </a:pPr>
              <a:t>257</a:t>
            </a:fld>
            <a:endParaRPr lang="en-US"/>
          </a:p>
        </p:txBody>
      </p:sp>
      <p:sp>
        <p:nvSpPr>
          <p:cNvPr id="247810" name="Rectangle 2"/>
          <p:cNvSpPr>
            <a:spLocks noGrp="1" noChangeArrowheads="1"/>
          </p:cNvSpPr>
          <p:nvPr>
            <p:ph type="title"/>
          </p:nvPr>
        </p:nvSpPr>
        <p:spPr/>
        <p:txBody>
          <a:bodyPr/>
          <a:lstStyle/>
          <a:p>
            <a:pPr eaLnBrk="1" hangingPunct="1"/>
            <a:endParaRPr lang="fa-IR" smtClean="0"/>
          </a:p>
        </p:txBody>
      </p:sp>
      <p:sp>
        <p:nvSpPr>
          <p:cNvPr id="24781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در بازاريابي بين الملل تصميم گيري در خصوص استفاده  از منابع خارجي تحت تاثير عوامل زير است:</a:t>
            </a:r>
          </a:p>
          <a:p>
            <a:pPr marL="785813" indent="-609600" eaLnBrk="1" hangingPunct="1">
              <a:buFontTx/>
              <a:buAutoNum type="arabicPeriod"/>
            </a:pPr>
            <a:r>
              <a:rPr lang="fa-IR" smtClean="0"/>
              <a:t>هدف هاي مهم بازار برنامه ريزي شده</a:t>
            </a:r>
          </a:p>
          <a:p>
            <a:pPr marL="785813" indent="-609600" eaLnBrk="1" hangingPunct="1">
              <a:buFontTx/>
              <a:buAutoNum type="arabicPeriod"/>
            </a:pPr>
            <a:r>
              <a:rPr lang="fa-IR" smtClean="0"/>
              <a:t>محدوديت هاي زماني دسترسي به سهم بازار</a:t>
            </a:r>
          </a:p>
          <a:p>
            <a:pPr marL="785813" indent="-609600" eaLnBrk="1" hangingPunct="1">
              <a:buFontTx/>
              <a:buAutoNum type="arabicPeriod"/>
            </a:pPr>
            <a:r>
              <a:rPr lang="fa-IR" smtClean="0"/>
              <a:t>سطوح دسترسي شرکت به منابع</a:t>
            </a:r>
          </a:p>
          <a:p>
            <a:pPr marL="785813" indent="-609600" eaLnBrk="1" hangingPunct="1">
              <a:buFontTx/>
              <a:buAutoNum type="arabicPeriod"/>
            </a:pPr>
            <a:r>
              <a:rPr lang="fa-IR" smtClean="0"/>
              <a:t>محدوديت هاي قانوني از جمله سطوح تعرفه ها و سهميه ها</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nodePh="1">
                                  <p:stCondLst>
                                    <p:cond delay="0"/>
                                  </p:stCondLst>
                                  <p:endCondLst>
                                    <p:cond evt="begin" delay="0">
                                      <p:tn val="5"/>
                                    </p:cond>
                                  </p:endCondLst>
                                  <p:childTnLst>
                                    <p:set>
                                      <p:cBhvr>
                                        <p:cTn id="6" dur="1" fill="hold">
                                          <p:stCondLst>
                                            <p:cond delay="0"/>
                                          </p:stCondLst>
                                        </p:cTn>
                                        <p:tgtEl>
                                          <p:spTgt spid="247810"/>
                                        </p:tgtEl>
                                        <p:attrNameLst>
                                          <p:attrName>style.visibility</p:attrName>
                                        </p:attrNameLst>
                                      </p:cBhvr>
                                      <p:to>
                                        <p:strVal val="visible"/>
                                      </p:to>
                                    </p:set>
                                    <p:anim calcmode="lin" valueType="num">
                                      <p:cBhvr>
                                        <p:cTn id="7" dur="1000" fill="hold"/>
                                        <p:tgtEl>
                                          <p:spTgt spid="247810"/>
                                        </p:tgtEl>
                                        <p:attrNameLst>
                                          <p:attrName>ppt_w</p:attrName>
                                        </p:attrNameLst>
                                      </p:cBhvr>
                                      <p:tavLst>
                                        <p:tav tm="0">
                                          <p:val>
                                            <p:strVal val="#ppt_w+.3"/>
                                          </p:val>
                                        </p:tav>
                                        <p:tav tm="100000">
                                          <p:val>
                                            <p:strVal val="#ppt_w"/>
                                          </p:val>
                                        </p:tav>
                                      </p:tavLst>
                                    </p:anim>
                                    <p:anim calcmode="lin" valueType="num">
                                      <p:cBhvr>
                                        <p:cTn id="8" dur="1000" fill="hold"/>
                                        <p:tgtEl>
                                          <p:spTgt spid="247810"/>
                                        </p:tgtEl>
                                        <p:attrNameLst>
                                          <p:attrName>ppt_h</p:attrName>
                                        </p:attrNameLst>
                                      </p:cBhvr>
                                      <p:tavLst>
                                        <p:tav tm="0">
                                          <p:val>
                                            <p:strVal val="#ppt_h"/>
                                          </p:val>
                                        </p:tav>
                                        <p:tav tm="100000">
                                          <p:val>
                                            <p:strVal val="#ppt_h"/>
                                          </p:val>
                                        </p:tav>
                                      </p:tavLst>
                                    </p:anim>
                                    <p:animEffect transition="in" filter="fade">
                                      <p:cBhvr>
                                        <p:cTn id="9" dur="1000"/>
                                        <p:tgtEl>
                                          <p:spTgt spid="247810"/>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247811">
                                            <p:txEl>
                                              <p:pRg st="0" end="0"/>
                                            </p:txEl>
                                          </p:spTgt>
                                        </p:tgtEl>
                                        <p:attrNameLst>
                                          <p:attrName>style.visibility</p:attrName>
                                        </p:attrNameLst>
                                      </p:cBhvr>
                                      <p:to>
                                        <p:strVal val="visible"/>
                                      </p:to>
                                    </p:set>
                                    <p:anim calcmode="lin" valueType="num">
                                      <p:cBhvr>
                                        <p:cTn id="12" dur="1000" fill="hold"/>
                                        <p:tgtEl>
                                          <p:spTgt spid="247811">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247811">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24781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247811">
                                            <p:txEl>
                                              <p:pRg st="1" end="1"/>
                                            </p:txEl>
                                          </p:spTgt>
                                        </p:tgtEl>
                                        <p:attrNameLst>
                                          <p:attrName>style.visibility</p:attrName>
                                        </p:attrNameLst>
                                      </p:cBhvr>
                                      <p:to>
                                        <p:strVal val="visible"/>
                                      </p:to>
                                    </p:set>
                                    <p:anim calcmode="lin" valueType="num">
                                      <p:cBhvr>
                                        <p:cTn id="19" dur="1000" fill="hold"/>
                                        <p:tgtEl>
                                          <p:spTgt spid="247811">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24781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24781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247811">
                                            <p:txEl>
                                              <p:pRg st="2" end="2"/>
                                            </p:txEl>
                                          </p:spTgt>
                                        </p:tgtEl>
                                        <p:attrNameLst>
                                          <p:attrName>style.visibility</p:attrName>
                                        </p:attrNameLst>
                                      </p:cBhvr>
                                      <p:to>
                                        <p:strVal val="visible"/>
                                      </p:to>
                                    </p:set>
                                    <p:anim calcmode="lin" valueType="num">
                                      <p:cBhvr>
                                        <p:cTn id="26" dur="1000" fill="hold"/>
                                        <p:tgtEl>
                                          <p:spTgt spid="247811">
                                            <p:txEl>
                                              <p:pRg st="2" end="2"/>
                                            </p:txEl>
                                          </p:spTgt>
                                        </p:tgtEl>
                                        <p:attrNameLst>
                                          <p:attrName>ppt_w</p:attrName>
                                        </p:attrNameLst>
                                      </p:cBhvr>
                                      <p:tavLst>
                                        <p:tav tm="0">
                                          <p:val>
                                            <p:strVal val="#ppt_w+.3"/>
                                          </p:val>
                                        </p:tav>
                                        <p:tav tm="100000">
                                          <p:val>
                                            <p:strVal val="#ppt_w"/>
                                          </p:val>
                                        </p:tav>
                                      </p:tavLst>
                                    </p:anim>
                                    <p:anim calcmode="lin" valueType="num">
                                      <p:cBhvr>
                                        <p:cTn id="27" dur="1000" fill="hold"/>
                                        <p:tgtEl>
                                          <p:spTgt spid="247811">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247811">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247811">
                                            <p:txEl>
                                              <p:pRg st="3" end="3"/>
                                            </p:txEl>
                                          </p:spTgt>
                                        </p:tgtEl>
                                        <p:attrNameLst>
                                          <p:attrName>style.visibility</p:attrName>
                                        </p:attrNameLst>
                                      </p:cBhvr>
                                      <p:to>
                                        <p:strVal val="visible"/>
                                      </p:to>
                                    </p:set>
                                    <p:anim calcmode="lin" valueType="num">
                                      <p:cBhvr>
                                        <p:cTn id="33" dur="1000" fill="hold"/>
                                        <p:tgtEl>
                                          <p:spTgt spid="247811">
                                            <p:txEl>
                                              <p:pRg st="3" end="3"/>
                                            </p:txEl>
                                          </p:spTgt>
                                        </p:tgtEl>
                                        <p:attrNameLst>
                                          <p:attrName>ppt_w</p:attrName>
                                        </p:attrNameLst>
                                      </p:cBhvr>
                                      <p:tavLst>
                                        <p:tav tm="0">
                                          <p:val>
                                            <p:strVal val="#ppt_w+.3"/>
                                          </p:val>
                                        </p:tav>
                                        <p:tav tm="100000">
                                          <p:val>
                                            <p:strVal val="#ppt_w"/>
                                          </p:val>
                                        </p:tav>
                                      </p:tavLst>
                                    </p:anim>
                                    <p:anim calcmode="lin" valueType="num">
                                      <p:cBhvr>
                                        <p:cTn id="34" dur="1000" fill="hold"/>
                                        <p:tgtEl>
                                          <p:spTgt spid="247811">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247811">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247811">
                                            <p:txEl>
                                              <p:pRg st="4" end="4"/>
                                            </p:txEl>
                                          </p:spTgt>
                                        </p:tgtEl>
                                        <p:attrNameLst>
                                          <p:attrName>style.visibility</p:attrName>
                                        </p:attrNameLst>
                                      </p:cBhvr>
                                      <p:to>
                                        <p:strVal val="visible"/>
                                      </p:to>
                                    </p:set>
                                    <p:anim calcmode="lin" valueType="num">
                                      <p:cBhvr>
                                        <p:cTn id="40" dur="1000" fill="hold"/>
                                        <p:tgtEl>
                                          <p:spTgt spid="247811">
                                            <p:txEl>
                                              <p:pRg st="4" end="4"/>
                                            </p:txEl>
                                          </p:spTgt>
                                        </p:tgtEl>
                                        <p:attrNameLst>
                                          <p:attrName>ppt_w</p:attrName>
                                        </p:attrNameLst>
                                      </p:cBhvr>
                                      <p:tavLst>
                                        <p:tav tm="0">
                                          <p:val>
                                            <p:strVal val="#ppt_w+.3"/>
                                          </p:val>
                                        </p:tav>
                                        <p:tav tm="100000">
                                          <p:val>
                                            <p:strVal val="#ppt_w"/>
                                          </p:val>
                                        </p:tav>
                                      </p:tavLst>
                                    </p:anim>
                                    <p:anim calcmode="lin" valueType="num">
                                      <p:cBhvr>
                                        <p:cTn id="41" dur="1000" fill="hold"/>
                                        <p:tgtEl>
                                          <p:spTgt spid="247811">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2478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0" grpId="0"/>
      <p:bldP spid="247811" grpId="0"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A08A6AB-4ADC-4AC4-994F-9FE364D20123}" type="slidenum">
              <a:rPr lang="en-US"/>
              <a:pPr>
                <a:defRPr/>
              </a:pPr>
              <a:t>258</a:t>
            </a:fld>
            <a:endParaRPr lang="en-US"/>
          </a:p>
        </p:txBody>
      </p:sp>
      <p:sp>
        <p:nvSpPr>
          <p:cNvPr id="262147" name="Rectangle 2"/>
          <p:cNvSpPr>
            <a:spLocks noGrp="1" noChangeArrowheads="1"/>
          </p:cNvSpPr>
          <p:nvPr>
            <p:ph type="title"/>
          </p:nvPr>
        </p:nvSpPr>
        <p:spPr/>
        <p:txBody>
          <a:bodyPr/>
          <a:lstStyle/>
          <a:p>
            <a:pPr eaLnBrk="1" hangingPunct="1"/>
            <a:r>
              <a:rPr lang="fa-IR" smtClean="0"/>
              <a:t>اهداف و محدوديت هاي کانال هاي توزيع</a:t>
            </a:r>
            <a:endParaRPr lang="en-US" smtClean="0"/>
          </a:p>
        </p:txBody>
      </p:sp>
      <p:sp>
        <p:nvSpPr>
          <p:cNvPr id="248835" name="Rectangle 3"/>
          <p:cNvSpPr>
            <a:spLocks noGrp="1" noChangeArrowheads="1"/>
          </p:cNvSpPr>
          <p:nvPr>
            <p:ph type="body" idx="1"/>
          </p:nvPr>
        </p:nvSpPr>
        <p:spPr/>
        <p:txBody>
          <a:bodyPr/>
          <a:lstStyle/>
          <a:p>
            <a:pPr eaLnBrk="1" hangingPunct="1">
              <a:buFontTx/>
              <a:buNone/>
            </a:pPr>
            <a:r>
              <a:rPr lang="fa-IR" smtClean="0"/>
              <a:t>نقطه شروع براي انتخاب موثرترين کانال هاي توزيع، تعيين دقيق هدف روش هاي بازاريابي شرکت و مشخص کردن نيازها و ترجيحات بازار هدف است. مشتريان بالقوه از نظر فيزيکي در کجا قرار دارند؟ نيازهاي اطلاعاتي آن ها چيست؟ ترجيحات آن ها براي خدمات کدام است؟ آن ها تا چه حد در برابر قيمت حساسيت نشان مي دهند؟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48835">
                                            <p:txEl>
                                              <p:pRg st="0" end="0"/>
                                            </p:txEl>
                                          </p:spTgt>
                                        </p:tgtEl>
                                        <p:attrNameLst>
                                          <p:attrName>style.visibility</p:attrName>
                                        </p:attrNameLst>
                                      </p:cBhvr>
                                      <p:to>
                                        <p:strVal val="visible"/>
                                      </p:to>
                                    </p:set>
                                    <p:anim calcmode="lin" valueType="num">
                                      <p:cBhvr>
                                        <p:cTn id="7" dur="1000" fill="hold"/>
                                        <p:tgtEl>
                                          <p:spTgt spid="24883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4883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488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build="p"/>
    </p:bldLst>
  </p:timing>
</p:sld>
</file>

<file path=ppt/slides/slide2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8225563-0989-4EF4-ACC7-D5CEBA327697}" type="slidenum">
              <a:rPr lang="en-US"/>
              <a:pPr>
                <a:defRPr/>
              </a:pPr>
              <a:t>259</a:t>
            </a:fld>
            <a:endParaRPr lang="en-US"/>
          </a:p>
        </p:txBody>
      </p:sp>
      <p:sp>
        <p:nvSpPr>
          <p:cNvPr id="249858" name="Rectangle 2"/>
          <p:cNvSpPr>
            <a:spLocks noGrp="1" noChangeArrowheads="1"/>
          </p:cNvSpPr>
          <p:nvPr>
            <p:ph type="title"/>
          </p:nvPr>
        </p:nvSpPr>
        <p:spPr/>
        <p:txBody>
          <a:bodyPr/>
          <a:lstStyle/>
          <a:p>
            <a:pPr eaLnBrk="1" hangingPunct="1"/>
            <a:endParaRPr lang="fa-IR" smtClean="0"/>
          </a:p>
        </p:txBody>
      </p:sp>
      <p:sp>
        <p:nvSpPr>
          <p:cNvPr id="249859"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فرآيند ايجاد کانال هاي توزيع بين المللي براي هماهنگي با هدف هاي کلي شرکت با توجه به چهار عامل زير داراي محدوديت هايي مي باشند:</a:t>
            </a:r>
          </a:p>
          <a:p>
            <a:pPr marL="785813" indent="-609600" eaLnBrk="1" hangingPunct="1">
              <a:buFontTx/>
              <a:buAutoNum type="arabicPeriod"/>
            </a:pPr>
            <a:r>
              <a:rPr lang="fa-IR" smtClean="0"/>
              <a:t>مشتريان</a:t>
            </a:r>
          </a:p>
          <a:p>
            <a:pPr marL="785813" indent="-609600" eaLnBrk="1" hangingPunct="1">
              <a:buFontTx/>
              <a:buAutoNum type="arabicPeriod"/>
            </a:pPr>
            <a:r>
              <a:rPr lang="fa-IR" smtClean="0"/>
              <a:t>محصولات</a:t>
            </a:r>
          </a:p>
          <a:p>
            <a:pPr marL="785813" indent="-609600" eaLnBrk="1" hangingPunct="1">
              <a:buFontTx/>
              <a:buAutoNum type="arabicPeriod"/>
            </a:pPr>
            <a:r>
              <a:rPr lang="fa-IR" smtClean="0"/>
              <a:t>واسطه ها</a:t>
            </a:r>
          </a:p>
          <a:p>
            <a:pPr marL="785813" indent="-609600" eaLnBrk="1" hangingPunct="1">
              <a:buFontTx/>
              <a:buAutoNum type="arabicPeriod"/>
            </a:pPr>
            <a:r>
              <a:rPr lang="fa-IR" smtClean="0"/>
              <a:t>محيط</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249858"/>
                                        </p:tgtEl>
                                        <p:attrNameLst>
                                          <p:attrName>style.visibility</p:attrName>
                                        </p:attrNameLst>
                                      </p:cBhvr>
                                      <p:to>
                                        <p:strVal val="visible"/>
                                      </p:to>
                                    </p:set>
                                    <p:anim calcmode="lin" valueType="num">
                                      <p:cBhvr>
                                        <p:cTn id="7" dur="500" fill="hold"/>
                                        <p:tgtEl>
                                          <p:spTgt spid="249858"/>
                                        </p:tgtEl>
                                        <p:attrNameLst>
                                          <p:attrName>ppt_w</p:attrName>
                                        </p:attrNameLst>
                                      </p:cBhvr>
                                      <p:tavLst>
                                        <p:tav tm="0">
                                          <p:val>
                                            <p:fltVal val="0"/>
                                          </p:val>
                                        </p:tav>
                                        <p:tav tm="100000">
                                          <p:val>
                                            <p:strVal val="#ppt_w"/>
                                          </p:val>
                                        </p:tav>
                                      </p:tavLst>
                                    </p:anim>
                                    <p:anim calcmode="lin" valueType="num">
                                      <p:cBhvr>
                                        <p:cTn id="8" dur="500" fill="hold"/>
                                        <p:tgtEl>
                                          <p:spTgt spid="24985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49859">
                                            <p:txEl>
                                              <p:pRg st="0" end="0"/>
                                            </p:txEl>
                                          </p:spTgt>
                                        </p:tgtEl>
                                        <p:attrNameLst>
                                          <p:attrName>style.visibility</p:attrName>
                                        </p:attrNameLst>
                                      </p:cBhvr>
                                      <p:to>
                                        <p:strVal val="visible"/>
                                      </p:to>
                                    </p:set>
                                    <p:anim calcmode="lin" valueType="num">
                                      <p:cBhvr>
                                        <p:cTn id="11" dur="500" fill="hold"/>
                                        <p:tgtEl>
                                          <p:spTgt spid="24985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498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49859">
                                            <p:txEl>
                                              <p:pRg st="1" end="1"/>
                                            </p:txEl>
                                          </p:spTgt>
                                        </p:tgtEl>
                                        <p:attrNameLst>
                                          <p:attrName>style.visibility</p:attrName>
                                        </p:attrNameLst>
                                      </p:cBhvr>
                                      <p:to>
                                        <p:strVal val="visible"/>
                                      </p:to>
                                    </p:set>
                                    <p:anim calcmode="lin" valueType="num">
                                      <p:cBhvr>
                                        <p:cTn id="17" dur="500" fill="hold"/>
                                        <p:tgtEl>
                                          <p:spTgt spid="249859">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4985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49859">
                                            <p:txEl>
                                              <p:pRg st="2" end="2"/>
                                            </p:txEl>
                                          </p:spTgt>
                                        </p:tgtEl>
                                        <p:attrNameLst>
                                          <p:attrName>style.visibility</p:attrName>
                                        </p:attrNameLst>
                                      </p:cBhvr>
                                      <p:to>
                                        <p:strVal val="visible"/>
                                      </p:to>
                                    </p:set>
                                    <p:anim calcmode="lin" valueType="num">
                                      <p:cBhvr>
                                        <p:cTn id="23" dur="500" fill="hold"/>
                                        <p:tgtEl>
                                          <p:spTgt spid="249859">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4985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249859">
                                            <p:txEl>
                                              <p:pRg st="3" end="3"/>
                                            </p:txEl>
                                          </p:spTgt>
                                        </p:tgtEl>
                                        <p:attrNameLst>
                                          <p:attrName>style.visibility</p:attrName>
                                        </p:attrNameLst>
                                      </p:cBhvr>
                                      <p:to>
                                        <p:strVal val="visible"/>
                                      </p:to>
                                    </p:set>
                                    <p:anim calcmode="lin" valueType="num">
                                      <p:cBhvr>
                                        <p:cTn id="29" dur="500" fill="hold"/>
                                        <p:tgtEl>
                                          <p:spTgt spid="249859">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24985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249859">
                                            <p:txEl>
                                              <p:pRg st="4" end="4"/>
                                            </p:txEl>
                                          </p:spTgt>
                                        </p:tgtEl>
                                        <p:attrNameLst>
                                          <p:attrName>style.visibility</p:attrName>
                                        </p:attrNameLst>
                                      </p:cBhvr>
                                      <p:to>
                                        <p:strVal val="visible"/>
                                      </p:to>
                                    </p:set>
                                    <p:anim calcmode="lin" valueType="num">
                                      <p:cBhvr>
                                        <p:cTn id="35" dur="500" fill="hold"/>
                                        <p:tgtEl>
                                          <p:spTgt spid="24985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49859">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8" grpId="0"/>
      <p:bldP spid="249859" grpId="0" build="p"/>
    </p:bldLst>
  </p:timing>
</p:sld>
</file>

<file path=ppt/slides/slide2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E265DC4-4FD5-403A-9426-A66E67C9AE25}" type="slidenum">
              <a:rPr lang="en-US"/>
              <a:pPr>
                <a:defRPr/>
              </a:pPr>
              <a:t>260</a:t>
            </a:fld>
            <a:endParaRPr lang="en-US"/>
          </a:p>
        </p:txBody>
      </p:sp>
      <p:sp>
        <p:nvSpPr>
          <p:cNvPr id="250882" name="Rectangle 2"/>
          <p:cNvSpPr>
            <a:spLocks noGrp="1" noChangeArrowheads="1"/>
          </p:cNvSpPr>
          <p:nvPr>
            <p:ph type="title"/>
          </p:nvPr>
        </p:nvSpPr>
        <p:spPr/>
        <p:txBody>
          <a:bodyPr/>
          <a:lstStyle/>
          <a:p>
            <a:pPr eaLnBrk="1" hangingPunct="1"/>
            <a:endParaRPr lang="fa-IR" smtClean="0"/>
          </a:p>
        </p:txBody>
      </p:sp>
      <p:sp>
        <p:nvSpPr>
          <p:cNvPr id="25088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از عمده دلايل موفقيت شرکت در مديريت کانال هاي توزيع مي توان به موارد زير اشاره کرد:</a:t>
            </a:r>
          </a:p>
          <a:p>
            <a:pPr marL="785813" indent="-609600" eaLnBrk="1" hangingPunct="1">
              <a:buFontTx/>
              <a:buAutoNum type="arabicPeriod"/>
            </a:pPr>
            <a:r>
              <a:rPr lang="fa-IR" smtClean="0"/>
              <a:t>انتخاب</a:t>
            </a:r>
          </a:p>
          <a:p>
            <a:pPr marL="785813" indent="-609600" eaLnBrk="1" hangingPunct="1">
              <a:buFontTx/>
              <a:buAutoNum type="arabicPeriod"/>
            </a:pPr>
            <a:r>
              <a:rPr lang="fa-IR" smtClean="0"/>
              <a:t>قرارداد</a:t>
            </a:r>
          </a:p>
          <a:p>
            <a:pPr marL="785813" indent="-609600" eaLnBrk="1" hangingPunct="1">
              <a:buFontTx/>
              <a:buAutoNum type="arabicPeriod"/>
            </a:pPr>
            <a:r>
              <a:rPr lang="fa-IR" smtClean="0"/>
              <a:t>ايجاد انگيزه</a:t>
            </a:r>
          </a:p>
          <a:p>
            <a:pPr marL="785813" indent="-609600" eaLnBrk="1" hangingPunct="1">
              <a:buFontTx/>
              <a:buAutoNum type="arabicPeriod"/>
            </a:pPr>
            <a:r>
              <a:rPr lang="fa-IR" smtClean="0"/>
              <a:t>کنترل</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250882"/>
                                        </p:tgtEl>
                                        <p:attrNameLst>
                                          <p:attrName>style.visibility</p:attrName>
                                        </p:attrNameLst>
                                      </p:cBhvr>
                                      <p:to>
                                        <p:strVal val="visible"/>
                                      </p:to>
                                    </p:set>
                                    <p:animEffect transition="in" filter="fade">
                                      <p:cBhvr>
                                        <p:cTn id="7" dur="1000"/>
                                        <p:tgtEl>
                                          <p:spTgt spid="250882"/>
                                        </p:tgtEl>
                                      </p:cBhvr>
                                    </p:animEffect>
                                    <p:anim calcmode="lin" valueType="num">
                                      <p:cBhvr>
                                        <p:cTn id="8" dur="1000" fill="hold"/>
                                        <p:tgtEl>
                                          <p:spTgt spid="250882"/>
                                        </p:tgtEl>
                                        <p:attrNameLst>
                                          <p:attrName>ppt_x</p:attrName>
                                        </p:attrNameLst>
                                      </p:cBhvr>
                                      <p:tavLst>
                                        <p:tav tm="0">
                                          <p:val>
                                            <p:strVal val="#ppt_x"/>
                                          </p:val>
                                        </p:tav>
                                        <p:tav tm="100000">
                                          <p:val>
                                            <p:strVal val="#ppt_x"/>
                                          </p:val>
                                        </p:tav>
                                      </p:tavLst>
                                    </p:anim>
                                    <p:anim calcmode="lin" valueType="num">
                                      <p:cBhvr>
                                        <p:cTn id="9" dur="898" decel="100000" fill="hold"/>
                                        <p:tgtEl>
                                          <p:spTgt spid="2508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5088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50883">
                                            <p:txEl>
                                              <p:pRg st="0" end="0"/>
                                            </p:txEl>
                                          </p:spTgt>
                                        </p:tgtEl>
                                        <p:attrNameLst>
                                          <p:attrName>style.visibility</p:attrName>
                                        </p:attrNameLst>
                                      </p:cBhvr>
                                      <p:to>
                                        <p:strVal val="visible"/>
                                      </p:to>
                                    </p:set>
                                    <p:animEffect transition="in" filter="fade">
                                      <p:cBhvr>
                                        <p:cTn id="13" dur="1000"/>
                                        <p:tgtEl>
                                          <p:spTgt spid="250883">
                                            <p:txEl>
                                              <p:pRg st="0" end="0"/>
                                            </p:txEl>
                                          </p:spTgt>
                                        </p:tgtEl>
                                      </p:cBhvr>
                                    </p:animEffect>
                                    <p:anim calcmode="lin" valueType="num">
                                      <p:cBhvr>
                                        <p:cTn id="14" dur="1000" fill="hold"/>
                                        <p:tgtEl>
                                          <p:spTgt spid="250883">
                                            <p:txEl>
                                              <p:pRg st="0" end="0"/>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25088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25088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250883">
                                            <p:txEl>
                                              <p:pRg st="1" end="1"/>
                                            </p:txEl>
                                          </p:spTgt>
                                        </p:tgtEl>
                                        <p:attrNameLst>
                                          <p:attrName>style.visibility</p:attrName>
                                        </p:attrNameLst>
                                      </p:cBhvr>
                                      <p:to>
                                        <p:strVal val="visible"/>
                                      </p:to>
                                    </p:set>
                                    <p:animEffect transition="in" filter="fade">
                                      <p:cBhvr>
                                        <p:cTn id="21" dur="1000"/>
                                        <p:tgtEl>
                                          <p:spTgt spid="250883">
                                            <p:txEl>
                                              <p:pRg st="1" end="1"/>
                                            </p:txEl>
                                          </p:spTgt>
                                        </p:tgtEl>
                                      </p:cBhvr>
                                    </p:animEffect>
                                    <p:anim calcmode="lin" valueType="num">
                                      <p:cBhvr>
                                        <p:cTn id="22" dur="1000" fill="hold"/>
                                        <p:tgtEl>
                                          <p:spTgt spid="250883">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250883">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25088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250883">
                                            <p:txEl>
                                              <p:pRg st="2" end="2"/>
                                            </p:txEl>
                                          </p:spTgt>
                                        </p:tgtEl>
                                        <p:attrNameLst>
                                          <p:attrName>style.visibility</p:attrName>
                                        </p:attrNameLst>
                                      </p:cBhvr>
                                      <p:to>
                                        <p:strVal val="visible"/>
                                      </p:to>
                                    </p:set>
                                    <p:animEffect transition="in" filter="fade">
                                      <p:cBhvr>
                                        <p:cTn id="29" dur="1000"/>
                                        <p:tgtEl>
                                          <p:spTgt spid="250883">
                                            <p:txEl>
                                              <p:pRg st="2" end="2"/>
                                            </p:txEl>
                                          </p:spTgt>
                                        </p:tgtEl>
                                      </p:cBhvr>
                                    </p:animEffect>
                                    <p:anim calcmode="lin" valueType="num">
                                      <p:cBhvr>
                                        <p:cTn id="30" dur="1000" fill="hold"/>
                                        <p:tgtEl>
                                          <p:spTgt spid="250883">
                                            <p:txEl>
                                              <p:pRg st="2" end="2"/>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250883">
                                            <p:txEl>
                                              <p:pRg st="2" end="2"/>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25088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250883">
                                            <p:txEl>
                                              <p:pRg st="3" end="3"/>
                                            </p:txEl>
                                          </p:spTgt>
                                        </p:tgtEl>
                                        <p:attrNameLst>
                                          <p:attrName>style.visibility</p:attrName>
                                        </p:attrNameLst>
                                      </p:cBhvr>
                                      <p:to>
                                        <p:strVal val="visible"/>
                                      </p:to>
                                    </p:set>
                                    <p:animEffect transition="in" filter="fade">
                                      <p:cBhvr>
                                        <p:cTn id="37" dur="1000"/>
                                        <p:tgtEl>
                                          <p:spTgt spid="250883">
                                            <p:txEl>
                                              <p:pRg st="3" end="3"/>
                                            </p:txEl>
                                          </p:spTgt>
                                        </p:tgtEl>
                                      </p:cBhvr>
                                    </p:animEffect>
                                    <p:anim calcmode="lin" valueType="num">
                                      <p:cBhvr>
                                        <p:cTn id="38" dur="1000" fill="hold"/>
                                        <p:tgtEl>
                                          <p:spTgt spid="250883">
                                            <p:txEl>
                                              <p:pRg st="3" end="3"/>
                                            </p:txEl>
                                          </p:spTgt>
                                        </p:tgtEl>
                                        <p:attrNameLst>
                                          <p:attrName>ppt_x</p:attrName>
                                        </p:attrNameLst>
                                      </p:cBhvr>
                                      <p:tavLst>
                                        <p:tav tm="0">
                                          <p:val>
                                            <p:strVal val="#ppt_x"/>
                                          </p:val>
                                        </p:tav>
                                        <p:tav tm="100000">
                                          <p:val>
                                            <p:strVal val="#ppt_x"/>
                                          </p:val>
                                        </p:tav>
                                      </p:tavLst>
                                    </p:anim>
                                    <p:anim calcmode="lin" valueType="num">
                                      <p:cBhvr>
                                        <p:cTn id="39" dur="898" decel="100000" fill="hold"/>
                                        <p:tgtEl>
                                          <p:spTgt spid="250883">
                                            <p:txEl>
                                              <p:pRg st="3" end="3"/>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898"/>
                                          </p:stCondLst>
                                        </p:cTn>
                                        <p:tgtEl>
                                          <p:spTgt spid="25088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250883">
                                            <p:txEl>
                                              <p:pRg st="4" end="4"/>
                                            </p:txEl>
                                          </p:spTgt>
                                        </p:tgtEl>
                                        <p:attrNameLst>
                                          <p:attrName>style.visibility</p:attrName>
                                        </p:attrNameLst>
                                      </p:cBhvr>
                                      <p:to>
                                        <p:strVal val="visible"/>
                                      </p:to>
                                    </p:set>
                                    <p:animEffect transition="in" filter="fade">
                                      <p:cBhvr>
                                        <p:cTn id="45" dur="1000"/>
                                        <p:tgtEl>
                                          <p:spTgt spid="250883">
                                            <p:txEl>
                                              <p:pRg st="4" end="4"/>
                                            </p:txEl>
                                          </p:spTgt>
                                        </p:tgtEl>
                                      </p:cBhvr>
                                    </p:animEffect>
                                    <p:anim calcmode="lin" valueType="num">
                                      <p:cBhvr>
                                        <p:cTn id="46" dur="1000" fill="hold"/>
                                        <p:tgtEl>
                                          <p:spTgt spid="250883">
                                            <p:txEl>
                                              <p:pRg st="4" end="4"/>
                                            </p:txEl>
                                          </p:spTgt>
                                        </p:tgtEl>
                                        <p:attrNameLst>
                                          <p:attrName>ppt_x</p:attrName>
                                        </p:attrNameLst>
                                      </p:cBhvr>
                                      <p:tavLst>
                                        <p:tav tm="0">
                                          <p:val>
                                            <p:strVal val="#ppt_x"/>
                                          </p:val>
                                        </p:tav>
                                        <p:tav tm="100000">
                                          <p:val>
                                            <p:strVal val="#ppt_x"/>
                                          </p:val>
                                        </p:tav>
                                      </p:tavLst>
                                    </p:anim>
                                    <p:anim calcmode="lin" valueType="num">
                                      <p:cBhvr>
                                        <p:cTn id="47" dur="898" decel="100000" fill="hold"/>
                                        <p:tgtEl>
                                          <p:spTgt spid="250883">
                                            <p:txEl>
                                              <p:pRg st="4" end="4"/>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898"/>
                                          </p:stCondLst>
                                        </p:cTn>
                                        <p:tgtEl>
                                          <p:spTgt spid="25088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p:bldP spid="250883" grpId="0" build="p"/>
    </p:bldLst>
  </p:timing>
</p:sld>
</file>

<file path=ppt/slides/slide2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8E20F0B-E18C-45F1-BBFA-2C5CD8524638}" type="slidenum">
              <a:rPr lang="en-US"/>
              <a:pPr>
                <a:defRPr/>
              </a:pPr>
              <a:t>261</a:t>
            </a:fld>
            <a:endParaRPr lang="en-US"/>
          </a:p>
        </p:txBody>
      </p:sp>
      <p:sp>
        <p:nvSpPr>
          <p:cNvPr id="251906" name="Rectangle 2"/>
          <p:cNvSpPr>
            <a:spLocks noGrp="1" noChangeArrowheads="1"/>
          </p:cNvSpPr>
          <p:nvPr>
            <p:ph type="title"/>
          </p:nvPr>
        </p:nvSpPr>
        <p:spPr/>
        <p:txBody>
          <a:bodyPr/>
          <a:lstStyle/>
          <a:p>
            <a:pPr eaLnBrk="1" hangingPunct="1"/>
            <a:r>
              <a:rPr lang="fa-IR" smtClean="0"/>
              <a:t>کانال هاي اصلي توزيع</a:t>
            </a:r>
            <a:endParaRPr lang="en-US" smtClean="0"/>
          </a:p>
        </p:txBody>
      </p:sp>
      <p:sp>
        <p:nvSpPr>
          <p:cNvPr id="251907" name="Rectangle 3"/>
          <p:cNvSpPr>
            <a:spLocks noGrp="1" noChangeArrowheads="1"/>
          </p:cNvSpPr>
          <p:nvPr>
            <p:ph type="body" idx="1"/>
          </p:nvPr>
        </p:nvSpPr>
        <p:spPr>
          <a:xfrm>
            <a:off x="684213" y="1989138"/>
            <a:ext cx="7661275" cy="4191000"/>
          </a:xfrm>
        </p:spPr>
        <p:txBody>
          <a:bodyPr/>
          <a:lstStyle/>
          <a:p>
            <a:pPr marL="785813" indent="-609600" eaLnBrk="1" hangingPunct="1">
              <a:lnSpc>
                <a:spcPct val="90000"/>
              </a:lnSpc>
              <a:buFontTx/>
              <a:buNone/>
            </a:pPr>
            <a:r>
              <a:rPr lang="fa-IR" smtClean="0">
                <a:solidFill>
                  <a:srgbClr val="0033CC"/>
                </a:solidFill>
              </a:rPr>
              <a:t>انواع کانال هاي توزيع را مي توان به موارد زير تقسيم بندي کرد:</a:t>
            </a:r>
          </a:p>
          <a:p>
            <a:pPr marL="785813" indent="-609600" eaLnBrk="1" hangingPunct="1">
              <a:lnSpc>
                <a:spcPct val="200000"/>
              </a:lnSpc>
              <a:buFontTx/>
              <a:buBlip>
                <a:blip r:embed="rId2"/>
              </a:buBlip>
            </a:pPr>
            <a:r>
              <a:rPr lang="fa-IR" smtClean="0"/>
              <a:t>کانال هاي توزيع محصولات مصرفي</a:t>
            </a:r>
          </a:p>
          <a:p>
            <a:pPr marL="785813" indent="-609600" eaLnBrk="1" hangingPunct="1">
              <a:lnSpc>
                <a:spcPct val="200000"/>
              </a:lnSpc>
              <a:buFontTx/>
              <a:buBlip>
                <a:blip r:embed="rId2"/>
              </a:buBlip>
            </a:pPr>
            <a:r>
              <a:rPr lang="fa-IR" smtClean="0"/>
              <a:t>کانال هاي توزيع محصولات صنعتي</a:t>
            </a:r>
          </a:p>
          <a:p>
            <a:pPr marL="785813" indent="-609600" eaLnBrk="1" hangingPunct="1">
              <a:lnSpc>
                <a:spcPct val="200000"/>
              </a:lnSpc>
              <a:buFontTx/>
              <a:buBlip>
                <a:blip r:embed="rId2"/>
              </a:buBlip>
            </a:pPr>
            <a:r>
              <a:rPr lang="fa-IR" smtClean="0"/>
              <a:t>کانال هاي توزيع خدمات</a:t>
            </a: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51906"/>
                                        </p:tgtEl>
                                        <p:attrNameLst>
                                          <p:attrName>style.visibility</p:attrName>
                                        </p:attrNameLst>
                                      </p:cBhvr>
                                      <p:to>
                                        <p:strVal val="visible"/>
                                      </p:to>
                                    </p:set>
                                    <p:anim calcmode="lin" valueType="num">
                                      <p:cBhvr>
                                        <p:cTn id="7" dur="1000" fill="hold"/>
                                        <p:tgtEl>
                                          <p:spTgt spid="251906"/>
                                        </p:tgtEl>
                                        <p:attrNameLst>
                                          <p:attrName>ppt_x</p:attrName>
                                        </p:attrNameLst>
                                      </p:cBhvr>
                                      <p:tavLst>
                                        <p:tav tm="0">
                                          <p:val>
                                            <p:strVal val="#ppt_x-.2"/>
                                          </p:val>
                                        </p:tav>
                                        <p:tav tm="100000">
                                          <p:val>
                                            <p:strVal val="#ppt_x"/>
                                          </p:val>
                                        </p:tav>
                                      </p:tavLst>
                                    </p:anim>
                                    <p:anim calcmode="lin" valueType="num">
                                      <p:cBhvr>
                                        <p:cTn id="8" dur="1000" fill="hold"/>
                                        <p:tgtEl>
                                          <p:spTgt spid="2519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190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51907">
                                            <p:txEl>
                                              <p:pRg st="0" end="0"/>
                                            </p:txEl>
                                          </p:spTgt>
                                        </p:tgtEl>
                                        <p:attrNameLst>
                                          <p:attrName>style.visibility</p:attrName>
                                        </p:attrNameLst>
                                      </p:cBhvr>
                                      <p:to>
                                        <p:strVal val="visible"/>
                                      </p:to>
                                    </p:set>
                                    <p:animEffect transition="in" filter="fade">
                                      <p:cBhvr>
                                        <p:cTn id="14" dur="500"/>
                                        <p:tgtEl>
                                          <p:spTgt spid="251907">
                                            <p:txEl>
                                              <p:pRg st="0" end="0"/>
                                            </p:txEl>
                                          </p:spTgt>
                                        </p:tgtEl>
                                      </p:cBhvr>
                                    </p:animEffect>
                                    <p:anim calcmode="lin" valueType="num">
                                      <p:cBhvr>
                                        <p:cTn id="15" dur="500" fill="hold"/>
                                        <p:tgtEl>
                                          <p:spTgt spid="25190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5190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51907">
                                            <p:txEl>
                                              <p:pRg st="1" end="1"/>
                                            </p:txEl>
                                          </p:spTgt>
                                        </p:tgtEl>
                                        <p:attrNameLst>
                                          <p:attrName>style.visibility</p:attrName>
                                        </p:attrNameLst>
                                      </p:cBhvr>
                                      <p:to>
                                        <p:strVal val="visible"/>
                                      </p:to>
                                    </p:set>
                                    <p:animEffect transition="in" filter="fade">
                                      <p:cBhvr>
                                        <p:cTn id="21" dur="500"/>
                                        <p:tgtEl>
                                          <p:spTgt spid="251907">
                                            <p:txEl>
                                              <p:pRg st="1" end="1"/>
                                            </p:txEl>
                                          </p:spTgt>
                                        </p:tgtEl>
                                      </p:cBhvr>
                                    </p:animEffect>
                                    <p:anim calcmode="lin" valueType="num">
                                      <p:cBhvr>
                                        <p:cTn id="22" dur="500" fill="hold"/>
                                        <p:tgtEl>
                                          <p:spTgt spid="25190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5190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51907">
                                            <p:txEl>
                                              <p:pRg st="2" end="2"/>
                                            </p:txEl>
                                          </p:spTgt>
                                        </p:tgtEl>
                                        <p:attrNameLst>
                                          <p:attrName>style.visibility</p:attrName>
                                        </p:attrNameLst>
                                      </p:cBhvr>
                                      <p:to>
                                        <p:strVal val="visible"/>
                                      </p:to>
                                    </p:set>
                                    <p:animEffect transition="in" filter="fade">
                                      <p:cBhvr>
                                        <p:cTn id="28" dur="500"/>
                                        <p:tgtEl>
                                          <p:spTgt spid="251907">
                                            <p:txEl>
                                              <p:pRg st="2" end="2"/>
                                            </p:txEl>
                                          </p:spTgt>
                                        </p:tgtEl>
                                      </p:cBhvr>
                                    </p:animEffect>
                                    <p:anim calcmode="lin" valueType="num">
                                      <p:cBhvr>
                                        <p:cTn id="29" dur="500" fill="hold"/>
                                        <p:tgtEl>
                                          <p:spTgt spid="25190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5190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51907">
                                            <p:txEl>
                                              <p:pRg st="3" end="3"/>
                                            </p:txEl>
                                          </p:spTgt>
                                        </p:tgtEl>
                                        <p:attrNameLst>
                                          <p:attrName>style.visibility</p:attrName>
                                        </p:attrNameLst>
                                      </p:cBhvr>
                                      <p:to>
                                        <p:strVal val="visible"/>
                                      </p:to>
                                    </p:set>
                                    <p:animEffect transition="in" filter="fade">
                                      <p:cBhvr>
                                        <p:cTn id="35" dur="500"/>
                                        <p:tgtEl>
                                          <p:spTgt spid="251907">
                                            <p:txEl>
                                              <p:pRg st="3" end="3"/>
                                            </p:txEl>
                                          </p:spTgt>
                                        </p:tgtEl>
                                      </p:cBhvr>
                                    </p:animEffect>
                                    <p:anim calcmode="lin" valueType="num">
                                      <p:cBhvr>
                                        <p:cTn id="36" dur="500" fill="hold"/>
                                        <p:tgtEl>
                                          <p:spTgt spid="25190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5190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6" grpId="0"/>
      <p:bldP spid="251907" grpId="0" build="p"/>
    </p:bldLst>
  </p:timing>
</p:sld>
</file>

<file path=ppt/slides/slide2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954D5F2-6F14-4A74-9204-66A8F1A38C0B}" type="slidenum">
              <a:rPr lang="en-US"/>
              <a:pPr>
                <a:defRPr/>
              </a:pPr>
              <a:t>262</a:t>
            </a:fld>
            <a:endParaRPr lang="en-US"/>
          </a:p>
        </p:txBody>
      </p:sp>
      <p:sp>
        <p:nvSpPr>
          <p:cNvPr id="266243" name="Rectangle 2"/>
          <p:cNvSpPr>
            <a:spLocks noGrp="1" noChangeArrowheads="1"/>
          </p:cNvSpPr>
          <p:nvPr>
            <p:ph type="title"/>
          </p:nvPr>
        </p:nvSpPr>
        <p:spPr/>
        <p:txBody>
          <a:bodyPr/>
          <a:lstStyle/>
          <a:p>
            <a:pPr eaLnBrk="1" hangingPunct="1"/>
            <a:r>
              <a:rPr lang="fa-IR" smtClean="0"/>
              <a:t>توزيع محصولات مصرفي</a:t>
            </a:r>
            <a:endParaRPr lang="en-US" smtClean="0"/>
          </a:p>
        </p:txBody>
      </p:sp>
      <p:sp>
        <p:nvSpPr>
          <p:cNvPr id="25293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براي محصولات ملموس و مصرف کنندگان نهايي چهار کانال توزيع وجود دارد که عبارتند از:</a:t>
            </a:r>
          </a:p>
          <a:p>
            <a:pPr marL="785813" indent="-609600" eaLnBrk="1" hangingPunct="1">
              <a:buFontTx/>
              <a:buAutoNum type="arabicPeriod"/>
            </a:pPr>
            <a:r>
              <a:rPr lang="fa-IR" sz="2800" smtClean="0"/>
              <a:t>توليد کننده </a:t>
            </a:r>
            <a:r>
              <a:rPr lang="en-US" sz="2800" smtClean="0"/>
              <a:t>←</a:t>
            </a:r>
            <a:r>
              <a:rPr lang="fa-IR" sz="2800" smtClean="0"/>
              <a:t> مصرف کننده</a:t>
            </a:r>
          </a:p>
          <a:p>
            <a:pPr marL="785813" indent="-609600" eaLnBrk="1" hangingPunct="1">
              <a:buFontTx/>
              <a:buAutoNum type="arabicPeriod"/>
            </a:pPr>
            <a:r>
              <a:rPr lang="fa-IR" sz="2800" smtClean="0"/>
              <a:t>توليد کننده </a:t>
            </a:r>
            <a:r>
              <a:rPr lang="en-US" sz="2800" smtClean="0"/>
              <a:t>←</a:t>
            </a:r>
            <a:r>
              <a:rPr lang="fa-IR" sz="2800" smtClean="0"/>
              <a:t> خرده فروش </a:t>
            </a:r>
            <a:r>
              <a:rPr lang="en-US" sz="2800" smtClean="0"/>
              <a:t>←</a:t>
            </a:r>
            <a:r>
              <a:rPr lang="fa-IR" sz="2800" smtClean="0"/>
              <a:t> مصرف کننده</a:t>
            </a:r>
          </a:p>
          <a:p>
            <a:pPr marL="785813" indent="-609600" eaLnBrk="1" hangingPunct="1">
              <a:buFontTx/>
              <a:buAutoNum type="arabicPeriod"/>
            </a:pPr>
            <a:r>
              <a:rPr lang="fa-IR" sz="2800" smtClean="0"/>
              <a:t>توليد کننده </a:t>
            </a:r>
            <a:r>
              <a:rPr lang="en-US" sz="2800" smtClean="0"/>
              <a:t>←</a:t>
            </a:r>
            <a:r>
              <a:rPr lang="fa-IR" sz="2800" smtClean="0"/>
              <a:t> عمده فروش </a:t>
            </a:r>
            <a:r>
              <a:rPr lang="en-US" sz="2800" smtClean="0"/>
              <a:t>←</a:t>
            </a:r>
            <a:r>
              <a:rPr lang="fa-IR" sz="2800" smtClean="0"/>
              <a:t> خرده فروش </a:t>
            </a:r>
            <a:r>
              <a:rPr lang="en-US" sz="2800" smtClean="0"/>
              <a:t>←</a:t>
            </a:r>
            <a:r>
              <a:rPr lang="fa-IR" sz="2800" smtClean="0"/>
              <a:t> مصرف کننده</a:t>
            </a:r>
          </a:p>
          <a:p>
            <a:pPr marL="785813" indent="-609600" eaLnBrk="1" hangingPunct="1">
              <a:buFontTx/>
              <a:buAutoNum type="arabicPeriod"/>
            </a:pPr>
            <a:r>
              <a:rPr lang="fa-IR" sz="2800" smtClean="0"/>
              <a:t>توليد کننده </a:t>
            </a:r>
            <a:r>
              <a:rPr lang="en-US" sz="2800" smtClean="0"/>
              <a:t>←</a:t>
            </a:r>
            <a:r>
              <a:rPr lang="fa-IR" sz="2800" smtClean="0"/>
              <a:t> کارگزار </a:t>
            </a:r>
            <a:r>
              <a:rPr lang="en-US" sz="2800" smtClean="0"/>
              <a:t>←</a:t>
            </a:r>
            <a:r>
              <a:rPr lang="fa-IR" sz="2800" smtClean="0"/>
              <a:t> عمده فروش </a:t>
            </a:r>
            <a:r>
              <a:rPr lang="en-US" sz="2800" smtClean="0"/>
              <a:t>←</a:t>
            </a:r>
            <a:r>
              <a:rPr lang="fa-IR" sz="2800" smtClean="0"/>
              <a:t> خرده فروش </a:t>
            </a:r>
            <a:r>
              <a:rPr lang="en-US" sz="2800" smtClean="0"/>
              <a:t>←</a:t>
            </a:r>
            <a:r>
              <a:rPr lang="fa-IR" sz="2800" smtClean="0"/>
              <a:t> مصرف کننده</a:t>
            </a:r>
            <a:endParaRPr lang="en-US" sz="2800" smtClean="0"/>
          </a:p>
          <a:p>
            <a:pPr marL="785813" indent="-609600" eaLnBrk="1" hangingPunct="1">
              <a:buFontTx/>
              <a:buNone/>
            </a:pP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2931">
                                            <p:txEl>
                                              <p:pRg st="0" end="0"/>
                                            </p:txEl>
                                          </p:spTgt>
                                        </p:tgtEl>
                                        <p:attrNameLst>
                                          <p:attrName>style.visibility</p:attrName>
                                        </p:attrNameLst>
                                      </p:cBhvr>
                                      <p:to>
                                        <p:strVal val="visible"/>
                                      </p:to>
                                    </p:set>
                                    <p:animEffect transition="in" filter="fade">
                                      <p:cBhvr>
                                        <p:cTn id="7" dur="1000"/>
                                        <p:tgtEl>
                                          <p:spTgt spid="252931">
                                            <p:txEl>
                                              <p:pRg st="0" end="0"/>
                                            </p:txEl>
                                          </p:spTgt>
                                        </p:tgtEl>
                                      </p:cBhvr>
                                    </p:animEffect>
                                    <p:anim calcmode="lin" valueType="num">
                                      <p:cBhvr>
                                        <p:cTn id="8" dur="1000" fill="hold"/>
                                        <p:tgtEl>
                                          <p:spTgt spid="2529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29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2931">
                                            <p:txEl>
                                              <p:pRg st="1" end="1"/>
                                            </p:txEl>
                                          </p:spTgt>
                                        </p:tgtEl>
                                        <p:attrNameLst>
                                          <p:attrName>style.visibility</p:attrName>
                                        </p:attrNameLst>
                                      </p:cBhvr>
                                      <p:to>
                                        <p:strVal val="visible"/>
                                      </p:to>
                                    </p:set>
                                    <p:animEffect transition="in" filter="fade">
                                      <p:cBhvr>
                                        <p:cTn id="14" dur="1000"/>
                                        <p:tgtEl>
                                          <p:spTgt spid="252931">
                                            <p:txEl>
                                              <p:pRg st="1" end="1"/>
                                            </p:txEl>
                                          </p:spTgt>
                                        </p:tgtEl>
                                      </p:cBhvr>
                                    </p:animEffect>
                                    <p:anim calcmode="lin" valueType="num">
                                      <p:cBhvr>
                                        <p:cTn id="15" dur="1000" fill="hold"/>
                                        <p:tgtEl>
                                          <p:spTgt spid="2529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29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2931">
                                            <p:txEl>
                                              <p:pRg st="2" end="2"/>
                                            </p:txEl>
                                          </p:spTgt>
                                        </p:tgtEl>
                                        <p:attrNameLst>
                                          <p:attrName>style.visibility</p:attrName>
                                        </p:attrNameLst>
                                      </p:cBhvr>
                                      <p:to>
                                        <p:strVal val="visible"/>
                                      </p:to>
                                    </p:set>
                                    <p:animEffect transition="in" filter="fade">
                                      <p:cBhvr>
                                        <p:cTn id="21" dur="1000"/>
                                        <p:tgtEl>
                                          <p:spTgt spid="252931">
                                            <p:txEl>
                                              <p:pRg st="2" end="2"/>
                                            </p:txEl>
                                          </p:spTgt>
                                        </p:tgtEl>
                                      </p:cBhvr>
                                    </p:animEffect>
                                    <p:anim calcmode="lin" valueType="num">
                                      <p:cBhvr>
                                        <p:cTn id="22" dur="1000" fill="hold"/>
                                        <p:tgtEl>
                                          <p:spTgt spid="2529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529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2931">
                                            <p:txEl>
                                              <p:pRg st="3" end="3"/>
                                            </p:txEl>
                                          </p:spTgt>
                                        </p:tgtEl>
                                        <p:attrNameLst>
                                          <p:attrName>style.visibility</p:attrName>
                                        </p:attrNameLst>
                                      </p:cBhvr>
                                      <p:to>
                                        <p:strVal val="visible"/>
                                      </p:to>
                                    </p:set>
                                    <p:animEffect transition="in" filter="fade">
                                      <p:cBhvr>
                                        <p:cTn id="28" dur="1000"/>
                                        <p:tgtEl>
                                          <p:spTgt spid="252931">
                                            <p:txEl>
                                              <p:pRg st="3" end="3"/>
                                            </p:txEl>
                                          </p:spTgt>
                                        </p:tgtEl>
                                      </p:cBhvr>
                                    </p:animEffect>
                                    <p:anim calcmode="lin" valueType="num">
                                      <p:cBhvr>
                                        <p:cTn id="29" dur="1000" fill="hold"/>
                                        <p:tgtEl>
                                          <p:spTgt spid="25293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529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2931">
                                            <p:txEl>
                                              <p:pRg st="4" end="4"/>
                                            </p:txEl>
                                          </p:spTgt>
                                        </p:tgtEl>
                                        <p:attrNameLst>
                                          <p:attrName>style.visibility</p:attrName>
                                        </p:attrNameLst>
                                      </p:cBhvr>
                                      <p:to>
                                        <p:strVal val="visible"/>
                                      </p:to>
                                    </p:set>
                                    <p:animEffect transition="in" filter="fade">
                                      <p:cBhvr>
                                        <p:cTn id="35" dur="1000"/>
                                        <p:tgtEl>
                                          <p:spTgt spid="252931">
                                            <p:txEl>
                                              <p:pRg st="4" end="4"/>
                                            </p:txEl>
                                          </p:spTgt>
                                        </p:tgtEl>
                                      </p:cBhvr>
                                    </p:animEffect>
                                    <p:anim calcmode="lin" valueType="num">
                                      <p:cBhvr>
                                        <p:cTn id="36" dur="1000" fill="hold"/>
                                        <p:tgtEl>
                                          <p:spTgt spid="25293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5293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1" grpId="0" build="p"/>
    </p:bldLst>
  </p:timing>
</p:sld>
</file>

<file path=ppt/slides/slide2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939B653-191E-45B6-943B-FCE89C407640}" type="slidenum">
              <a:rPr lang="en-US"/>
              <a:pPr>
                <a:defRPr/>
              </a:pPr>
              <a:t>263</a:t>
            </a:fld>
            <a:endParaRPr lang="en-US"/>
          </a:p>
        </p:txBody>
      </p:sp>
      <p:sp>
        <p:nvSpPr>
          <p:cNvPr id="253954" name="Rectangle 2"/>
          <p:cNvSpPr>
            <a:spLocks noGrp="1" noChangeArrowheads="1"/>
          </p:cNvSpPr>
          <p:nvPr>
            <p:ph type="title"/>
          </p:nvPr>
        </p:nvSpPr>
        <p:spPr/>
        <p:txBody>
          <a:bodyPr/>
          <a:lstStyle/>
          <a:p>
            <a:pPr eaLnBrk="1" hangingPunct="1"/>
            <a:r>
              <a:rPr lang="fa-IR" smtClean="0"/>
              <a:t>توزيع محصولات صنعتي</a:t>
            </a:r>
            <a:endParaRPr lang="en-US" smtClean="0"/>
          </a:p>
        </p:txBody>
      </p:sp>
      <p:sp>
        <p:nvSpPr>
          <p:cNvPr id="253955" name="Rectangle 3"/>
          <p:cNvSpPr>
            <a:spLocks noGrp="1" noChangeArrowheads="1"/>
          </p:cNvSpPr>
          <p:nvPr>
            <p:ph type="body" idx="1"/>
          </p:nvPr>
        </p:nvSpPr>
        <p:spPr/>
        <p:txBody>
          <a:bodyPr/>
          <a:lstStyle/>
          <a:p>
            <a:pPr marL="785813" indent="-609600" eaLnBrk="1" hangingPunct="1">
              <a:buFontTx/>
              <a:buNone/>
            </a:pPr>
            <a:r>
              <a:rPr lang="fa-IR" smtClean="0"/>
              <a:t>مهمترين کانال هاي توزيع محصولات صنعتي عبارتند از:</a:t>
            </a:r>
          </a:p>
          <a:p>
            <a:pPr marL="785813" indent="-609600" eaLnBrk="1" hangingPunct="1">
              <a:buFontTx/>
              <a:buAutoNum type="arabicPeriod"/>
            </a:pPr>
            <a:r>
              <a:rPr lang="fa-IR" smtClean="0"/>
              <a:t>توليد کننده </a:t>
            </a:r>
            <a:r>
              <a:rPr lang="en-US" smtClean="0"/>
              <a:t>←</a:t>
            </a:r>
            <a:r>
              <a:rPr lang="fa-IR" smtClean="0"/>
              <a:t> استفاده کننده</a:t>
            </a:r>
          </a:p>
          <a:p>
            <a:pPr marL="785813" indent="-609600" eaLnBrk="1" hangingPunct="1">
              <a:buFontTx/>
              <a:buAutoNum type="arabicPeriod"/>
            </a:pPr>
            <a:r>
              <a:rPr lang="fa-IR" smtClean="0"/>
              <a:t>توليد کننده </a:t>
            </a:r>
            <a:r>
              <a:rPr lang="en-US" smtClean="0"/>
              <a:t>←</a:t>
            </a:r>
            <a:r>
              <a:rPr lang="fa-IR" smtClean="0"/>
              <a:t> کارگزار </a:t>
            </a:r>
            <a:r>
              <a:rPr lang="en-US" smtClean="0"/>
              <a:t>←</a:t>
            </a:r>
            <a:r>
              <a:rPr lang="fa-IR" smtClean="0"/>
              <a:t> استفاده کننده</a:t>
            </a:r>
          </a:p>
          <a:p>
            <a:pPr marL="785813" indent="-609600" eaLnBrk="1" hangingPunct="1">
              <a:buFontTx/>
              <a:buAutoNum type="arabicPeriod"/>
            </a:pPr>
            <a:r>
              <a:rPr lang="fa-IR" smtClean="0"/>
              <a:t>توليد کننده </a:t>
            </a:r>
            <a:r>
              <a:rPr lang="en-US" smtClean="0"/>
              <a:t>←</a:t>
            </a:r>
            <a:r>
              <a:rPr lang="fa-IR" smtClean="0"/>
              <a:t> کارگزار </a:t>
            </a:r>
            <a:r>
              <a:rPr lang="en-US" smtClean="0"/>
              <a:t>←</a:t>
            </a:r>
            <a:r>
              <a:rPr lang="fa-IR" smtClean="0"/>
              <a:t> توزيع کننده صنعتي </a:t>
            </a:r>
            <a:r>
              <a:rPr lang="en-US" smtClean="0"/>
              <a:t>←</a:t>
            </a:r>
            <a:r>
              <a:rPr lang="fa-IR" smtClean="0"/>
              <a:t> استفاده کننده</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53954"/>
                                        </p:tgtEl>
                                        <p:attrNameLst>
                                          <p:attrName>style.visibility</p:attrName>
                                        </p:attrNameLst>
                                      </p:cBhvr>
                                      <p:to>
                                        <p:strVal val="visible"/>
                                      </p:to>
                                    </p:set>
                                    <p:anim calcmode="lin" valueType="num">
                                      <p:cBhvr>
                                        <p:cTn id="7" dur="1000" fill="hold"/>
                                        <p:tgtEl>
                                          <p:spTgt spid="253954"/>
                                        </p:tgtEl>
                                        <p:attrNameLst>
                                          <p:attrName>ppt_w</p:attrName>
                                        </p:attrNameLst>
                                      </p:cBhvr>
                                      <p:tavLst>
                                        <p:tav tm="0">
                                          <p:val>
                                            <p:strVal val="#ppt_w+.3"/>
                                          </p:val>
                                        </p:tav>
                                        <p:tav tm="100000">
                                          <p:val>
                                            <p:strVal val="#ppt_w"/>
                                          </p:val>
                                        </p:tav>
                                      </p:tavLst>
                                    </p:anim>
                                    <p:anim calcmode="lin" valueType="num">
                                      <p:cBhvr>
                                        <p:cTn id="8" dur="1000" fill="hold"/>
                                        <p:tgtEl>
                                          <p:spTgt spid="253954"/>
                                        </p:tgtEl>
                                        <p:attrNameLst>
                                          <p:attrName>ppt_h</p:attrName>
                                        </p:attrNameLst>
                                      </p:cBhvr>
                                      <p:tavLst>
                                        <p:tav tm="0">
                                          <p:val>
                                            <p:strVal val="#ppt_h"/>
                                          </p:val>
                                        </p:tav>
                                        <p:tav tm="100000">
                                          <p:val>
                                            <p:strVal val="#ppt_h"/>
                                          </p:val>
                                        </p:tav>
                                      </p:tavLst>
                                    </p:anim>
                                    <p:animEffect transition="in" filter="fade">
                                      <p:cBhvr>
                                        <p:cTn id="9" dur="1000"/>
                                        <p:tgtEl>
                                          <p:spTgt spid="2539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53955">
                                            <p:txEl>
                                              <p:pRg st="0" end="0"/>
                                            </p:txEl>
                                          </p:spTgt>
                                        </p:tgtEl>
                                        <p:attrNameLst>
                                          <p:attrName>style.visibility</p:attrName>
                                        </p:attrNameLst>
                                      </p:cBhvr>
                                      <p:to>
                                        <p:strVal val="visible"/>
                                      </p:to>
                                    </p:set>
                                    <p:anim calcmode="lin" valueType="num">
                                      <p:cBhvr>
                                        <p:cTn id="14" dur="1000" fill="hold"/>
                                        <p:tgtEl>
                                          <p:spTgt spid="253955">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5395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53955">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253955">
                                            <p:txEl>
                                              <p:pRg st="1" end="1"/>
                                            </p:txEl>
                                          </p:spTgt>
                                        </p:tgtEl>
                                        <p:attrNameLst>
                                          <p:attrName>style.visibility</p:attrName>
                                        </p:attrNameLst>
                                      </p:cBhvr>
                                      <p:to>
                                        <p:strVal val="visible"/>
                                      </p:to>
                                    </p:set>
                                    <p:anim calcmode="lin" valueType="num">
                                      <p:cBhvr>
                                        <p:cTn id="21" dur="1000" fill="hold"/>
                                        <p:tgtEl>
                                          <p:spTgt spid="253955">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25395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253955">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253955">
                                            <p:txEl>
                                              <p:pRg st="2" end="2"/>
                                            </p:txEl>
                                          </p:spTgt>
                                        </p:tgtEl>
                                        <p:attrNameLst>
                                          <p:attrName>style.visibility</p:attrName>
                                        </p:attrNameLst>
                                      </p:cBhvr>
                                      <p:to>
                                        <p:strVal val="visible"/>
                                      </p:to>
                                    </p:set>
                                    <p:anim calcmode="lin" valueType="num">
                                      <p:cBhvr>
                                        <p:cTn id="28" dur="1000" fill="hold"/>
                                        <p:tgtEl>
                                          <p:spTgt spid="253955">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253955">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253955">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53955">
                                            <p:txEl>
                                              <p:pRg st="3" end="3"/>
                                            </p:txEl>
                                          </p:spTgt>
                                        </p:tgtEl>
                                        <p:attrNameLst>
                                          <p:attrName>style.visibility</p:attrName>
                                        </p:attrNameLst>
                                      </p:cBhvr>
                                      <p:to>
                                        <p:strVal val="visible"/>
                                      </p:to>
                                    </p:set>
                                    <p:anim calcmode="lin" valueType="num">
                                      <p:cBhvr>
                                        <p:cTn id="35" dur="1000" fill="hold"/>
                                        <p:tgtEl>
                                          <p:spTgt spid="253955">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253955">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2539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p:bldP spid="253955" grpId="0" build="p"/>
    </p:bldLst>
  </p:timing>
</p:sld>
</file>

<file path=ppt/slides/slide2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2DC7B3F-D475-4DC8-9BA9-5B147F316072}" type="slidenum">
              <a:rPr lang="en-US"/>
              <a:pPr>
                <a:defRPr/>
              </a:pPr>
              <a:t>264</a:t>
            </a:fld>
            <a:endParaRPr lang="en-US"/>
          </a:p>
        </p:txBody>
      </p:sp>
      <p:sp>
        <p:nvSpPr>
          <p:cNvPr id="254978" name="Rectangle 2"/>
          <p:cNvSpPr>
            <a:spLocks noGrp="1" noChangeArrowheads="1"/>
          </p:cNvSpPr>
          <p:nvPr>
            <p:ph type="title"/>
          </p:nvPr>
        </p:nvSpPr>
        <p:spPr/>
        <p:txBody>
          <a:bodyPr/>
          <a:lstStyle/>
          <a:p>
            <a:pPr eaLnBrk="1" hangingPunct="1"/>
            <a:r>
              <a:rPr lang="fa-IR" smtClean="0"/>
              <a:t>توزيع خدمات</a:t>
            </a:r>
            <a:endParaRPr lang="en-US" smtClean="0"/>
          </a:p>
        </p:txBody>
      </p:sp>
      <p:sp>
        <p:nvSpPr>
          <p:cNvPr id="254979"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به دليل ناملموس بودن خدمات، فقط دو نوع کانال توزيع براي خدمات وجود دارد</a:t>
            </a:r>
          </a:p>
          <a:p>
            <a:pPr marL="785813" indent="-609600" eaLnBrk="1" hangingPunct="1">
              <a:lnSpc>
                <a:spcPct val="200000"/>
              </a:lnSpc>
              <a:buFontTx/>
              <a:buAutoNum type="arabicPeriod"/>
            </a:pPr>
            <a:r>
              <a:rPr lang="fa-IR" smtClean="0"/>
              <a:t>توليدکننده </a:t>
            </a:r>
            <a:r>
              <a:rPr lang="en-US" smtClean="0"/>
              <a:t>←</a:t>
            </a:r>
            <a:r>
              <a:rPr lang="fa-IR" smtClean="0"/>
              <a:t> مصرف کننده</a:t>
            </a:r>
            <a:endParaRPr lang="en-US" smtClean="0"/>
          </a:p>
          <a:p>
            <a:pPr marL="785813" indent="-609600" eaLnBrk="1" hangingPunct="1">
              <a:lnSpc>
                <a:spcPct val="200000"/>
              </a:lnSpc>
              <a:buFontTx/>
              <a:buAutoNum type="arabicPeriod"/>
            </a:pPr>
            <a:r>
              <a:rPr lang="fa-IR" smtClean="0"/>
              <a:t>توليدکننده </a:t>
            </a:r>
            <a:r>
              <a:rPr lang="en-US" smtClean="0"/>
              <a:t>←</a:t>
            </a:r>
            <a:r>
              <a:rPr lang="fa-IR" smtClean="0"/>
              <a:t> کارگزار </a:t>
            </a:r>
            <a:r>
              <a:rPr lang="en-US" smtClean="0"/>
              <a:t>←</a:t>
            </a:r>
            <a:r>
              <a:rPr lang="fa-IR" smtClean="0"/>
              <a:t> مصرف کننده</a:t>
            </a:r>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54978"/>
                                        </p:tgtEl>
                                        <p:attrNameLst>
                                          <p:attrName>style.visibility</p:attrName>
                                        </p:attrNameLst>
                                      </p:cBhvr>
                                      <p:to>
                                        <p:strVal val="visible"/>
                                      </p:to>
                                    </p:set>
                                    <p:anim calcmode="lin" valueType="num">
                                      <p:cBhvr>
                                        <p:cTn id="7" dur="1000" fill="hold"/>
                                        <p:tgtEl>
                                          <p:spTgt spid="254978"/>
                                        </p:tgtEl>
                                        <p:attrNameLst>
                                          <p:attrName>ppt_x</p:attrName>
                                        </p:attrNameLst>
                                      </p:cBhvr>
                                      <p:tavLst>
                                        <p:tav tm="0">
                                          <p:val>
                                            <p:strVal val="#ppt_x-.2"/>
                                          </p:val>
                                        </p:tav>
                                        <p:tav tm="100000">
                                          <p:val>
                                            <p:strVal val="#ppt_x"/>
                                          </p:val>
                                        </p:tav>
                                      </p:tavLst>
                                    </p:anim>
                                    <p:anim calcmode="lin" valueType="num">
                                      <p:cBhvr>
                                        <p:cTn id="8" dur="1000" fill="hold"/>
                                        <p:tgtEl>
                                          <p:spTgt spid="2549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497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54979">
                                            <p:txEl>
                                              <p:pRg st="0" end="0"/>
                                            </p:txEl>
                                          </p:spTgt>
                                        </p:tgtEl>
                                        <p:attrNameLst>
                                          <p:attrName>style.visibility</p:attrName>
                                        </p:attrNameLst>
                                      </p:cBhvr>
                                      <p:to>
                                        <p:strVal val="visible"/>
                                      </p:to>
                                    </p:set>
                                    <p:animEffect transition="in" filter="fade">
                                      <p:cBhvr>
                                        <p:cTn id="14" dur="500"/>
                                        <p:tgtEl>
                                          <p:spTgt spid="254979">
                                            <p:txEl>
                                              <p:pRg st="0" end="0"/>
                                            </p:txEl>
                                          </p:spTgt>
                                        </p:tgtEl>
                                      </p:cBhvr>
                                    </p:animEffect>
                                    <p:anim calcmode="lin" valueType="num">
                                      <p:cBhvr>
                                        <p:cTn id="15" dur="500" fill="hold"/>
                                        <p:tgtEl>
                                          <p:spTgt spid="25497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5497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54979">
                                            <p:txEl>
                                              <p:pRg st="1" end="1"/>
                                            </p:txEl>
                                          </p:spTgt>
                                        </p:tgtEl>
                                        <p:attrNameLst>
                                          <p:attrName>style.visibility</p:attrName>
                                        </p:attrNameLst>
                                      </p:cBhvr>
                                      <p:to>
                                        <p:strVal val="visible"/>
                                      </p:to>
                                    </p:set>
                                    <p:animEffect transition="in" filter="fade">
                                      <p:cBhvr>
                                        <p:cTn id="21" dur="500"/>
                                        <p:tgtEl>
                                          <p:spTgt spid="254979">
                                            <p:txEl>
                                              <p:pRg st="1" end="1"/>
                                            </p:txEl>
                                          </p:spTgt>
                                        </p:tgtEl>
                                      </p:cBhvr>
                                    </p:animEffect>
                                    <p:anim calcmode="lin" valueType="num">
                                      <p:cBhvr>
                                        <p:cTn id="22" dur="500" fill="hold"/>
                                        <p:tgtEl>
                                          <p:spTgt spid="25497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5497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54979">
                                            <p:txEl>
                                              <p:pRg st="2" end="2"/>
                                            </p:txEl>
                                          </p:spTgt>
                                        </p:tgtEl>
                                        <p:attrNameLst>
                                          <p:attrName>style.visibility</p:attrName>
                                        </p:attrNameLst>
                                      </p:cBhvr>
                                      <p:to>
                                        <p:strVal val="visible"/>
                                      </p:to>
                                    </p:set>
                                    <p:animEffect transition="in" filter="fade">
                                      <p:cBhvr>
                                        <p:cTn id="28" dur="500"/>
                                        <p:tgtEl>
                                          <p:spTgt spid="254979">
                                            <p:txEl>
                                              <p:pRg st="2" end="2"/>
                                            </p:txEl>
                                          </p:spTgt>
                                        </p:tgtEl>
                                      </p:cBhvr>
                                    </p:animEffect>
                                    <p:anim calcmode="lin" valueType="num">
                                      <p:cBhvr>
                                        <p:cTn id="29" dur="500" fill="hold"/>
                                        <p:tgtEl>
                                          <p:spTgt spid="25497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54979">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8" grpId="0"/>
      <p:bldP spid="254979" grpId="0" build="p"/>
    </p:bldLst>
  </p:timing>
</p:sld>
</file>

<file path=ppt/slides/slide2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7653FAA-BA1D-4BD8-80BF-C9A4D7D1785B}" type="slidenum">
              <a:rPr lang="en-US"/>
              <a:pPr>
                <a:defRPr/>
              </a:pPr>
              <a:t>265</a:t>
            </a:fld>
            <a:endParaRPr lang="en-US"/>
          </a:p>
        </p:txBody>
      </p:sp>
      <p:sp>
        <p:nvSpPr>
          <p:cNvPr id="256002" name="Rectangle 2"/>
          <p:cNvSpPr>
            <a:spLocks noGrp="1" noChangeArrowheads="1"/>
          </p:cNvSpPr>
          <p:nvPr>
            <p:ph type="title"/>
          </p:nvPr>
        </p:nvSpPr>
        <p:spPr/>
        <p:txBody>
          <a:bodyPr/>
          <a:lstStyle/>
          <a:p>
            <a:pPr eaLnBrk="1" hangingPunct="1"/>
            <a:r>
              <a:rPr lang="fa-IR" smtClean="0"/>
              <a:t>انواع روش هاي توزيع</a:t>
            </a:r>
            <a:endParaRPr lang="en-US" smtClean="0"/>
          </a:p>
        </p:txBody>
      </p:sp>
      <p:sp>
        <p:nvSpPr>
          <p:cNvPr id="256003" name="Rectangle 3"/>
          <p:cNvSpPr>
            <a:spLocks noGrp="1" noChangeArrowheads="1"/>
          </p:cNvSpPr>
          <p:nvPr>
            <p:ph type="body" idx="1"/>
          </p:nvPr>
        </p:nvSpPr>
        <p:spPr/>
        <p:txBody>
          <a:bodyPr/>
          <a:lstStyle/>
          <a:p>
            <a:pPr marL="785813" indent="-609600" eaLnBrk="1" hangingPunct="1">
              <a:lnSpc>
                <a:spcPct val="90000"/>
              </a:lnSpc>
              <a:buFontTx/>
              <a:buNone/>
            </a:pPr>
            <a:r>
              <a:rPr lang="fa-IR" smtClean="0">
                <a:solidFill>
                  <a:srgbClr val="0033CC"/>
                </a:solidFill>
              </a:rPr>
              <a:t>اين تقسيم بندي از نقطه نظر بازار مصرف مي‌باشدکه عبارتند از:</a:t>
            </a:r>
          </a:p>
          <a:p>
            <a:pPr marL="785813" indent="-609600" eaLnBrk="1" hangingPunct="1">
              <a:lnSpc>
                <a:spcPct val="200000"/>
              </a:lnSpc>
              <a:buFontTx/>
              <a:buAutoNum type="arabicPeriod"/>
            </a:pPr>
            <a:r>
              <a:rPr lang="fa-IR" smtClean="0"/>
              <a:t>توزيع وسيع</a:t>
            </a:r>
          </a:p>
          <a:p>
            <a:pPr marL="785813" indent="-609600" eaLnBrk="1" hangingPunct="1">
              <a:lnSpc>
                <a:spcPct val="200000"/>
              </a:lnSpc>
              <a:buFontTx/>
              <a:buAutoNum type="arabicPeriod"/>
            </a:pPr>
            <a:r>
              <a:rPr lang="fa-IR" smtClean="0"/>
              <a:t>توزيع انحصاري</a:t>
            </a:r>
          </a:p>
          <a:p>
            <a:pPr marL="785813" indent="-609600" eaLnBrk="1" hangingPunct="1">
              <a:lnSpc>
                <a:spcPct val="200000"/>
              </a:lnSpc>
              <a:buFontTx/>
              <a:buAutoNum type="arabicPeriod"/>
            </a:pPr>
            <a:r>
              <a:rPr lang="fa-IR" smtClean="0"/>
              <a:t>توزيع برگزيده</a:t>
            </a:r>
            <a:endParaRPr lang="en-US" smtClean="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56002"/>
                                        </p:tgtEl>
                                        <p:attrNameLst>
                                          <p:attrName>style.visibility</p:attrName>
                                        </p:attrNameLst>
                                      </p:cBhvr>
                                      <p:to>
                                        <p:strVal val="visible"/>
                                      </p:to>
                                    </p:set>
                                    <p:anim calcmode="lin" valueType="num">
                                      <p:cBhvr>
                                        <p:cTn id="7" dur="1000" fill="hold">
                                          <p:stCondLst>
                                            <p:cond delay="0"/>
                                          </p:stCondLst>
                                        </p:cTn>
                                        <p:tgtEl>
                                          <p:spTgt spid="256002"/>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256002"/>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256002"/>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256002"/>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256002"/>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256003">
                                            <p:txEl>
                                              <p:pRg st="0" end="0"/>
                                            </p:txEl>
                                          </p:spTgt>
                                        </p:tgtEl>
                                        <p:attrNameLst>
                                          <p:attrName>style.visibility</p:attrName>
                                        </p:attrNameLst>
                                      </p:cBhvr>
                                      <p:to>
                                        <p:strVal val="visible"/>
                                      </p:to>
                                    </p:set>
                                    <p:anim calcmode="lin" valueType="num">
                                      <p:cBhvr>
                                        <p:cTn id="16" dur="500" fill="hold"/>
                                        <p:tgtEl>
                                          <p:spTgt spid="256003">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256003">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256003">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256003">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256003">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256003">
                                            <p:txEl>
                                              <p:pRg st="1" end="1"/>
                                            </p:txEl>
                                          </p:spTgt>
                                        </p:tgtEl>
                                        <p:attrNameLst>
                                          <p:attrName>style.visibility</p:attrName>
                                        </p:attrNameLst>
                                      </p:cBhvr>
                                      <p:to>
                                        <p:strVal val="visible"/>
                                      </p:to>
                                    </p:set>
                                    <p:anim calcmode="lin" valueType="num">
                                      <p:cBhvr>
                                        <p:cTn id="25" dur="500" fill="hold"/>
                                        <p:tgtEl>
                                          <p:spTgt spid="256003">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256003">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256003">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256003">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256003">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256003">
                                            <p:txEl>
                                              <p:pRg st="2" end="2"/>
                                            </p:txEl>
                                          </p:spTgt>
                                        </p:tgtEl>
                                        <p:attrNameLst>
                                          <p:attrName>style.visibility</p:attrName>
                                        </p:attrNameLst>
                                      </p:cBhvr>
                                      <p:to>
                                        <p:strVal val="visible"/>
                                      </p:to>
                                    </p:set>
                                    <p:anim calcmode="lin" valueType="num">
                                      <p:cBhvr>
                                        <p:cTn id="34" dur="500" fill="hold"/>
                                        <p:tgtEl>
                                          <p:spTgt spid="256003">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256003">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256003">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256003">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256003">
                                            <p:txEl>
                                              <p:pRg st="2" end="2"/>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256003">
                                            <p:txEl>
                                              <p:pRg st="3" end="3"/>
                                            </p:txEl>
                                          </p:spTgt>
                                        </p:tgtEl>
                                        <p:attrNameLst>
                                          <p:attrName>style.visibility</p:attrName>
                                        </p:attrNameLst>
                                      </p:cBhvr>
                                      <p:to>
                                        <p:strVal val="visible"/>
                                      </p:to>
                                    </p:set>
                                    <p:anim calcmode="lin" valueType="num">
                                      <p:cBhvr>
                                        <p:cTn id="43" dur="500" fill="hold"/>
                                        <p:tgtEl>
                                          <p:spTgt spid="256003">
                                            <p:txEl>
                                              <p:pRg st="3" end="3"/>
                                            </p:txEl>
                                          </p:spTgt>
                                        </p:tgtEl>
                                        <p:attrNameLst>
                                          <p:attrName>ppt_w</p:attrName>
                                        </p:attrNameLst>
                                      </p:cBhvr>
                                      <p:tavLst>
                                        <p:tav tm="0">
                                          <p:val>
                                            <p:strVal val="#ppt_w*0.05"/>
                                          </p:val>
                                        </p:tav>
                                        <p:tav tm="100000">
                                          <p:val>
                                            <p:strVal val="#ppt_w"/>
                                          </p:val>
                                        </p:tav>
                                      </p:tavLst>
                                    </p:anim>
                                    <p:anim calcmode="lin" valueType="num">
                                      <p:cBhvr>
                                        <p:cTn id="44" dur="500" fill="hold"/>
                                        <p:tgtEl>
                                          <p:spTgt spid="256003">
                                            <p:txEl>
                                              <p:pRg st="3" end="3"/>
                                            </p:txEl>
                                          </p:spTgt>
                                        </p:tgtEl>
                                        <p:attrNameLst>
                                          <p:attrName>ppt_h</p:attrName>
                                        </p:attrNameLst>
                                      </p:cBhvr>
                                      <p:tavLst>
                                        <p:tav tm="0">
                                          <p:val>
                                            <p:strVal val="#ppt_h"/>
                                          </p:val>
                                        </p:tav>
                                        <p:tav tm="100000">
                                          <p:val>
                                            <p:strVal val="#ppt_h"/>
                                          </p:val>
                                        </p:tav>
                                      </p:tavLst>
                                    </p:anim>
                                    <p:anim calcmode="lin" valueType="num">
                                      <p:cBhvr>
                                        <p:cTn id="45" dur="500" fill="hold"/>
                                        <p:tgtEl>
                                          <p:spTgt spid="256003">
                                            <p:txEl>
                                              <p:pRg st="3" end="3"/>
                                            </p:txEl>
                                          </p:spTgt>
                                        </p:tgtEl>
                                        <p:attrNameLst>
                                          <p:attrName>ppt_x</p:attrName>
                                        </p:attrNameLst>
                                      </p:cBhvr>
                                      <p:tavLst>
                                        <p:tav tm="0">
                                          <p:val>
                                            <p:strVal val="#ppt_x-.2"/>
                                          </p:val>
                                        </p:tav>
                                        <p:tav tm="100000">
                                          <p:val>
                                            <p:strVal val="#ppt_x"/>
                                          </p:val>
                                        </p:tav>
                                      </p:tavLst>
                                    </p:anim>
                                    <p:anim calcmode="lin" valueType="num">
                                      <p:cBhvr>
                                        <p:cTn id="46" dur="500" fill="hold"/>
                                        <p:tgtEl>
                                          <p:spTgt spid="256003">
                                            <p:txEl>
                                              <p:pRg st="3" end="3"/>
                                            </p:txEl>
                                          </p:spTgt>
                                        </p:tgtEl>
                                        <p:attrNameLst>
                                          <p:attrName>ppt_y</p:attrName>
                                        </p:attrNameLst>
                                      </p:cBhvr>
                                      <p:tavLst>
                                        <p:tav tm="0">
                                          <p:val>
                                            <p:strVal val="#ppt_y"/>
                                          </p:val>
                                        </p:tav>
                                        <p:tav tm="100000">
                                          <p:val>
                                            <p:strVal val="#ppt_y"/>
                                          </p:val>
                                        </p:tav>
                                      </p:tavLst>
                                    </p:anim>
                                    <p:animEffect transition="in" filter="fade">
                                      <p:cBhvr>
                                        <p:cTn id="47" dur="500"/>
                                        <p:tgtEl>
                                          <p:spTgt spid="2560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p:bldP spid="256003" grpId="0" build="p"/>
    </p:bldLst>
  </p:timing>
</p:sld>
</file>

<file path=ppt/slides/slide2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3E4FAC9-7245-40AC-8F4B-35A2506FF586}" type="slidenum">
              <a:rPr lang="en-US"/>
              <a:pPr>
                <a:defRPr/>
              </a:pPr>
              <a:t>266</a:t>
            </a:fld>
            <a:endParaRPr lang="en-US"/>
          </a:p>
        </p:txBody>
      </p:sp>
      <p:sp>
        <p:nvSpPr>
          <p:cNvPr id="257026" name="Rectangle 2"/>
          <p:cNvSpPr>
            <a:spLocks noGrp="1" noChangeArrowheads="1"/>
          </p:cNvSpPr>
          <p:nvPr>
            <p:ph type="title"/>
          </p:nvPr>
        </p:nvSpPr>
        <p:spPr/>
        <p:txBody>
          <a:bodyPr/>
          <a:lstStyle/>
          <a:p>
            <a:pPr eaLnBrk="1" hangingPunct="1"/>
            <a:r>
              <a:rPr lang="fa-IR" smtClean="0"/>
              <a:t>وظايف و مسئوليت هاي کانال هاي توزيع</a:t>
            </a:r>
            <a:endParaRPr lang="en-US" smtClean="0"/>
          </a:p>
        </p:txBody>
      </p:sp>
      <p:sp>
        <p:nvSpPr>
          <p:cNvPr id="257027"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وظايف و مسئوليت هاي کانال هاي توزيع بر اساس قرارداد بين طرفين تعيين مي شود. اين وظايف عمدتاً عبارتند از:</a:t>
            </a:r>
          </a:p>
          <a:p>
            <a:pPr marL="785813" indent="-609600" eaLnBrk="1" hangingPunct="1">
              <a:buFontTx/>
              <a:buAutoNum type="arabicPeriod"/>
            </a:pPr>
            <a:r>
              <a:rPr lang="fa-IR" smtClean="0"/>
              <a:t>تعيين قيمت کالا</a:t>
            </a:r>
          </a:p>
          <a:p>
            <a:pPr marL="785813" indent="-609600" eaLnBrk="1" hangingPunct="1">
              <a:buFontTx/>
              <a:buAutoNum type="arabicPeriod"/>
            </a:pPr>
            <a:r>
              <a:rPr lang="fa-IR" smtClean="0"/>
              <a:t>مسئوليت انجام تبليغات</a:t>
            </a:r>
          </a:p>
          <a:p>
            <a:pPr marL="785813" indent="-609600" eaLnBrk="1" hangingPunct="1">
              <a:buFontTx/>
              <a:buAutoNum type="arabicPeriod"/>
            </a:pPr>
            <a:r>
              <a:rPr lang="fa-IR" smtClean="0"/>
              <a:t>حمل و نقل کالا</a:t>
            </a:r>
          </a:p>
          <a:p>
            <a:pPr marL="785813" indent="-609600" eaLnBrk="1" hangingPunct="1">
              <a:buFontTx/>
              <a:buAutoNum type="arabicPeriod"/>
            </a:pPr>
            <a:r>
              <a:rPr lang="fa-IR" smtClean="0"/>
              <a:t>ارائه خدمات بعد از فروش</a:t>
            </a:r>
          </a:p>
          <a:p>
            <a:pPr marL="785813" indent="-609600" eaLnBrk="1" hangingPunct="1">
              <a:buFontTx/>
              <a:buAutoNum type="arabicPeriod"/>
            </a:pPr>
            <a:r>
              <a:rPr lang="fa-IR" smtClean="0"/>
              <a:t>دادن ضمانت هاي مربوط به کالا</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7026"/>
                                        </p:tgtEl>
                                        <p:attrNameLst>
                                          <p:attrName>style.visibility</p:attrName>
                                        </p:attrNameLst>
                                      </p:cBhvr>
                                      <p:to>
                                        <p:strVal val="visible"/>
                                      </p:to>
                                    </p:set>
                                    <p:animEffect transition="in" filter="fade">
                                      <p:cBhvr>
                                        <p:cTn id="7" dur="2000"/>
                                        <p:tgtEl>
                                          <p:spTgt spid="257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7027">
                                            <p:txEl>
                                              <p:pRg st="0" end="0"/>
                                            </p:txEl>
                                          </p:spTgt>
                                        </p:tgtEl>
                                        <p:attrNameLst>
                                          <p:attrName>style.visibility</p:attrName>
                                        </p:attrNameLst>
                                      </p:cBhvr>
                                      <p:to>
                                        <p:strVal val="visible"/>
                                      </p:to>
                                    </p:set>
                                    <p:animEffect transition="in" filter="fade">
                                      <p:cBhvr>
                                        <p:cTn id="12" dur="2000"/>
                                        <p:tgtEl>
                                          <p:spTgt spid="2570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7027">
                                            <p:txEl>
                                              <p:pRg st="1" end="1"/>
                                            </p:txEl>
                                          </p:spTgt>
                                        </p:tgtEl>
                                        <p:attrNameLst>
                                          <p:attrName>style.visibility</p:attrName>
                                        </p:attrNameLst>
                                      </p:cBhvr>
                                      <p:to>
                                        <p:strVal val="visible"/>
                                      </p:to>
                                    </p:set>
                                    <p:animEffect transition="in" filter="fade">
                                      <p:cBhvr>
                                        <p:cTn id="17" dur="2000"/>
                                        <p:tgtEl>
                                          <p:spTgt spid="2570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7027">
                                            <p:txEl>
                                              <p:pRg st="2" end="2"/>
                                            </p:txEl>
                                          </p:spTgt>
                                        </p:tgtEl>
                                        <p:attrNameLst>
                                          <p:attrName>style.visibility</p:attrName>
                                        </p:attrNameLst>
                                      </p:cBhvr>
                                      <p:to>
                                        <p:strVal val="visible"/>
                                      </p:to>
                                    </p:set>
                                    <p:animEffect transition="in" filter="fade">
                                      <p:cBhvr>
                                        <p:cTn id="22" dur="2000"/>
                                        <p:tgtEl>
                                          <p:spTgt spid="2570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7027">
                                            <p:txEl>
                                              <p:pRg st="3" end="3"/>
                                            </p:txEl>
                                          </p:spTgt>
                                        </p:tgtEl>
                                        <p:attrNameLst>
                                          <p:attrName>style.visibility</p:attrName>
                                        </p:attrNameLst>
                                      </p:cBhvr>
                                      <p:to>
                                        <p:strVal val="visible"/>
                                      </p:to>
                                    </p:set>
                                    <p:animEffect transition="in" filter="fade">
                                      <p:cBhvr>
                                        <p:cTn id="27" dur="2000"/>
                                        <p:tgtEl>
                                          <p:spTgt spid="2570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7027">
                                            <p:txEl>
                                              <p:pRg st="4" end="4"/>
                                            </p:txEl>
                                          </p:spTgt>
                                        </p:tgtEl>
                                        <p:attrNameLst>
                                          <p:attrName>style.visibility</p:attrName>
                                        </p:attrNameLst>
                                      </p:cBhvr>
                                      <p:to>
                                        <p:strVal val="visible"/>
                                      </p:to>
                                    </p:set>
                                    <p:animEffect transition="in" filter="fade">
                                      <p:cBhvr>
                                        <p:cTn id="32" dur="2000"/>
                                        <p:tgtEl>
                                          <p:spTgt spid="25702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7027">
                                            <p:txEl>
                                              <p:pRg st="5" end="5"/>
                                            </p:txEl>
                                          </p:spTgt>
                                        </p:tgtEl>
                                        <p:attrNameLst>
                                          <p:attrName>style.visibility</p:attrName>
                                        </p:attrNameLst>
                                      </p:cBhvr>
                                      <p:to>
                                        <p:strVal val="visible"/>
                                      </p:to>
                                    </p:set>
                                    <p:animEffect transition="in" filter="fade">
                                      <p:cBhvr>
                                        <p:cTn id="37" dur="2000"/>
                                        <p:tgtEl>
                                          <p:spTgt spid="2570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6" grpId="0"/>
      <p:bldP spid="257027" grpId="0" build="p"/>
    </p:bldLst>
  </p:timing>
</p:sld>
</file>

<file path=ppt/slides/slide2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FFD62D8-ED3A-4950-BC8A-9F1B08816FF2}" type="slidenum">
              <a:rPr lang="en-US"/>
              <a:pPr>
                <a:defRPr/>
              </a:pPr>
              <a:t>267</a:t>
            </a:fld>
            <a:endParaRPr lang="en-US"/>
          </a:p>
        </p:txBody>
      </p:sp>
      <p:sp>
        <p:nvSpPr>
          <p:cNvPr id="258050" name="Rectangle 2"/>
          <p:cNvSpPr>
            <a:spLocks noGrp="1" noChangeArrowheads="1"/>
          </p:cNvSpPr>
          <p:nvPr>
            <p:ph type="title"/>
          </p:nvPr>
        </p:nvSpPr>
        <p:spPr/>
        <p:txBody>
          <a:bodyPr/>
          <a:lstStyle/>
          <a:p>
            <a:pPr eaLnBrk="1" hangingPunct="1"/>
            <a:r>
              <a:rPr lang="fa-IR" smtClean="0"/>
              <a:t>عناصر شبکه توزيع</a:t>
            </a:r>
            <a:endParaRPr lang="en-US" smtClean="0"/>
          </a:p>
        </p:txBody>
      </p:sp>
      <p:sp>
        <p:nvSpPr>
          <p:cNvPr id="258051" name="Rectangle 3"/>
          <p:cNvSpPr>
            <a:spLocks noGrp="1" noChangeArrowheads="1"/>
          </p:cNvSpPr>
          <p:nvPr>
            <p:ph type="body" idx="1"/>
          </p:nvPr>
        </p:nvSpPr>
        <p:spPr/>
        <p:txBody>
          <a:bodyPr/>
          <a:lstStyle/>
          <a:p>
            <a:pPr marL="785813" indent="-609600" eaLnBrk="1" hangingPunct="1">
              <a:lnSpc>
                <a:spcPct val="300000"/>
              </a:lnSpc>
              <a:buFontTx/>
              <a:buAutoNum type="arabicPeriod"/>
            </a:pPr>
            <a:r>
              <a:rPr lang="fa-IR" sz="2800" smtClean="0"/>
              <a:t>خرده فروشي</a:t>
            </a:r>
          </a:p>
          <a:p>
            <a:pPr marL="785813" indent="-609600" eaLnBrk="1" hangingPunct="1">
              <a:lnSpc>
                <a:spcPct val="300000"/>
              </a:lnSpc>
              <a:buFontTx/>
              <a:buAutoNum type="arabicPeriod"/>
            </a:pPr>
            <a:r>
              <a:rPr lang="fa-IR" sz="2800" smtClean="0"/>
              <a:t>عمده فروشي</a:t>
            </a:r>
          </a:p>
          <a:p>
            <a:pPr marL="785813" indent="-609600" eaLnBrk="1" hangingPunct="1">
              <a:lnSpc>
                <a:spcPct val="300000"/>
              </a:lnSpc>
              <a:buFontTx/>
              <a:buAutoNum type="arabicPeriod"/>
            </a:pPr>
            <a:r>
              <a:rPr lang="fa-IR" sz="2800" smtClean="0"/>
              <a:t>نمايندگان انحصاري</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8050"/>
                                        </p:tgtEl>
                                        <p:attrNameLst>
                                          <p:attrName>style.visibility</p:attrName>
                                        </p:attrNameLst>
                                      </p:cBhvr>
                                      <p:to>
                                        <p:strVal val="visible"/>
                                      </p:to>
                                    </p:set>
                                    <p:animEffect transition="in" filter="dissolve">
                                      <p:cBhvr>
                                        <p:cTn id="7" dur="500"/>
                                        <p:tgtEl>
                                          <p:spTgt spid="258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8051">
                                            <p:txEl>
                                              <p:pRg st="0" end="0"/>
                                            </p:txEl>
                                          </p:spTgt>
                                        </p:tgtEl>
                                        <p:attrNameLst>
                                          <p:attrName>style.visibility</p:attrName>
                                        </p:attrNameLst>
                                      </p:cBhvr>
                                      <p:to>
                                        <p:strVal val="visible"/>
                                      </p:to>
                                    </p:set>
                                    <p:animEffect transition="in" filter="dissolve">
                                      <p:cBhvr>
                                        <p:cTn id="12" dur="500"/>
                                        <p:tgtEl>
                                          <p:spTgt spid="2580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8051">
                                            <p:txEl>
                                              <p:pRg st="1" end="1"/>
                                            </p:txEl>
                                          </p:spTgt>
                                        </p:tgtEl>
                                        <p:attrNameLst>
                                          <p:attrName>style.visibility</p:attrName>
                                        </p:attrNameLst>
                                      </p:cBhvr>
                                      <p:to>
                                        <p:strVal val="visible"/>
                                      </p:to>
                                    </p:set>
                                    <p:animEffect transition="in" filter="dissolve">
                                      <p:cBhvr>
                                        <p:cTn id="17" dur="500"/>
                                        <p:tgtEl>
                                          <p:spTgt spid="2580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8051">
                                            <p:txEl>
                                              <p:pRg st="2" end="2"/>
                                            </p:txEl>
                                          </p:spTgt>
                                        </p:tgtEl>
                                        <p:attrNameLst>
                                          <p:attrName>style.visibility</p:attrName>
                                        </p:attrNameLst>
                                      </p:cBhvr>
                                      <p:to>
                                        <p:strVal val="visible"/>
                                      </p:to>
                                    </p:set>
                                    <p:animEffect transition="in" filter="dissolve">
                                      <p:cBhvr>
                                        <p:cTn id="22" dur="500"/>
                                        <p:tgtEl>
                                          <p:spTgt spid="2580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0" grpId="0"/>
      <p:bldP spid="258051" grpId="0"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CEB2E2A-5B93-4F01-BF42-2DA7D23860B3}" type="slidenum">
              <a:rPr lang="en-US"/>
              <a:pPr>
                <a:defRPr/>
              </a:pPr>
              <a:t>268</a:t>
            </a:fld>
            <a:endParaRPr lang="en-US"/>
          </a:p>
        </p:txBody>
      </p:sp>
      <p:sp>
        <p:nvSpPr>
          <p:cNvPr id="272387" name="Rectangle 2"/>
          <p:cNvSpPr>
            <a:spLocks noGrp="1" noChangeArrowheads="1"/>
          </p:cNvSpPr>
          <p:nvPr>
            <p:ph type="title"/>
          </p:nvPr>
        </p:nvSpPr>
        <p:spPr/>
        <p:txBody>
          <a:bodyPr/>
          <a:lstStyle/>
          <a:p>
            <a:pPr eaLnBrk="1" hangingPunct="1"/>
            <a:r>
              <a:rPr lang="fa-IR" smtClean="0"/>
              <a:t>خرده فروشي</a:t>
            </a:r>
            <a:endParaRPr lang="en-US" smtClean="0"/>
          </a:p>
        </p:txBody>
      </p:sp>
      <p:sp>
        <p:nvSpPr>
          <p:cNvPr id="259075" name="Rectangle 3"/>
          <p:cNvSpPr>
            <a:spLocks noGrp="1" noChangeArrowheads="1"/>
          </p:cNvSpPr>
          <p:nvPr>
            <p:ph type="body" idx="1"/>
          </p:nvPr>
        </p:nvSpPr>
        <p:spPr/>
        <p:txBody>
          <a:bodyPr/>
          <a:lstStyle/>
          <a:p>
            <a:pPr eaLnBrk="1" hangingPunct="1">
              <a:lnSpc>
                <a:spcPct val="200000"/>
              </a:lnSpc>
              <a:buFontTx/>
              <a:buNone/>
            </a:pPr>
            <a:r>
              <a:rPr lang="fa-IR" smtClean="0"/>
              <a:t>خرده فروش، شخص يا بنگاه ي است که در ارتباط مستقيم با مصرف کننده نهايي است و کالا را از عمده فروش دريافت و معمولاً آن را بدون تغيير شکل به مصرف کننده نهايي مي فروشد.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Effect transition="in" filter="checkerboard(across)">
                                      <p:cBhvr>
                                        <p:cTn id="7" dur="500"/>
                                        <p:tgtEl>
                                          <p:spTgt spid="259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3362F83-C6E1-4DE8-9CF8-46F5541B2D2A}" type="slidenum">
              <a:rPr lang="en-US"/>
              <a:pPr>
                <a:defRPr/>
              </a:pPr>
              <a:t>269</a:t>
            </a:fld>
            <a:endParaRPr lang="en-US"/>
          </a:p>
        </p:txBody>
      </p:sp>
      <p:sp>
        <p:nvSpPr>
          <p:cNvPr id="260098" name="Rectangle 2"/>
          <p:cNvSpPr>
            <a:spLocks noGrp="1" noChangeArrowheads="1"/>
          </p:cNvSpPr>
          <p:nvPr>
            <p:ph type="title"/>
          </p:nvPr>
        </p:nvSpPr>
        <p:spPr>
          <a:xfrm>
            <a:off x="1116013" y="404813"/>
            <a:ext cx="7056437" cy="1143000"/>
          </a:xfrm>
        </p:spPr>
        <p:txBody>
          <a:bodyPr/>
          <a:lstStyle/>
          <a:p>
            <a:pPr eaLnBrk="1" hangingPunct="1">
              <a:lnSpc>
                <a:spcPct val="150000"/>
              </a:lnSpc>
            </a:pPr>
            <a:r>
              <a:rPr lang="fa-IR" sz="2800" smtClean="0"/>
              <a:t>تفاوت هاي خرده فروشي در کشورهاي توسعه يافته با خرده فروشي در کشورهاي در حال توسعه</a:t>
            </a:r>
            <a:endParaRPr lang="en-US" sz="2800" smtClean="0"/>
          </a:p>
        </p:txBody>
      </p:sp>
      <p:sp>
        <p:nvSpPr>
          <p:cNvPr id="260099" name="Rectangle 3"/>
          <p:cNvSpPr>
            <a:spLocks noGrp="1" noChangeArrowheads="1"/>
          </p:cNvSpPr>
          <p:nvPr>
            <p:ph type="body" idx="1"/>
          </p:nvPr>
        </p:nvSpPr>
        <p:spPr/>
        <p:txBody>
          <a:bodyPr/>
          <a:lstStyle/>
          <a:p>
            <a:pPr marL="709613" indent="-533400" eaLnBrk="1" hangingPunct="1">
              <a:lnSpc>
                <a:spcPct val="135000"/>
              </a:lnSpc>
              <a:buFontTx/>
              <a:buAutoNum type="arabicPeriod"/>
            </a:pPr>
            <a:r>
              <a:rPr lang="fa-IR" sz="2400" smtClean="0"/>
              <a:t>تفاوت در اندازه (تعداد اقلامي که عرضه مي کنند). معمولاً در کشورهاي توسعه يافته تعداد خرده فروش ها محدودتر و اندازه آن ها بزرگتر است و اقلام عمده تري را نيز عرضه مي کنند.</a:t>
            </a:r>
          </a:p>
          <a:p>
            <a:pPr marL="709613" indent="-533400" eaLnBrk="1" hangingPunct="1">
              <a:lnSpc>
                <a:spcPct val="135000"/>
              </a:lnSpc>
              <a:buFontTx/>
              <a:buAutoNum type="arabicPeriod"/>
            </a:pPr>
            <a:r>
              <a:rPr lang="fa-IR" sz="2400" smtClean="0"/>
              <a:t>تفاوت در مهارت يا چگونگي عرضه کالا. يک خرده فروش فقير با يک مغازه محقر در يک کشور در حال توسعه تنها مي تواند کالا را براي عرضه در مغازه خود بگذارد در صورتي که خرده فروش اروپايي با استفاده از امکانات خود در جهت تبليغ کالا، حمل و نقل بهتر کالا و ساير خدمات مربوط به کالا مي تواند کالا را بهتر عرضه کرده و فروش بالاتري داشته باشد.</a:t>
            </a:r>
            <a:endParaRPr 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dissolve">
                                      <p:cBhvr>
                                        <p:cTn id="7" dur="500"/>
                                        <p:tgtEl>
                                          <p:spTgt spid="260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0099">
                                            <p:txEl>
                                              <p:pRg st="0" end="0"/>
                                            </p:txEl>
                                          </p:spTgt>
                                        </p:tgtEl>
                                        <p:attrNameLst>
                                          <p:attrName>style.visibility</p:attrName>
                                        </p:attrNameLst>
                                      </p:cBhvr>
                                      <p:to>
                                        <p:strVal val="visible"/>
                                      </p:to>
                                    </p:set>
                                    <p:animEffect transition="in" filter="dissolve">
                                      <p:cBhvr>
                                        <p:cTn id="12" dur="500"/>
                                        <p:tgtEl>
                                          <p:spTgt spid="260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0099">
                                            <p:txEl>
                                              <p:pRg st="1" end="1"/>
                                            </p:txEl>
                                          </p:spTgt>
                                        </p:tgtEl>
                                        <p:attrNameLst>
                                          <p:attrName>style.visibility</p:attrName>
                                        </p:attrNameLst>
                                      </p:cBhvr>
                                      <p:to>
                                        <p:strVal val="visible"/>
                                      </p:to>
                                    </p:set>
                                    <p:animEffect transition="in" filter="dissolve">
                                      <p:cBhvr>
                                        <p:cTn id="17" dur="500"/>
                                        <p:tgtEl>
                                          <p:spTgt spid="260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F346E30-DA03-4FC9-8DAD-1654EB5BAD28}" type="slidenum">
              <a:rPr lang="en-US"/>
              <a:pPr>
                <a:defRPr/>
              </a:pPr>
              <a:t>270</a:t>
            </a:fld>
            <a:endParaRPr lang="en-US"/>
          </a:p>
        </p:txBody>
      </p:sp>
      <p:sp>
        <p:nvSpPr>
          <p:cNvPr id="274435" name="Rectangle 2"/>
          <p:cNvSpPr>
            <a:spLocks noGrp="1" noChangeArrowheads="1"/>
          </p:cNvSpPr>
          <p:nvPr>
            <p:ph type="title"/>
          </p:nvPr>
        </p:nvSpPr>
        <p:spPr/>
        <p:txBody>
          <a:bodyPr/>
          <a:lstStyle/>
          <a:p>
            <a:pPr eaLnBrk="1" hangingPunct="1"/>
            <a:r>
              <a:rPr lang="fa-IR" smtClean="0"/>
              <a:t>نقش اصلي عمده فروش</a:t>
            </a:r>
            <a:endParaRPr lang="en-US" smtClean="0"/>
          </a:p>
        </p:txBody>
      </p:sp>
      <p:sp>
        <p:nvSpPr>
          <p:cNvPr id="261123" name="Rectangle 3"/>
          <p:cNvSpPr>
            <a:spLocks noGrp="1" noChangeArrowheads="1"/>
          </p:cNvSpPr>
          <p:nvPr>
            <p:ph type="body" idx="1"/>
          </p:nvPr>
        </p:nvSpPr>
        <p:spPr/>
        <p:txBody>
          <a:bodyPr/>
          <a:lstStyle/>
          <a:p>
            <a:pPr algn="ctr" eaLnBrk="1" hangingPunct="1">
              <a:buFontTx/>
              <a:buNone/>
            </a:pPr>
            <a:endParaRPr lang="fa-IR" smtClean="0"/>
          </a:p>
          <a:p>
            <a:pPr algn="ctr" eaLnBrk="1" hangingPunct="1">
              <a:buFontTx/>
              <a:buNone/>
            </a:pPr>
            <a:endParaRPr lang="fa-IR" smtClean="0"/>
          </a:p>
          <a:p>
            <a:pPr algn="ctr" eaLnBrk="1" hangingPunct="1">
              <a:buFontTx/>
              <a:buNone/>
            </a:pPr>
            <a:r>
              <a:rPr lang="fa-IR" smtClean="0"/>
              <a:t>نقش اصلي عمده فروش به جريان انداختن کالاها بين توليدکنندگان و خرده فروشان است. </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61123">
                                            <p:txEl>
                                              <p:pRg st="2" end="2"/>
                                            </p:txEl>
                                          </p:spTgt>
                                        </p:tgtEl>
                                        <p:attrNameLst>
                                          <p:attrName>style.visibility</p:attrName>
                                        </p:attrNameLst>
                                      </p:cBhvr>
                                      <p:to>
                                        <p:strVal val="visible"/>
                                      </p:to>
                                    </p:set>
                                    <p:anim calcmode="lin" valueType="num">
                                      <p:cBhvr>
                                        <p:cTn id="7" dur="500" decel="50000" fill="hold">
                                          <p:stCondLst>
                                            <p:cond delay="0"/>
                                          </p:stCondLst>
                                        </p:cTn>
                                        <p:tgtEl>
                                          <p:spTgt spid="261123">
                                            <p:txEl>
                                              <p:pRg st="2" end="2"/>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61123">
                                            <p:txEl>
                                              <p:pRg st="2" end="2"/>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61123">
                                            <p:txEl>
                                              <p:pRg st="2" end="2"/>
                                            </p:txEl>
                                          </p:spTgt>
                                        </p:tgtEl>
                                        <p:attrNameLst>
                                          <p:attrName>ppt_w</p:attrName>
                                        </p:attrNameLst>
                                      </p:cBhvr>
                                      <p:tavLst>
                                        <p:tav tm="0">
                                          <p:val>
                                            <p:strVal val="#ppt_w*.05"/>
                                          </p:val>
                                        </p:tav>
                                        <p:tav tm="100000">
                                          <p:val>
                                            <p:strVal val="#ppt_w"/>
                                          </p:val>
                                        </p:tav>
                                      </p:tavLst>
                                    </p:anim>
                                    <p:anim calcmode="lin" valueType="num">
                                      <p:cBhvr>
                                        <p:cTn id="10" dur="1000" fill="hold"/>
                                        <p:tgtEl>
                                          <p:spTgt spid="261123">
                                            <p:txEl>
                                              <p:pRg st="2" end="2"/>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61123">
                                            <p:txEl>
                                              <p:pRg st="2" end="2"/>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61123">
                                            <p:txEl>
                                              <p:pRg st="2" end="2"/>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61123">
                                            <p:txEl>
                                              <p:pRg st="2" end="2"/>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61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p:bldLst>
  </p:timing>
</p:sld>
</file>

<file path=ppt/slides/slide2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D997070-65E9-47F2-AFC0-442913CFFCB5}" type="slidenum">
              <a:rPr lang="en-US"/>
              <a:pPr>
                <a:defRPr/>
              </a:pPr>
              <a:t>271</a:t>
            </a:fld>
            <a:endParaRPr lang="en-US"/>
          </a:p>
        </p:txBody>
      </p:sp>
      <p:sp>
        <p:nvSpPr>
          <p:cNvPr id="262146" name="Rectangle 2"/>
          <p:cNvSpPr>
            <a:spLocks noGrp="1" noChangeArrowheads="1"/>
          </p:cNvSpPr>
          <p:nvPr>
            <p:ph type="title"/>
          </p:nvPr>
        </p:nvSpPr>
        <p:spPr/>
        <p:txBody>
          <a:bodyPr/>
          <a:lstStyle/>
          <a:p>
            <a:pPr eaLnBrk="1" hangingPunct="1"/>
            <a:r>
              <a:rPr lang="fa-IR" smtClean="0"/>
              <a:t>ويژگي هاي عمده فروش</a:t>
            </a:r>
            <a:endParaRPr lang="en-US" smtClean="0"/>
          </a:p>
        </p:txBody>
      </p:sp>
      <p:sp>
        <p:nvSpPr>
          <p:cNvPr id="262147" name="Rectangle 3"/>
          <p:cNvSpPr>
            <a:spLocks noGrp="1" noChangeArrowheads="1"/>
          </p:cNvSpPr>
          <p:nvPr>
            <p:ph type="body" idx="1"/>
          </p:nvPr>
        </p:nvSpPr>
        <p:spPr/>
        <p:txBody>
          <a:bodyPr/>
          <a:lstStyle/>
          <a:p>
            <a:pPr marL="785813" indent="-609600" eaLnBrk="1" hangingPunct="1">
              <a:buFontTx/>
              <a:buAutoNum type="arabicPeriod"/>
            </a:pPr>
            <a:r>
              <a:rPr lang="fa-IR" smtClean="0"/>
              <a:t>اشخاص حقيقي يا حقوقي هستند.</a:t>
            </a:r>
          </a:p>
          <a:p>
            <a:pPr marL="785813" indent="-609600" eaLnBrk="1" hangingPunct="1">
              <a:buFontTx/>
              <a:buAutoNum type="arabicPeriod"/>
            </a:pPr>
            <a:r>
              <a:rPr lang="fa-IR" smtClean="0"/>
              <a:t>محصولات، کالاها، خدمات را در حجم زياد خريداري مي کنند.</a:t>
            </a:r>
          </a:p>
          <a:p>
            <a:pPr marL="785813" indent="-609600" eaLnBrk="1" hangingPunct="1">
              <a:buFontTx/>
              <a:buAutoNum type="arabicPeriod"/>
            </a:pPr>
            <a:r>
              <a:rPr lang="fa-IR" smtClean="0"/>
              <a:t>حسب مورد، تغييرات به محصولات مي دهند يا نمي دهند.</a:t>
            </a:r>
          </a:p>
          <a:p>
            <a:pPr marL="785813" indent="-609600" eaLnBrk="1" hangingPunct="1">
              <a:buFontTx/>
              <a:buAutoNum type="arabicPeriod"/>
            </a:pPr>
            <a:r>
              <a:rPr lang="fa-IR" smtClean="0"/>
              <a:t>در حجم کمتر به خرده فروش ها مي فروشند.</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62146"/>
                                        </p:tgtEl>
                                        <p:attrNameLst>
                                          <p:attrName>style.visibility</p:attrName>
                                        </p:attrNameLst>
                                      </p:cBhvr>
                                      <p:to>
                                        <p:strVal val="visible"/>
                                      </p:to>
                                    </p:set>
                                    <p:anim calcmode="lin" valueType="num">
                                      <p:cBhvr>
                                        <p:cTn id="7" dur="1000" fill="hold"/>
                                        <p:tgtEl>
                                          <p:spTgt spid="262146"/>
                                        </p:tgtEl>
                                        <p:attrNameLst>
                                          <p:attrName>ppt_w</p:attrName>
                                        </p:attrNameLst>
                                      </p:cBhvr>
                                      <p:tavLst>
                                        <p:tav tm="0">
                                          <p:val>
                                            <p:strVal val="#ppt_w+.3"/>
                                          </p:val>
                                        </p:tav>
                                        <p:tav tm="100000">
                                          <p:val>
                                            <p:strVal val="#ppt_w"/>
                                          </p:val>
                                        </p:tav>
                                      </p:tavLst>
                                    </p:anim>
                                    <p:anim calcmode="lin" valueType="num">
                                      <p:cBhvr>
                                        <p:cTn id="8" dur="1000" fill="hold"/>
                                        <p:tgtEl>
                                          <p:spTgt spid="262146"/>
                                        </p:tgtEl>
                                        <p:attrNameLst>
                                          <p:attrName>ppt_h</p:attrName>
                                        </p:attrNameLst>
                                      </p:cBhvr>
                                      <p:tavLst>
                                        <p:tav tm="0">
                                          <p:val>
                                            <p:strVal val="#ppt_h"/>
                                          </p:val>
                                        </p:tav>
                                        <p:tav tm="100000">
                                          <p:val>
                                            <p:strVal val="#ppt_h"/>
                                          </p:val>
                                        </p:tav>
                                      </p:tavLst>
                                    </p:anim>
                                    <p:animEffect transition="in" filter="fade">
                                      <p:cBhvr>
                                        <p:cTn id="9" dur="1000"/>
                                        <p:tgtEl>
                                          <p:spTgt spid="2621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62147">
                                            <p:txEl>
                                              <p:pRg st="0" end="0"/>
                                            </p:txEl>
                                          </p:spTgt>
                                        </p:tgtEl>
                                        <p:attrNameLst>
                                          <p:attrName>style.visibility</p:attrName>
                                        </p:attrNameLst>
                                      </p:cBhvr>
                                      <p:to>
                                        <p:strVal val="visible"/>
                                      </p:to>
                                    </p:set>
                                    <p:anim calcmode="lin" valueType="num">
                                      <p:cBhvr>
                                        <p:cTn id="14" dur="1000" fill="hold"/>
                                        <p:tgtEl>
                                          <p:spTgt spid="26214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6214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6214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262147">
                                            <p:txEl>
                                              <p:pRg st="1" end="1"/>
                                            </p:txEl>
                                          </p:spTgt>
                                        </p:tgtEl>
                                        <p:attrNameLst>
                                          <p:attrName>style.visibility</p:attrName>
                                        </p:attrNameLst>
                                      </p:cBhvr>
                                      <p:to>
                                        <p:strVal val="visible"/>
                                      </p:to>
                                    </p:set>
                                    <p:anim calcmode="lin" valueType="num">
                                      <p:cBhvr>
                                        <p:cTn id="21" dur="1000" fill="hold"/>
                                        <p:tgtEl>
                                          <p:spTgt spid="262147">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262147">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26214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262147">
                                            <p:txEl>
                                              <p:pRg st="2" end="2"/>
                                            </p:txEl>
                                          </p:spTgt>
                                        </p:tgtEl>
                                        <p:attrNameLst>
                                          <p:attrName>style.visibility</p:attrName>
                                        </p:attrNameLst>
                                      </p:cBhvr>
                                      <p:to>
                                        <p:strVal val="visible"/>
                                      </p:to>
                                    </p:set>
                                    <p:anim calcmode="lin" valueType="num">
                                      <p:cBhvr>
                                        <p:cTn id="28" dur="1000" fill="hold"/>
                                        <p:tgtEl>
                                          <p:spTgt spid="262147">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262147">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262147">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62147">
                                            <p:txEl>
                                              <p:pRg st="3" end="3"/>
                                            </p:txEl>
                                          </p:spTgt>
                                        </p:tgtEl>
                                        <p:attrNameLst>
                                          <p:attrName>style.visibility</p:attrName>
                                        </p:attrNameLst>
                                      </p:cBhvr>
                                      <p:to>
                                        <p:strVal val="visible"/>
                                      </p:to>
                                    </p:set>
                                    <p:anim calcmode="lin" valueType="num">
                                      <p:cBhvr>
                                        <p:cTn id="35" dur="1000" fill="hold"/>
                                        <p:tgtEl>
                                          <p:spTgt spid="262147">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262147">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262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p:bldP spid="262147" grpId="0" build="p"/>
    </p:bldLst>
  </p:timing>
</p:sld>
</file>

<file path=ppt/slides/slide2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1EC5C04-D037-4AE0-97DD-0F4A27152C17}" type="slidenum">
              <a:rPr lang="en-US"/>
              <a:pPr>
                <a:defRPr/>
              </a:pPr>
              <a:t>272</a:t>
            </a:fld>
            <a:endParaRPr lang="en-US"/>
          </a:p>
        </p:txBody>
      </p:sp>
      <p:sp>
        <p:nvSpPr>
          <p:cNvPr id="263170" name="Rectangle 2"/>
          <p:cNvSpPr>
            <a:spLocks noGrp="1" noChangeArrowheads="1"/>
          </p:cNvSpPr>
          <p:nvPr>
            <p:ph type="title"/>
          </p:nvPr>
        </p:nvSpPr>
        <p:spPr>
          <a:xfrm>
            <a:off x="1116013" y="404813"/>
            <a:ext cx="7056437" cy="1143000"/>
          </a:xfrm>
        </p:spPr>
        <p:txBody>
          <a:bodyPr/>
          <a:lstStyle/>
          <a:p>
            <a:pPr eaLnBrk="1" hangingPunct="1">
              <a:lnSpc>
                <a:spcPct val="150000"/>
              </a:lnSpc>
            </a:pPr>
            <a:r>
              <a:rPr lang="fa-IR" smtClean="0"/>
              <a:t>عمده فروش ها براي موفقيت بايستي به مسائل زير توجه داشته باشند:</a:t>
            </a:r>
            <a:endParaRPr lang="en-US" smtClean="0"/>
          </a:p>
        </p:txBody>
      </p:sp>
      <p:sp>
        <p:nvSpPr>
          <p:cNvPr id="26317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با توجه به عوامل زير بازار هدف را مشخص نمايند:</a:t>
            </a:r>
          </a:p>
          <a:p>
            <a:pPr marL="785813" indent="-609600" eaLnBrk="1" hangingPunct="1">
              <a:lnSpc>
                <a:spcPct val="200000"/>
              </a:lnSpc>
              <a:buFont typeface="Arial" pitchFamily="34" charset="0"/>
              <a:buChar char="≥"/>
            </a:pPr>
            <a:r>
              <a:rPr lang="fa-IR" smtClean="0"/>
              <a:t>ميزان خريد در منطقه، ناحيه يا مکان مورد نظر</a:t>
            </a:r>
          </a:p>
          <a:p>
            <a:pPr marL="785813" indent="-609600" eaLnBrk="1" hangingPunct="1">
              <a:lnSpc>
                <a:spcPct val="200000"/>
              </a:lnSpc>
              <a:buFont typeface="Arial" pitchFamily="34" charset="0"/>
              <a:buChar char="≥"/>
            </a:pPr>
            <a:r>
              <a:rPr lang="fa-IR" smtClean="0"/>
              <a:t>بررسي هاي خرده فروشان</a:t>
            </a:r>
          </a:p>
          <a:p>
            <a:pPr marL="785813" indent="-609600" eaLnBrk="1" hangingPunct="1">
              <a:lnSpc>
                <a:spcPct val="200000"/>
              </a:lnSpc>
              <a:buFont typeface="Arial" pitchFamily="34" charset="0"/>
              <a:buChar char="≥"/>
            </a:pPr>
            <a:r>
              <a:rPr lang="fa-IR" smtClean="0"/>
              <a:t>بررسي فروشگاه هاي موجود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63170"/>
                                        </p:tgtEl>
                                        <p:attrNameLst>
                                          <p:attrName>style.visibility</p:attrName>
                                        </p:attrNameLst>
                                      </p:cBhvr>
                                      <p:to>
                                        <p:strVal val="visible"/>
                                      </p:to>
                                    </p:set>
                                    <p:anim calcmode="lin" valueType="num">
                                      <p:cBhvr>
                                        <p:cTn id="7" dur="500" fill="hold"/>
                                        <p:tgtEl>
                                          <p:spTgt spid="263170"/>
                                        </p:tgtEl>
                                        <p:attrNameLst>
                                          <p:attrName>ppt_w</p:attrName>
                                        </p:attrNameLst>
                                      </p:cBhvr>
                                      <p:tavLst>
                                        <p:tav tm="0">
                                          <p:val>
                                            <p:fltVal val="0"/>
                                          </p:val>
                                        </p:tav>
                                        <p:tav tm="100000">
                                          <p:val>
                                            <p:strVal val="#ppt_w"/>
                                          </p:val>
                                        </p:tav>
                                      </p:tavLst>
                                    </p:anim>
                                    <p:anim calcmode="lin" valueType="num">
                                      <p:cBhvr>
                                        <p:cTn id="8" dur="500" fill="hold"/>
                                        <p:tgtEl>
                                          <p:spTgt spid="263170"/>
                                        </p:tgtEl>
                                        <p:attrNameLst>
                                          <p:attrName>ppt_h</p:attrName>
                                        </p:attrNameLst>
                                      </p:cBhvr>
                                      <p:tavLst>
                                        <p:tav tm="0">
                                          <p:val>
                                            <p:fltVal val="0"/>
                                          </p:val>
                                        </p:tav>
                                        <p:tav tm="100000">
                                          <p:val>
                                            <p:strVal val="#ppt_h"/>
                                          </p:val>
                                        </p:tav>
                                      </p:tavLst>
                                    </p:anim>
                                    <p:animEffect transition="in" filter="fade">
                                      <p:cBhvr>
                                        <p:cTn id="9" dur="500"/>
                                        <p:tgtEl>
                                          <p:spTgt spid="2631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63171">
                                            <p:txEl>
                                              <p:pRg st="0" end="0"/>
                                            </p:txEl>
                                          </p:spTgt>
                                        </p:tgtEl>
                                        <p:attrNameLst>
                                          <p:attrName>style.visibility</p:attrName>
                                        </p:attrNameLst>
                                      </p:cBhvr>
                                      <p:to>
                                        <p:strVal val="visible"/>
                                      </p:to>
                                    </p:set>
                                    <p:animEffect transition="in" filter="fade">
                                      <p:cBhvr>
                                        <p:cTn id="14" dur="1000">
                                          <p:stCondLst>
                                            <p:cond delay="0"/>
                                          </p:stCondLst>
                                        </p:cTn>
                                        <p:tgtEl>
                                          <p:spTgt spid="26317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63171">
                                            <p:txEl>
                                              <p:pRg st="1" end="1"/>
                                            </p:txEl>
                                          </p:spTgt>
                                        </p:tgtEl>
                                        <p:attrNameLst>
                                          <p:attrName>style.visibility</p:attrName>
                                        </p:attrNameLst>
                                      </p:cBhvr>
                                      <p:to>
                                        <p:strVal val="visible"/>
                                      </p:to>
                                    </p:set>
                                    <p:animEffect transition="in" filter="fade">
                                      <p:cBhvr>
                                        <p:cTn id="19" dur="1000">
                                          <p:stCondLst>
                                            <p:cond delay="0"/>
                                          </p:stCondLst>
                                        </p:cTn>
                                        <p:tgtEl>
                                          <p:spTgt spid="263171">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3171">
                                            <p:txEl>
                                              <p:pRg st="2" end="2"/>
                                            </p:txEl>
                                          </p:spTgt>
                                        </p:tgtEl>
                                        <p:attrNameLst>
                                          <p:attrName>style.visibility</p:attrName>
                                        </p:attrNameLst>
                                      </p:cBhvr>
                                      <p:to>
                                        <p:strVal val="visible"/>
                                      </p:to>
                                    </p:set>
                                    <p:animEffect transition="in" filter="fade">
                                      <p:cBhvr>
                                        <p:cTn id="24" dur="1000">
                                          <p:stCondLst>
                                            <p:cond delay="0"/>
                                          </p:stCondLst>
                                        </p:cTn>
                                        <p:tgtEl>
                                          <p:spTgt spid="263171">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3171">
                                            <p:txEl>
                                              <p:pRg st="3" end="3"/>
                                            </p:txEl>
                                          </p:spTgt>
                                        </p:tgtEl>
                                        <p:attrNameLst>
                                          <p:attrName>style.visibility</p:attrName>
                                        </p:attrNameLst>
                                      </p:cBhvr>
                                      <p:to>
                                        <p:strVal val="visible"/>
                                      </p:to>
                                    </p:set>
                                    <p:animEffect transition="in" filter="fade">
                                      <p:cBhvr>
                                        <p:cTn id="29" dur="1000">
                                          <p:stCondLst>
                                            <p:cond delay="0"/>
                                          </p:stCondLst>
                                        </p:cTn>
                                        <p:tgtEl>
                                          <p:spTgt spid="263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p:bldP spid="263171" grpId="0" build="p"/>
    </p:bldLst>
  </p:timing>
</p:sld>
</file>

<file path=ppt/slides/slide2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83BA9E1-7EAF-4C42-B846-8AF4F1187DD3}" type="slidenum">
              <a:rPr lang="en-US"/>
              <a:pPr>
                <a:defRPr/>
              </a:pPr>
              <a:t>273</a:t>
            </a:fld>
            <a:endParaRPr lang="en-US"/>
          </a:p>
        </p:txBody>
      </p:sp>
      <p:sp>
        <p:nvSpPr>
          <p:cNvPr id="264194" name="Rectangle 2"/>
          <p:cNvSpPr>
            <a:spLocks noGrp="1" noChangeArrowheads="1"/>
          </p:cNvSpPr>
          <p:nvPr>
            <p:ph type="title"/>
          </p:nvPr>
        </p:nvSpPr>
        <p:spPr/>
        <p:txBody>
          <a:bodyPr/>
          <a:lstStyle/>
          <a:p>
            <a:pPr eaLnBrk="1" hangingPunct="1"/>
            <a:r>
              <a:rPr lang="fa-IR" smtClean="0"/>
              <a:t>نمايندگان انحصاري</a:t>
            </a:r>
            <a:endParaRPr lang="en-US" smtClean="0"/>
          </a:p>
        </p:txBody>
      </p:sp>
      <p:sp>
        <p:nvSpPr>
          <p:cNvPr id="264195" name="Rectangle 3"/>
          <p:cNvSpPr>
            <a:spLocks noGrp="1" noChangeArrowheads="1"/>
          </p:cNvSpPr>
          <p:nvPr>
            <p:ph type="body" idx="1"/>
          </p:nvPr>
        </p:nvSpPr>
        <p:spPr/>
        <p:txBody>
          <a:bodyPr/>
          <a:lstStyle/>
          <a:p>
            <a:pPr marL="785813" indent="-609600" eaLnBrk="1" hangingPunct="1">
              <a:lnSpc>
                <a:spcPct val="170000"/>
              </a:lnSpc>
              <a:buFontTx/>
              <a:buAutoNum type="arabicPeriod"/>
            </a:pPr>
            <a:r>
              <a:rPr lang="fa-IR" sz="2800" smtClean="0"/>
              <a:t>نمايندگان معمولاً روي کالاهاي مشابه چند توليد کننده بزرگ فعاليت مي کنند.</a:t>
            </a:r>
          </a:p>
          <a:p>
            <a:pPr marL="785813" indent="-609600" eaLnBrk="1" hangingPunct="1">
              <a:lnSpc>
                <a:spcPct val="170000"/>
              </a:lnSpc>
              <a:buFontTx/>
              <a:buAutoNum type="arabicPeriod"/>
            </a:pPr>
            <a:r>
              <a:rPr lang="fa-IR" sz="2800" smtClean="0"/>
              <a:t>در مورد تعيين شرايط فروش دخالتي ندارند.</a:t>
            </a:r>
          </a:p>
          <a:p>
            <a:pPr marL="785813" indent="-609600" eaLnBrk="1" hangingPunct="1">
              <a:lnSpc>
                <a:spcPct val="170000"/>
              </a:lnSpc>
              <a:buFontTx/>
              <a:buAutoNum type="arabicPeriod"/>
            </a:pPr>
            <a:r>
              <a:rPr lang="fa-IR" sz="2800" smtClean="0"/>
              <a:t>تسهيلات مالي براي عمده فروش ها و خريداران ايجاد نمي‌کنند.</a:t>
            </a:r>
            <a:endParaRPr lang="en-US" sz="2800" smtClean="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64194"/>
                                        </p:tgtEl>
                                        <p:attrNameLst>
                                          <p:attrName>style.visibility</p:attrName>
                                        </p:attrNameLst>
                                      </p:cBhvr>
                                      <p:to>
                                        <p:strVal val="visible"/>
                                      </p:to>
                                    </p:set>
                                    <p:anim calcmode="lin" valueType="num">
                                      <p:cBhvr>
                                        <p:cTn id="7" dur="1000" fill="hold">
                                          <p:stCondLst>
                                            <p:cond delay="0"/>
                                          </p:stCondLst>
                                        </p:cTn>
                                        <p:tgtEl>
                                          <p:spTgt spid="264194"/>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264194"/>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264194"/>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264194"/>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264194"/>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264195">
                                            <p:txEl>
                                              <p:pRg st="0" end="0"/>
                                            </p:txEl>
                                          </p:spTgt>
                                        </p:tgtEl>
                                        <p:attrNameLst>
                                          <p:attrName>style.visibility</p:attrName>
                                        </p:attrNameLst>
                                      </p:cBhvr>
                                      <p:to>
                                        <p:strVal val="visible"/>
                                      </p:to>
                                    </p:set>
                                    <p:anim calcmode="lin" valueType="num">
                                      <p:cBhvr>
                                        <p:cTn id="16" dur="500" fill="hold"/>
                                        <p:tgtEl>
                                          <p:spTgt spid="264195">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264195">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264195">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264195">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26419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264195">
                                            <p:txEl>
                                              <p:pRg st="1" end="1"/>
                                            </p:txEl>
                                          </p:spTgt>
                                        </p:tgtEl>
                                        <p:attrNameLst>
                                          <p:attrName>style.visibility</p:attrName>
                                        </p:attrNameLst>
                                      </p:cBhvr>
                                      <p:to>
                                        <p:strVal val="visible"/>
                                      </p:to>
                                    </p:set>
                                    <p:anim calcmode="lin" valueType="num">
                                      <p:cBhvr>
                                        <p:cTn id="25" dur="500" fill="hold"/>
                                        <p:tgtEl>
                                          <p:spTgt spid="264195">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264195">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264195">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264195">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264195">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264195">
                                            <p:txEl>
                                              <p:pRg st="2" end="2"/>
                                            </p:txEl>
                                          </p:spTgt>
                                        </p:tgtEl>
                                        <p:attrNameLst>
                                          <p:attrName>style.visibility</p:attrName>
                                        </p:attrNameLst>
                                      </p:cBhvr>
                                      <p:to>
                                        <p:strVal val="visible"/>
                                      </p:to>
                                    </p:set>
                                    <p:anim calcmode="lin" valueType="num">
                                      <p:cBhvr>
                                        <p:cTn id="34" dur="500" fill="hold"/>
                                        <p:tgtEl>
                                          <p:spTgt spid="264195">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264195">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264195">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264195">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264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4" grpId="0"/>
      <p:bldP spid="264195" grpId="0" build="p"/>
    </p:bldLst>
  </p:timing>
</p:sld>
</file>

<file path=ppt/slides/slide2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DA3AEF4F-18AF-4781-9357-0028C7EE2546}" type="slidenum">
              <a:rPr lang="en-US"/>
              <a:pPr>
                <a:defRPr/>
              </a:pPr>
              <a:t>274</a:t>
            </a:fld>
            <a:endParaRPr lang="en-US"/>
          </a:p>
        </p:txBody>
      </p:sp>
      <p:sp>
        <p:nvSpPr>
          <p:cNvPr id="265218" name="Rectangle 2"/>
          <p:cNvSpPr>
            <a:spLocks noGrp="1" noChangeArrowheads="1"/>
          </p:cNvSpPr>
          <p:nvPr>
            <p:ph type="title"/>
          </p:nvPr>
        </p:nvSpPr>
        <p:spPr/>
        <p:txBody>
          <a:bodyPr/>
          <a:lstStyle/>
          <a:p>
            <a:pPr eaLnBrk="1" hangingPunct="1"/>
            <a:r>
              <a:rPr lang="fa-IR" smtClean="0"/>
              <a:t>جابجايي (حمل و نقل) محصولات</a:t>
            </a:r>
            <a:endParaRPr lang="en-US" smtClean="0"/>
          </a:p>
        </p:txBody>
      </p:sp>
      <p:sp>
        <p:nvSpPr>
          <p:cNvPr id="265219" name="Rectangle 3"/>
          <p:cNvSpPr>
            <a:spLocks noGrp="1" noChangeArrowheads="1"/>
          </p:cNvSpPr>
          <p:nvPr>
            <p:ph type="body" idx="1"/>
          </p:nvPr>
        </p:nvSpPr>
        <p:spPr>
          <a:xfrm>
            <a:off x="1014413" y="1804988"/>
            <a:ext cx="7086600" cy="4648200"/>
          </a:xfrm>
        </p:spPr>
        <p:txBody>
          <a:bodyPr/>
          <a:lstStyle/>
          <a:p>
            <a:pPr marL="785813" indent="-609600" eaLnBrk="1" hangingPunct="1">
              <a:lnSpc>
                <a:spcPct val="90000"/>
              </a:lnSpc>
              <a:buFontTx/>
              <a:buNone/>
            </a:pPr>
            <a:r>
              <a:rPr lang="fa-IR" smtClean="0">
                <a:solidFill>
                  <a:srgbClr val="0033CC"/>
                </a:solidFill>
              </a:rPr>
              <a:t>محصولات از طرق مختلفي از جمله توزيع فيزيکي، جابجا مي شوند که عبارتند از:</a:t>
            </a:r>
          </a:p>
          <a:p>
            <a:pPr marL="785813" indent="-609600" eaLnBrk="1" hangingPunct="1">
              <a:lnSpc>
                <a:spcPct val="90000"/>
              </a:lnSpc>
              <a:buFontTx/>
              <a:buNone/>
            </a:pPr>
            <a:endParaRPr lang="fa-IR" sz="1600" smtClean="0">
              <a:solidFill>
                <a:srgbClr val="0033CC"/>
              </a:solidFill>
            </a:endParaRPr>
          </a:p>
          <a:p>
            <a:pPr marL="785813" indent="-609600" eaLnBrk="1" hangingPunct="1">
              <a:lnSpc>
                <a:spcPct val="90000"/>
              </a:lnSpc>
              <a:buFontTx/>
              <a:buAutoNum type="arabicPeriod"/>
            </a:pPr>
            <a:r>
              <a:rPr lang="fa-IR" smtClean="0"/>
              <a:t>حمل و نقل جاده اي (ماشين، خودرو)</a:t>
            </a:r>
          </a:p>
          <a:p>
            <a:pPr marL="785813" indent="-609600" eaLnBrk="1" hangingPunct="1">
              <a:lnSpc>
                <a:spcPct val="90000"/>
              </a:lnSpc>
              <a:buFontTx/>
              <a:buAutoNum type="arabicPeriod"/>
            </a:pPr>
            <a:r>
              <a:rPr lang="fa-IR" smtClean="0"/>
              <a:t>حمل و نقل هوايي (هواپيما)</a:t>
            </a:r>
          </a:p>
          <a:p>
            <a:pPr marL="785813" indent="-609600" eaLnBrk="1" hangingPunct="1">
              <a:lnSpc>
                <a:spcPct val="90000"/>
              </a:lnSpc>
              <a:buFontTx/>
              <a:buAutoNum type="arabicPeriod"/>
            </a:pPr>
            <a:r>
              <a:rPr lang="fa-IR" smtClean="0"/>
              <a:t>حمل و نقل دريايي (کشتي)</a:t>
            </a:r>
          </a:p>
          <a:p>
            <a:pPr marL="785813" indent="-609600" eaLnBrk="1" hangingPunct="1">
              <a:lnSpc>
                <a:spcPct val="90000"/>
              </a:lnSpc>
              <a:buFontTx/>
              <a:buAutoNum type="arabicPeriod"/>
            </a:pPr>
            <a:r>
              <a:rPr lang="fa-IR" smtClean="0"/>
              <a:t>حمل و نقل از طريق راه آهن</a:t>
            </a:r>
          </a:p>
          <a:p>
            <a:pPr marL="785813" indent="-609600" eaLnBrk="1" hangingPunct="1">
              <a:lnSpc>
                <a:spcPct val="90000"/>
              </a:lnSpc>
              <a:buFontTx/>
              <a:buAutoNum type="arabicPeriod"/>
            </a:pPr>
            <a:r>
              <a:rPr lang="fa-IR" smtClean="0"/>
              <a:t>حمل و نقل از طريق لوله</a:t>
            </a:r>
          </a:p>
          <a:p>
            <a:pPr marL="785813" indent="-609600" eaLnBrk="1" hangingPunct="1">
              <a:lnSpc>
                <a:spcPct val="90000"/>
              </a:lnSpc>
              <a:buFontTx/>
              <a:buAutoNum type="arabicPeriod"/>
            </a:pPr>
            <a:r>
              <a:rPr lang="fa-IR" smtClean="0"/>
              <a:t>حمل و نقل از طريق کانتينر</a:t>
            </a:r>
            <a:endParaRPr lang="en-US" smtClean="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65218"/>
                                        </p:tgtEl>
                                        <p:attrNameLst>
                                          <p:attrName>style.visibility</p:attrName>
                                        </p:attrNameLst>
                                      </p:cBhvr>
                                      <p:to>
                                        <p:strVal val="visible"/>
                                      </p:to>
                                    </p:set>
                                    <p:anim calcmode="lin" valueType="num">
                                      <p:cBhvr>
                                        <p:cTn id="7" dur="1000" fill="hold"/>
                                        <p:tgtEl>
                                          <p:spTgt spid="265218"/>
                                        </p:tgtEl>
                                        <p:attrNameLst>
                                          <p:attrName>ppt_w</p:attrName>
                                        </p:attrNameLst>
                                      </p:cBhvr>
                                      <p:tavLst>
                                        <p:tav tm="0">
                                          <p:val>
                                            <p:strVal val="#ppt_w+.3"/>
                                          </p:val>
                                        </p:tav>
                                        <p:tav tm="100000">
                                          <p:val>
                                            <p:strVal val="#ppt_w"/>
                                          </p:val>
                                        </p:tav>
                                      </p:tavLst>
                                    </p:anim>
                                    <p:anim calcmode="lin" valueType="num">
                                      <p:cBhvr>
                                        <p:cTn id="8" dur="1000" fill="hold"/>
                                        <p:tgtEl>
                                          <p:spTgt spid="265218"/>
                                        </p:tgtEl>
                                        <p:attrNameLst>
                                          <p:attrName>ppt_h</p:attrName>
                                        </p:attrNameLst>
                                      </p:cBhvr>
                                      <p:tavLst>
                                        <p:tav tm="0">
                                          <p:val>
                                            <p:strVal val="#ppt_h"/>
                                          </p:val>
                                        </p:tav>
                                        <p:tav tm="100000">
                                          <p:val>
                                            <p:strVal val="#ppt_h"/>
                                          </p:val>
                                        </p:tav>
                                      </p:tavLst>
                                    </p:anim>
                                    <p:animEffect transition="in" filter="fade">
                                      <p:cBhvr>
                                        <p:cTn id="9" dur="1000"/>
                                        <p:tgtEl>
                                          <p:spTgt spid="2652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65219">
                                            <p:txEl>
                                              <p:pRg st="0" end="0"/>
                                            </p:txEl>
                                          </p:spTgt>
                                        </p:tgtEl>
                                        <p:attrNameLst>
                                          <p:attrName>style.visibility</p:attrName>
                                        </p:attrNameLst>
                                      </p:cBhvr>
                                      <p:to>
                                        <p:strVal val="visible"/>
                                      </p:to>
                                    </p:set>
                                    <p:anim calcmode="lin" valueType="num">
                                      <p:cBhvr>
                                        <p:cTn id="14" dur="1000" fill="hold"/>
                                        <p:tgtEl>
                                          <p:spTgt spid="26521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6521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6521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265219">
                                            <p:txEl>
                                              <p:pRg st="2" end="2"/>
                                            </p:txEl>
                                          </p:spTgt>
                                        </p:tgtEl>
                                        <p:attrNameLst>
                                          <p:attrName>style.visibility</p:attrName>
                                        </p:attrNameLst>
                                      </p:cBhvr>
                                      <p:to>
                                        <p:strVal val="visible"/>
                                      </p:to>
                                    </p:set>
                                    <p:anim calcmode="lin" valueType="num">
                                      <p:cBhvr>
                                        <p:cTn id="21" dur="1000" fill="hold"/>
                                        <p:tgtEl>
                                          <p:spTgt spid="265219">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26521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652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265219">
                                            <p:txEl>
                                              <p:pRg st="3" end="3"/>
                                            </p:txEl>
                                          </p:spTgt>
                                        </p:tgtEl>
                                        <p:attrNameLst>
                                          <p:attrName>style.visibility</p:attrName>
                                        </p:attrNameLst>
                                      </p:cBhvr>
                                      <p:to>
                                        <p:strVal val="visible"/>
                                      </p:to>
                                    </p:set>
                                    <p:anim calcmode="lin" valueType="num">
                                      <p:cBhvr>
                                        <p:cTn id="28" dur="1000" fill="hold"/>
                                        <p:tgtEl>
                                          <p:spTgt spid="265219">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265219">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65219">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65219">
                                            <p:txEl>
                                              <p:pRg st="4" end="4"/>
                                            </p:txEl>
                                          </p:spTgt>
                                        </p:tgtEl>
                                        <p:attrNameLst>
                                          <p:attrName>style.visibility</p:attrName>
                                        </p:attrNameLst>
                                      </p:cBhvr>
                                      <p:to>
                                        <p:strVal val="visible"/>
                                      </p:to>
                                    </p:set>
                                    <p:anim calcmode="lin" valueType="num">
                                      <p:cBhvr>
                                        <p:cTn id="35" dur="1000" fill="hold"/>
                                        <p:tgtEl>
                                          <p:spTgt spid="265219">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265219">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65219">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265219">
                                            <p:txEl>
                                              <p:pRg st="5" end="5"/>
                                            </p:txEl>
                                          </p:spTgt>
                                        </p:tgtEl>
                                        <p:attrNameLst>
                                          <p:attrName>style.visibility</p:attrName>
                                        </p:attrNameLst>
                                      </p:cBhvr>
                                      <p:to>
                                        <p:strVal val="visible"/>
                                      </p:to>
                                    </p:set>
                                    <p:anim calcmode="lin" valueType="num">
                                      <p:cBhvr>
                                        <p:cTn id="42" dur="1000" fill="hold"/>
                                        <p:tgtEl>
                                          <p:spTgt spid="265219">
                                            <p:txEl>
                                              <p:pRg st="5" end="5"/>
                                            </p:txEl>
                                          </p:spTgt>
                                        </p:tgtEl>
                                        <p:attrNameLst>
                                          <p:attrName>ppt_w</p:attrName>
                                        </p:attrNameLst>
                                      </p:cBhvr>
                                      <p:tavLst>
                                        <p:tav tm="0">
                                          <p:val>
                                            <p:strVal val="#ppt_w+.3"/>
                                          </p:val>
                                        </p:tav>
                                        <p:tav tm="100000">
                                          <p:val>
                                            <p:strVal val="#ppt_w"/>
                                          </p:val>
                                        </p:tav>
                                      </p:tavLst>
                                    </p:anim>
                                    <p:anim calcmode="lin" valueType="num">
                                      <p:cBhvr>
                                        <p:cTn id="43" dur="1000" fill="hold"/>
                                        <p:tgtEl>
                                          <p:spTgt spid="265219">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265219">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265219">
                                            <p:txEl>
                                              <p:pRg st="6" end="6"/>
                                            </p:txEl>
                                          </p:spTgt>
                                        </p:tgtEl>
                                        <p:attrNameLst>
                                          <p:attrName>style.visibility</p:attrName>
                                        </p:attrNameLst>
                                      </p:cBhvr>
                                      <p:to>
                                        <p:strVal val="visible"/>
                                      </p:to>
                                    </p:set>
                                    <p:anim calcmode="lin" valueType="num">
                                      <p:cBhvr>
                                        <p:cTn id="49" dur="1000" fill="hold"/>
                                        <p:tgtEl>
                                          <p:spTgt spid="265219">
                                            <p:txEl>
                                              <p:pRg st="6" end="6"/>
                                            </p:txEl>
                                          </p:spTgt>
                                        </p:tgtEl>
                                        <p:attrNameLst>
                                          <p:attrName>ppt_w</p:attrName>
                                        </p:attrNameLst>
                                      </p:cBhvr>
                                      <p:tavLst>
                                        <p:tav tm="0">
                                          <p:val>
                                            <p:strVal val="#ppt_w+.3"/>
                                          </p:val>
                                        </p:tav>
                                        <p:tav tm="100000">
                                          <p:val>
                                            <p:strVal val="#ppt_w"/>
                                          </p:val>
                                        </p:tav>
                                      </p:tavLst>
                                    </p:anim>
                                    <p:anim calcmode="lin" valueType="num">
                                      <p:cBhvr>
                                        <p:cTn id="50" dur="1000" fill="hold"/>
                                        <p:tgtEl>
                                          <p:spTgt spid="265219">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265219">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0" presetClass="entr" presetSubtype="0" decel="100000" fill="hold" grpId="0" nodeType="clickEffect">
                                  <p:stCondLst>
                                    <p:cond delay="0"/>
                                  </p:stCondLst>
                                  <p:childTnLst>
                                    <p:set>
                                      <p:cBhvr>
                                        <p:cTn id="55" dur="1" fill="hold">
                                          <p:stCondLst>
                                            <p:cond delay="0"/>
                                          </p:stCondLst>
                                        </p:cTn>
                                        <p:tgtEl>
                                          <p:spTgt spid="265219">
                                            <p:txEl>
                                              <p:pRg st="7" end="7"/>
                                            </p:txEl>
                                          </p:spTgt>
                                        </p:tgtEl>
                                        <p:attrNameLst>
                                          <p:attrName>style.visibility</p:attrName>
                                        </p:attrNameLst>
                                      </p:cBhvr>
                                      <p:to>
                                        <p:strVal val="visible"/>
                                      </p:to>
                                    </p:set>
                                    <p:anim calcmode="lin" valueType="num">
                                      <p:cBhvr>
                                        <p:cTn id="56" dur="1000" fill="hold"/>
                                        <p:tgtEl>
                                          <p:spTgt spid="265219">
                                            <p:txEl>
                                              <p:pRg st="7" end="7"/>
                                            </p:txEl>
                                          </p:spTgt>
                                        </p:tgtEl>
                                        <p:attrNameLst>
                                          <p:attrName>ppt_w</p:attrName>
                                        </p:attrNameLst>
                                      </p:cBhvr>
                                      <p:tavLst>
                                        <p:tav tm="0">
                                          <p:val>
                                            <p:strVal val="#ppt_w+.3"/>
                                          </p:val>
                                        </p:tav>
                                        <p:tav tm="100000">
                                          <p:val>
                                            <p:strVal val="#ppt_w"/>
                                          </p:val>
                                        </p:tav>
                                      </p:tavLst>
                                    </p:anim>
                                    <p:anim calcmode="lin" valueType="num">
                                      <p:cBhvr>
                                        <p:cTn id="57" dur="1000" fill="hold"/>
                                        <p:tgtEl>
                                          <p:spTgt spid="265219">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2652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8" grpId="0"/>
      <p:bldP spid="265219" grpId="0" build="p"/>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362C3FBA-EC96-47C8-AB10-1A7581B6E272}" type="slidenum">
              <a:rPr lang="en-US"/>
              <a:pPr>
                <a:defRPr/>
              </a:pPr>
              <a:t>275</a:t>
            </a:fld>
            <a:endParaRPr lang="en-US"/>
          </a:p>
        </p:txBody>
      </p:sp>
      <p:sp>
        <p:nvSpPr>
          <p:cNvPr id="279555" name="Rectangle 2"/>
          <p:cNvSpPr>
            <a:spLocks noGrp="1" noChangeArrowheads="1"/>
          </p:cNvSpPr>
          <p:nvPr>
            <p:ph type="title"/>
          </p:nvPr>
        </p:nvSpPr>
        <p:spPr/>
        <p:txBody>
          <a:bodyPr/>
          <a:lstStyle/>
          <a:p>
            <a:pPr eaLnBrk="1" hangingPunct="1"/>
            <a:r>
              <a:rPr lang="fa-IR" smtClean="0"/>
              <a:t>فصل نهم</a:t>
            </a:r>
            <a:endParaRPr lang="en-US" smtClean="0"/>
          </a:p>
        </p:txBody>
      </p:sp>
      <p:sp>
        <p:nvSpPr>
          <p:cNvPr id="266243" name="Rectangle 3"/>
          <p:cNvSpPr>
            <a:spLocks noGrp="1" noChangeArrowheads="1"/>
          </p:cNvSpPr>
          <p:nvPr>
            <p:ph type="body" idx="1"/>
          </p:nvPr>
        </p:nvSpPr>
        <p:spPr>
          <a:xfrm>
            <a:off x="1116013" y="1844675"/>
            <a:ext cx="7086600" cy="4191000"/>
          </a:xfrm>
        </p:spPr>
        <p:txBody>
          <a:bodyPr/>
          <a:lstStyle/>
          <a:p>
            <a:pPr algn="ctr" eaLnBrk="1" hangingPunct="1">
              <a:buFontTx/>
              <a:buNone/>
            </a:pPr>
            <a:endParaRPr lang="fa-IR" sz="4000" smtClean="0"/>
          </a:p>
          <a:p>
            <a:pPr algn="ctr" eaLnBrk="1" hangingPunct="1">
              <a:buFontTx/>
              <a:buNone/>
            </a:pPr>
            <a:endParaRPr lang="fa-IR" sz="4000" smtClean="0"/>
          </a:p>
          <a:p>
            <a:pPr algn="ctr" eaLnBrk="1" hangingPunct="1">
              <a:buFontTx/>
              <a:buNone/>
            </a:pPr>
            <a:r>
              <a:rPr lang="fa-IR" sz="4000" smtClean="0"/>
              <a:t>تبليغات در بازاريابي بين المللي</a:t>
            </a:r>
            <a:endParaRPr lang="en-US" sz="4000" smtClean="0"/>
          </a:p>
        </p:txBody>
      </p:sp>
      <p:sp>
        <p:nvSpPr>
          <p:cNvPr id="279557"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66243">
                                            <p:txEl>
                                              <p:pRg st="2" end="2"/>
                                            </p:txEl>
                                          </p:spTgt>
                                        </p:tgtEl>
                                        <p:attrNameLst>
                                          <p:attrName>style.visibility</p:attrName>
                                        </p:attrNameLst>
                                      </p:cBhvr>
                                      <p:to>
                                        <p:strVal val="visible"/>
                                      </p:to>
                                    </p:set>
                                    <p:anim calcmode="lin" valueType="num">
                                      <p:cBhvr>
                                        <p:cTn id="7" dur="1000" fill="hold"/>
                                        <p:tgtEl>
                                          <p:spTgt spid="26624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2662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66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3" grpId="0" build="p"/>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A7BE2B0-D5F2-4B17-851E-AF0455994703}" type="slidenum">
              <a:rPr lang="en-US"/>
              <a:pPr>
                <a:defRPr/>
              </a:pPr>
              <a:t>276</a:t>
            </a:fld>
            <a:endParaRPr lang="en-US"/>
          </a:p>
        </p:txBody>
      </p:sp>
      <p:sp>
        <p:nvSpPr>
          <p:cNvPr id="280579" name="Rectangle 2"/>
          <p:cNvSpPr>
            <a:spLocks noGrp="1" noChangeArrowheads="1"/>
          </p:cNvSpPr>
          <p:nvPr>
            <p:ph type="title"/>
          </p:nvPr>
        </p:nvSpPr>
        <p:spPr/>
        <p:txBody>
          <a:bodyPr/>
          <a:lstStyle/>
          <a:p>
            <a:pPr eaLnBrk="1" hangingPunct="1"/>
            <a:r>
              <a:rPr lang="fa-IR" smtClean="0"/>
              <a:t>هدف کلي</a:t>
            </a:r>
            <a:endParaRPr lang="en-US" smtClean="0"/>
          </a:p>
        </p:txBody>
      </p:sp>
      <p:sp>
        <p:nvSpPr>
          <p:cNvPr id="267267" name="Rectangle 3"/>
          <p:cNvSpPr>
            <a:spLocks noGrp="1" noChangeArrowheads="1"/>
          </p:cNvSpPr>
          <p:nvPr>
            <p:ph type="body" idx="1"/>
          </p:nvPr>
        </p:nvSpPr>
        <p:spPr/>
        <p:txBody>
          <a:bodyPr/>
          <a:lstStyle/>
          <a:p>
            <a:pPr eaLnBrk="1" hangingPunct="1">
              <a:lnSpc>
                <a:spcPct val="200000"/>
              </a:lnSpc>
              <a:buFontTx/>
              <a:buNone/>
            </a:pPr>
            <a:r>
              <a:rPr lang="fa-IR" smtClean="0"/>
              <a:t>هدف کلي اين فصل آشنايي دانشجو با نقش تبليغات در بازاريابي بين المللي و روش هاي اجراي آن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animEffect transition="in" filter="fade">
                                      <p:cBhvr>
                                        <p:cTn id="7" dur="770" decel="100000"/>
                                        <p:tgtEl>
                                          <p:spTgt spid="267267">
                                            <p:txEl>
                                              <p:pRg st="0" end="0"/>
                                            </p:txEl>
                                          </p:spTgt>
                                        </p:tgtEl>
                                      </p:cBhvr>
                                    </p:animEffect>
                                    <p:animScale>
                                      <p:cBhvr>
                                        <p:cTn id="8" dur="770" decel="100000"/>
                                        <p:tgtEl>
                                          <p:spTgt spid="267267">
                                            <p:txEl>
                                              <p:pRg st="0" end="0"/>
                                            </p:txEl>
                                          </p:spTgt>
                                        </p:tgtEl>
                                      </p:cBhvr>
                                      <p:from x="10000" y="10000"/>
                                      <p:to x="200000" y="450000"/>
                                    </p:animScale>
                                    <p:animScale>
                                      <p:cBhvr>
                                        <p:cTn id="9" dur="1230" accel="100000" fill="hold">
                                          <p:stCondLst>
                                            <p:cond delay="770"/>
                                          </p:stCondLst>
                                        </p:cTn>
                                        <p:tgtEl>
                                          <p:spTgt spid="267267">
                                            <p:txEl>
                                              <p:pRg st="0" end="0"/>
                                            </p:txEl>
                                          </p:spTgt>
                                        </p:tgtEl>
                                      </p:cBhvr>
                                      <p:from x="200000" y="450000"/>
                                      <p:to x="100000" y="100000"/>
                                    </p:animScale>
                                    <p:set>
                                      <p:cBhvr>
                                        <p:cTn id="10" dur="770" fill="hold"/>
                                        <p:tgtEl>
                                          <p:spTgt spid="267267">
                                            <p:txEl>
                                              <p:pRg st="0" end="0"/>
                                            </p:txEl>
                                          </p:spTgt>
                                        </p:tgtEl>
                                        <p:attrNameLst>
                                          <p:attrName>ppt_x</p:attrName>
                                        </p:attrNameLst>
                                      </p:cBhvr>
                                      <p:to>
                                        <p:strVal val="(0.5)"/>
                                      </p:to>
                                    </p:set>
                                    <p:anim from="(0.5)" to="(#ppt_x)" calcmode="lin" valueType="num">
                                      <p:cBhvr>
                                        <p:cTn id="11" dur="1230" accel="100000" fill="hold">
                                          <p:stCondLst>
                                            <p:cond delay="770"/>
                                          </p:stCondLst>
                                        </p:cTn>
                                        <p:tgtEl>
                                          <p:spTgt spid="267267">
                                            <p:txEl>
                                              <p:pRg st="0" end="0"/>
                                            </p:txEl>
                                          </p:spTgt>
                                        </p:tgtEl>
                                        <p:attrNameLst>
                                          <p:attrName>ppt_x</p:attrName>
                                        </p:attrNameLst>
                                      </p:cBhvr>
                                    </p:anim>
                                    <p:set>
                                      <p:cBhvr>
                                        <p:cTn id="12" dur="770" fill="hold"/>
                                        <p:tgtEl>
                                          <p:spTgt spid="267267">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267267">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162C1C4F-BCEB-4621-A409-F07061C05181}" type="slidenum">
              <a:rPr lang="en-US"/>
              <a:pPr>
                <a:defRPr/>
              </a:pPr>
              <a:t>277</a:t>
            </a:fld>
            <a:endParaRPr lang="en-US"/>
          </a:p>
        </p:txBody>
      </p:sp>
      <p:sp>
        <p:nvSpPr>
          <p:cNvPr id="268290" name="Rectangle 2"/>
          <p:cNvSpPr>
            <a:spLocks noGrp="1" noChangeArrowheads="1"/>
          </p:cNvSpPr>
          <p:nvPr>
            <p:ph type="title"/>
          </p:nvPr>
        </p:nvSpPr>
        <p:spPr/>
        <p:txBody>
          <a:bodyPr/>
          <a:lstStyle/>
          <a:p>
            <a:pPr eaLnBrk="1" hangingPunct="1"/>
            <a:r>
              <a:rPr lang="fa-IR" smtClean="0"/>
              <a:t>هدف هاي رفتاري</a:t>
            </a:r>
            <a:endParaRPr lang="en-US" smtClean="0"/>
          </a:p>
        </p:txBody>
      </p:sp>
      <p:sp>
        <p:nvSpPr>
          <p:cNvPr id="26829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از دانشجو انتظار مي رود پس از مطالعه اين فصل بتواند:</a:t>
            </a:r>
          </a:p>
          <a:p>
            <a:pPr marL="785813" indent="-609600" eaLnBrk="1" hangingPunct="1">
              <a:buFontTx/>
              <a:buAutoNum type="arabicPeriod"/>
            </a:pPr>
            <a:r>
              <a:rPr lang="fa-IR" smtClean="0"/>
              <a:t>تبليغات بازرگاني را تعريف نمايد.</a:t>
            </a:r>
          </a:p>
          <a:p>
            <a:pPr marL="785813" indent="-609600" eaLnBrk="1" hangingPunct="1">
              <a:buFontTx/>
              <a:buAutoNum type="arabicPeriod"/>
            </a:pPr>
            <a:r>
              <a:rPr lang="fa-IR" smtClean="0"/>
              <a:t>اثرات تبليغات را بيان کند.</a:t>
            </a:r>
          </a:p>
          <a:p>
            <a:pPr marL="785813" indent="-609600" eaLnBrk="1" hangingPunct="1">
              <a:buFontTx/>
              <a:buAutoNum type="arabicPeriod"/>
            </a:pPr>
            <a:r>
              <a:rPr lang="fa-IR" smtClean="0"/>
              <a:t>تبليغات را بر حسب هدف هاي آن طبقه بندي نمايد.</a:t>
            </a:r>
          </a:p>
          <a:p>
            <a:pPr marL="785813" indent="-609600" eaLnBrk="1" hangingPunct="1">
              <a:buFontTx/>
              <a:buAutoNum type="arabicPeriod"/>
            </a:pPr>
            <a:r>
              <a:rPr lang="fa-IR" smtClean="0"/>
              <a:t>هدف هاي تبليغات را بيان نمايد.</a:t>
            </a:r>
            <a:endParaRPr lang="en-US" smtClean="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68290"/>
                                        </p:tgtEl>
                                        <p:attrNameLst>
                                          <p:attrName>style.visibility</p:attrName>
                                        </p:attrNameLst>
                                      </p:cBhvr>
                                      <p:to>
                                        <p:strVal val="visible"/>
                                      </p:to>
                                    </p:set>
                                    <p:animEffect transition="in" filter="fade">
                                      <p:cBhvr>
                                        <p:cTn id="7" dur="1000"/>
                                        <p:tgtEl>
                                          <p:spTgt spid="268290"/>
                                        </p:tgtEl>
                                      </p:cBhvr>
                                    </p:animEffect>
                                    <p:anim calcmode="lin" valueType="num">
                                      <p:cBhvr>
                                        <p:cTn id="8" dur="1000" fill="hold"/>
                                        <p:tgtEl>
                                          <p:spTgt spid="268290"/>
                                        </p:tgtEl>
                                        <p:attrNameLst>
                                          <p:attrName>ppt_x</p:attrName>
                                        </p:attrNameLst>
                                      </p:cBhvr>
                                      <p:tavLst>
                                        <p:tav tm="0">
                                          <p:val>
                                            <p:strVal val="#ppt_x"/>
                                          </p:val>
                                        </p:tav>
                                        <p:tav tm="100000">
                                          <p:val>
                                            <p:strVal val="#ppt_x"/>
                                          </p:val>
                                        </p:tav>
                                      </p:tavLst>
                                    </p:anim>
                                    <p:anim calcmode="lin" valueType="num">
                                      <p:cBhvr>
                                        <p:cTn id="9" dur="898" decel="100000" fill="hold"/>
                                        <p:tgtEl>
                                          <p:spTgt spid="26829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6829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68291">
                                            <p:txEl>
                                              <p:pRg st="0" end="0"/>
                                            </p:txEl>
                                          </p:spTgt>
                                        </p:tgtEl>
                                        <p:attrNameLst>
                                          <p:attrName>style.visibility</p:attrName>
                                        </p:attrNameLst>
                                      </p:cBhvr>
                                      <p:to>
                                        <p:strVal val="visible"/>
                                      </p:to>
                                    </p:set>
                                    <p:animEffect transition="in" filter="fade">
                                      <p:cBhvr>
                                        <p:cTn id="15" dur="1000"/>
                                        <p:tgtEl>
                                          <p:spTgt spid="268291">
                                            <p:txEl>
                                              <p:pRg st="0" end="0"/>
                                            </p:txEl>
                                          </p:spTgt>
                                        </p:tgtEl>
                                      </p:cBhvr>
                                    </p:animEffect>
                                    <p:anim calcmode="lin" valueType="num">
                                      <p:cBhvr>
                                        <p:cTn id="16" dur="1000" fill="hold"/>
                                        <p:tgtEl>
                                          <p:spTgt spid="26829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6829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6829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68291">
                                            <p:txEl>
                                              <p:pRg st="1" end="1"/>
                                            </p:txEl>
                                          </p:spTgt>
                                        </p:tgtEl>
                                        <p:attrNameLst>
                                          <p:attrName>style.visibility</p:attrName>
                                        </p:attrNameLst>
                                      </p:cBhvr>
                                      <p:to>
                                        <p:strVal val="visible"/>
                                      </p:to>
                                    </p:set>
                                    <p:animEffect transition="in" filter="fade">
                                      <p:cBhvr>
                                        <p:cTn id="23" dur="1000"/>
                                        <p:tgtEl>
                                          <p:spTgt spid="268291">
                                            <p:txEl>
                                              <p:pRg st="1" end="1"/>
                                            </p:txEl>
                                          </p:spTgt>
                                        </p:tgtEl>
                                      </p:cBhvr>
                                    </p:animEffect>
                                    <p:anim calcmode="lin" valueType="num">
                                      <p:cBhvr>
                                        <p:cTn id="24" dur="1000" fill="hold"/>
                                        <p:tgtEl>
                                          <p:spTgt spid="268291">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68291">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6829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68291">
                                            <p:txEl>
                                              <p:pRg st="2" end="2"/>
                                            </p:txEl>
                                          </p:spTgt>
                                        </p:tgtEl>
                                        <p:attrNameLst>
                                          <p:attrName>style.visibility</p:attrName>
                                        </p:attrNameLst>
                                      </p:cBhvr>
                                      <p:to>
                                        <p:strVal val="visible"/>
                                      </p:to>
                                    </p:set>
                                    <p:animEffect transition="in" filter="fade">
                                      <p:cBhvr>
                                        <p:cTn id="31" dur="1000"/>
                                        <p:tgtEl>
                                          <p:spTgt spid="268291">
                                            <p:txEl>
                                              <p:pRg st="2" end="2"/>
                                            </p:txEl>
                                          </p:spTgt>
                                        </p:tgtEl>
                                      </p:cBhvr>
                                    </p:animEffect>
                                    <p:anim calcmode="lin" valueType="num">
                                      <p:cBhvr>
                                        <p:cTn id="32" dur="1000" fill="hold"/>
                                        <p:tgtEl>
                                          <p:spTgt spid="268291">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68291">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6829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68291">
                                            <p:txEl>
                                              <p:pRg st="3" end="3"/>
                                            </p:txEl>
                                          </p:spTgt>
                                        </p:tgtEl>
                                        <p:attrNameLst>
                                          <p:attrName>style.visibility</p:attrName>
                                        </p:attrNameLst>
                                      </p:cBhvr>
                                      <p:to>
                                        <p:strVal val="visible"/>
                                      </p:to>
                                    </p:set>
                                    <p:animEffect transition="in" filter="fade">
                                      <p:cBhvr>
                                        <p:cTn id="39" dur="1000"/>
                                        <p:tgtEl>
                                          <p:spTgt spid="268291">
                                            <p:txEl>
                                              <p:pRg st="3" end="3"/>
                                            </p:txEl>
                                          </p:spTgt>
                                        </p:tgtEl>
                                      </p:cBhvr>
                                    </p:animEffect>
                                    <p:anim calcmode="lin" valueType="num">
                                      <p:cBhvr>
                                        <p:cTn id="40" dur="1000" fill="hold"/>
                                        <p:tgtEl>
                                          <p:spTgt spid="268291">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268291">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26829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68291">
                                            <p:txEl>
                                              <p:pRg st="4" end="4"/>
                                            </p:txEl>
                                          </p:spTgt>
                                        </p:tgtEl>
                                        <p:attrNameLst>
                                          <p:attrName>style.visibility</p:attrName>
                                        </p:attrNameLst>
                                      </p:cBhvr>
                                      <p:to>
                                        <p:strVal val="visible"/>
                                      </p:to>
                                    </p:set>
                                    <p:animEffect transition="in" filter="fade">
                                      <p:cBhvr>
                                        <p:cTn id="47" dur="1000"/>
                                        <p:tgtEl>
                                          <p:spTgt spid="268291">
                                            <p:txEl>
                                              <p:pRg st="4" end="4"/>
                                            </p:txEl>
                                          </p:spTgt>
                                        </p:tgtEl>
                                      </p:cBhvr>
                                    </p:animEffect>
                                    <p:anim calcmode="lin" valueType="num">
                                      <p:cBhvr>
                                        <p:cTn id="48" dur="1000" fill="hold"/>
                                        <p:tgtEl>
                                          <p:spTgt spid="268291">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268291">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268291">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p:bldP spid="268291" grpId="0" build="p"/>
    </p:bldLst>
  </p:timing>
</p:sld>
</file>

<file path=ppt/slides/slide2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5DCDDB0-34E0-4890-A12E-2DCF776411F2}" type="slidenum">
              <a:rPr lang="en-US"/>
              <a:pPr>
                <a:defRPr/>
              </a:pPr>
              <a:t>278</a:t>
            </a:fld>
            <a:endParaRPr lang="en-US"/>
          </a:p>
        </p:txBody>
      </p:sp>
      <p:sp>
        <p:nvSpPr>
          <p:cNvPr id="269314" name="Rectangle 2"/>
          <p:cNvSpPr>
            <a:spLocks noGrp="1" noChangeArrowheads="1"/>
          </p:cNvSpPr>
          <p:nvPr>
            <p:ph type="title"/>
          </p:nvPr>
        </p:nvSpPr>
        <p:spPr/>
        <p:txBody>
          <a:bodyPr/>
          <a:lstStyle/>
          <a:p>
            <a:pPr eaLnBrk="1" hangingPunct="1"/>
            <a:r>
              <a:rPr lang="fa-IR" smtClean="0"/>
              <a:t>اثرات تبليغات</a:t>
            </a:r>
            <a:endParaRPr lang="en-US" smtClean="0"/>
          </a:p>
        </p:txBody>
      </p:sp>
      <p:sp>
        <p:nvSpPr>
          <p:cNvPr id="269315"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تبليغات داراي سه اثر بسيار مهم است:</a:t>
            </a:r>
          </a:p>
          <a:p>
            <a:pPr marL="785813" indent="-609600" eaLnBrk="1" hangingPunct="1">
              <a:lnSpc>
                <a:spcPct val="200000"/>
              </a:lnSpc>
              <a:buFontTx/>
              <a:buAutoNum type="arabicPeriod"/>
            </a:pPr>
            <a:r>
              <a:rPr lang="fa-IR" smtClean="0"/>
              <a:t>ايجاد احتياج</a:t>
            </a:r>
          </a:p>
          <a:p>
            <a:pPr marL="785813" indent="-609600" eaLnBrk="1" hangingPunct="1">
              <a:lnSpc>
                <a:spcPct val="200000"/>
              </a:lnSpc>
              <a:buFontTx/>
              <a:buAutoNum type="arabicPeriod"/>
            </a:pPr>
            <a:r>
              <a:rPr lang="fa-IR" smtClean="0"/>
              <a:t>ازدياد فروش</a:t>
            </a:r>
          </a:p>
          <a:p>
            <a:pPr marL="785813" indent="-609600" eaLnBrk="1" hangingPunct="1">
              <a:lnSpc>
                <a:spcPct val="200000"/>
              </a:lnSpc>
              <a:buFontTx/>
              <a:buAutoNum type="arabicPeriod"/>
            </a:pPr>
            <a:r>
              <a:rPr lang="fa-IR" smtClean="0"/>
              <a:t>ايجاد واحدهاي عظيم صنعتي و بازرگاني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9314"/>
                                        </p:tgtEl>
                                        <p:attrNameLst>
                                          <p:attrName>style.visibility</p:attrName>
                                        </p:attrNameLst>
                                      </p:cBhvr>
                                      <p:to>
                                        <p:strVal val="visible"/>
                                      </p:to>
                                    </p:set>
                                    <p:animEffect transition="in" filter="fade">
                                      <p:cBhvr>
                                        <p:cTn id="7" dur="2000"/>
                                        <p:tgtEl>
                                          <p:spTgt spid="269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9315">
                                            <p:txEl>
                                              <p:pRg st="0" end="0"/>
                                            </p:txEl>
                                          </p:spTgt>
                                        </p:tgtEl>
                                        <p:attrNameLst>
                                          <p:attrName>style.visibility</p:attrName>
                                        </p:attrNameLst>
                                      </p:cBhvr>
                                      <p:to>
                                        <p:strVal val="visible"/>
                                      </p:to>
                                    </p:set>
                                    <p:animEffect transition="in" filter="fade">
                                      <p:cBhvr>
                                        <p:cTn id="12" dur="2000"/>
                                        <p:tgtEl>
                                          <p:spTgt spid="2693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9315">
                                            <p:txEl>
                                              <p:pRg st="1" end="1"/>
                                            </p:txEl>
                                          </p:spTgt>
                                        </p:tgtEl>
                                        <p:attrNameLst>
                                          <p:attrName>style.visibility</p:attrName>
                                        </p:attrNameLst>
                                      </p:cBhvr>
                                      <p:to>
                                        <p:strVal val="visible"/>
                                      </p:to>
                                    </p:set>
                                    <p:animEffect transition="in" filter="fade">
                                      <p:cBhvr>
                                        <p:cTn id="17" dur="2000"/>
                                        <p:tgtEl>
                                          <p:spTgt spid="2693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9315">
                                            <p:txEl>
                                              <p:pRg st="2" end="2"/>
                                            </p:txEl>
                                          </p:spTgt>
                                        </p:tgtEl>
                                        <p:attrNameLst>
                                          <p:attrName>style.visibility</p:attrName>
                                        </p:attrNameLst>
                                      </p:cBhvr>
                                      <p:to>
                                        <p:strVal val="visible"/>
                                      </p:to>
                                    </p:set>
                                    <p:animEffect transition="in" filter="fade">
                                      <p:cBhvr>
                                        <p:cTn id="22" dur="2000"/>
                                        <p:tgtEl>
                                          <p:spTgt spid="2693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9315">
                                            <p:txEl>
                                              <p:pRg st="3" end="3"/>
                                            </p:txEl>
                                          </p:spTgt>
                                        </p:tgtEl>
                                        <p:attrNameLst>
                                          <p:attrName>style.visibility</p:attrName>
                                        </p:attrNameLst>
                                      </p:cBhvr>
                                      <p:to>
                                        <p:strVal val="visible"/>
                                      </p:to>
                                    </p:set>
                                    <p:animEffect transition="in" filter="fade">
                                      <p:cBhvr>
                                        <p:cTn id="27" dur="2000"/>
                                        <p:tgtEl>
                                          <p:spTgt spid="269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p:bldP spid="269315" grpId="0" build="p"/>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A0A53C8-7E36-49E2-984E-F55F9B327829}" type="slidenum">
              <a:rPr lang="en-US"/>
              <a:pPr>
                <a:defRPr/>
              </a:pPr>
              <a:t>279</a:t>
            </a:fld>
            <a:endParaRPr lang="en-US"/>
          </a:p>
        </p:txBody>
      </p:sp>
      <p:sp>
        <p:nvSpPr>
          <p:cNvPr id="283651" name="Rectangle 2"/>
          <p:cNvSpPr>
            <a:spLocks noGrp="1" noChangeArrowheads="1"/>
          </p:cNvSpPr>
          <p:nvPr>
            <p:ph type="title"/>
          </p:nvPr>
        </p:nvSpPr>
        <p:spPr/>
        <p:txBody>
          <a:bodyPr/>
          <a:lstStyle/>
          <a:p>
            <a:pPr eaLnBrk="1" hangingPunct="1"/>
            <a:r>
              <a:rPr lang="fa-IR" smtClean="0"/>
              <a:t>اثرات اقتصادي تبليغات</a:t>
            </a:r>
            <a:endParaRPr lang="en-US" smtClean="0"/>
          </a:p>
        </p:txBody>
      </p:sp>
      <p:sp>
        <p:nvSpPr>
          <p:cNvPr id="270339" name="Rectangle 3"/>
          <p:cNvSpPr>
            <a:spLocks noGrp="1" noChangeArrowheads="1"/>
          </p:cNvSpPr>
          <p:nvPr>
            <p:ph type="body" idx="1"/>
          </p:nvPr>
        </p:nvSpPr>
        <p:spPr/>
        <p:txBody>
          <a:bodyPr/>
          <a:lstStyle/>
          <a:p>
            <a:pPr eaLnBrk="1" hangingPunct="1">
              <a:lnSpc>
                <a:spcPct val="150000"/>
              </a:lnSpc>
              <a:buFontTx/>
              <a:buNone/>
            </a:pPr>
            <a:r>
              <a:rPr lang="fa-IR" smtClean="0"/>
              <a:t>تبليغات باعث ايجاد ميل به داشتن اشياء يا خدمات مي‌شود و تشديد ميل، ايجاد احتياج مي کند. ايجاد ميل و احتياج به صورت تغييرات در سليقه، آداب و رسوم، اعتقادات و خلاصه طرز زندگي مردم بروز مي کند. سليقه مانند: مد لباس، کروات، مبل، پرده و غيره</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70339">
                                            <p:txEl>
                                              <p:pRg st="0" end="0"/>
                                            </p:txEl>
                                          </p:spTgt>
                                        </p:tgtEl>
                                        <p:attrNameLst>
                                          <p:attrName>style.visibility</p:attrName>
                                        </p:attrNameLst>
                                      </p:cBhvr>
                                      <p:to>
                                        <p:strVal val="visible"/>
                                      </p:to>
                                    </p:set>
                                    <p:anim calcmode="lin" valueType="num">
                                      <p:cBhvr>
                                        <p:cTn id="7" dur="1000" fill="hold"/>
                                        <p:tgtEl>
                                          <p:spTgt spid="270339">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7033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0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0C2B8C3-734C-4C8F-A528-E7688E30C7AE}" type="slidenum">
              <a:rPr lang="en-US"/>
              <a:pPr>
                <a:defRPr/>
              </a:pPr>
              <a:t>280</a:t>
            </a:fld>
            <a:endParaRPr lang="en-US"/>
          </a:p>
        </p:txBody>
      </p:sp>
      <p:sp>
        <p:nvSpPr>
          <p:cNvPr id="271362" name="Rectangle 2"/>
          <p:cNvSpPr>
            <a:spLocks noGrp="1" noChangeArrowheads="1"/>
          </p:cNvSpPr>
          <p:nvPr>
            <p:ph type="title"/>
          </p:nvPr>
        </p:nvSpPr>
        <p:spPr/>
        <p:txBody>
          <a:bodyPr/>
          <a:lstStyle/>
          <a:p>
            <a:pPr eaLnBrk="1" hangingPunct="1"/>
            <a:r>
              <a:rPr lang="fa-IR" smtClean="0"/>
              <a:t>انواع تبليغات برحسب هدف</a:t>
            </a:r>
            <a:endParaRPr lang="en-US" smtClean="0"/>
          </a:p>
        </p:txBody>
      </p:sp>
      <p:sp>
        <p:nvSpPr>
          <p:cNvPr id="271363" name="Rectangle 3"/>
          <p:cNvSpPr>
            <a:spLocks noGrp="1" noChangeArrowheads="1"/>
          </p:cNvSpPr>
          <p:nvPr>
            <p:ph type="body" idx="1"/>
          </p:nvPr>
        </p:nvSpPr>
        <p:spPr>
          <a:xfrm>
            <a:off x="438150" y="1773238"/>
            <a:ext cx="7086600" cy="4191000"/>
          </a:xfrm>
        </p:spPr>
        <p:txBody>
          <a:bodyPr/>
          <a:lstStyle/>
          <a:p>
            <a:pPr marL="785813" indent="-609600" eaLnBrk="1" hangingPunct="1">
              <a:lnSpc>
                <a:spcPct val="300000"/>
              </a:lnSpc>
              <a:buFontTx/>
              <a:buBlip>
                <a:blip r:embed="rId2"/>
              </a:buBlip>
            </a:pPr>
            <a:r>
              <a:rPr lang="fa-IR" sz="2800" smtClean="0"/>
              <a:t>اطلاع</a:t>
            </a:r>
          </a:p>
          <a:p>
            <a:pPr marL="785813" indent="-609600" eaLnBrk="1" hangingPunct="1">
              <a:lnSpc>
                <a:spcPct val="300000"/>
              </a:lnSpc>
              <a:buFontTx/>
              <a:buBlip>
                <a:blip r:embed="rId2"/>
              </a:buBlip>
            </a:pPr>
            <a:r>
              <a:rPr lang="fa-IR" sz="2800" smtClean="0"/>
              <a:t>ترغيب</a:t>
            </a:r>
          </a:p>
          <a:p>
            <a:pPr marL="785813" indent="-609600" eaLnBrk="1" hangingPunct="1">
              <a:lnSpc>
                <a:spcPct val="300000"/>
              </a:lnSpc>
              <a:buFontTx/>
              <a:buBlip>
                <a:blip r:embed="rId2"/>
              </a:buBlip>
            </a:pPr>
            <a:r>
              <a:rPr lang="fa-IR" sz="2800" smtClean="0"/>
              <a:t>يادآوري</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71362"/>
                                        </p:tgtEl>
                                        <p:attrNameLst>
                                          <p:attrName>style.visibility</p:attrName>
                                        </p:attrNameLst>
                                      </p:cBhvr>
                                      <p:to>
                                        <p:strVal val="visible"/>
                                      </p:to>
                                    </p:set>
                                    <p:anim calcmode="lin" valueType="num">
                                      <p:cBhvr>
                                        <p:cTn id="7" dur="500" fill="hold"/>
                                        <p:tgtEl>
                                          <p:spTgt spid="271362"/>
                                        </p:tgtEl>
                                        <p:attrNameLst>
                                          <p:attrName>ppt_w</p:attrName>
                                        </p:attrNameLst>
                                      </p:cBhvr>
                                      <p:tavLst>
                                        <p:tav tm="0">
                                          <p:val>
                                            <p:fltVal val="0"/>
                                          </p:val>
                                        </p:tav>
                                        <p:tav tm="100000">
                                          <p:val>
                                            <p:strVal val="#ppt_w"/>
                                          </p:val>
                                        </p:tav>
                                      </p:tavLst>
                                    </p:anim>
                                    <p:anim calcmode="lin" valueType="num">
                                      <p:cBhvr>
                                        <p:cTn id="8" dur="500" fill="hold"/>
                                        <p:tgtEl>
                                          <p:spTgt spid="271362"/>
                                        </p:tgtEl>
                                        <p:attrNameLst>
                                          <p:attrName>ppt_h</p:attrName>
                                        </p:attrNameLst>
                                      </p:cBhvr>
                                      <p:tavLst>
                                        <p:tav tm="0">
                                          <p:val>
                                            <p:fltVal val="0"/>
                                          </p:val>
                                        </p:tav>
                                        <p:tav tm="100000">
                                          <p:val>
                                            <p:strVal val="#ppt_h"/>
                                          </p:val>
                                        </p:tav>
                                      </p:tavLst>
                                    </p:anim>
                                    <p:animEffect transition="in" filter="fade">
                                      <p:cBhvr>
                                        <p:cTn id="9" dur="500"/>
                                        <p:tgtEl>
                                          <p:spTgt spid="27136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71363">
                                            <p:txEl>
                                              <p:pRg st="0" end="0"/>
                                            </p:txEl>
                                          </p:spTgt>
                                        </p:tgtEl>
                                        <p:attrNameLst>
                                          <p:attrName>style.visibility</p:attrName>
                                        </p:attrNameLst>
                                      </p:cBhvr>
                                      <p:to>
                                        <p:strVal val="visible"/>
                                      </p:to>
                                    </p:set>
                                    <p:animEffect transition="in" filter="fade">
                                      <p:cBhvr>
                                        <p:cTn id="14" dur="1000">
                                          <p:stCondLst>
                                            <p:cond delay="0"/>
                                          </p:stCondLst>
                                        </p:cTn>
                                        <p:tgtEl>
                                          <p:spTgt spid="27136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71363">
                                            <p:txEl>
                                              <p:pRg st="1" end="1"/>
                                            </p:txEl>
                                          </p:spTgt>
                                        </p:tgtEl>
                                        <p:attrNameLst>
                                          <p:attrName>style.visibility</p:attrName>
                                        </p:attrNameLst>
                                      </p:cBhvr>
                                      <p:to>
                                        <p:strVal val="visible"/>
                                      </p:to>
                                    </p:set>
                                    <p:animEffect transition="in" filter="fade">
                                      <p:cBhvr>
                                        <p:cTn id="19" dur="1000">
                                          <p:stCondLst>
                                            <p:cond delay="0"/>
                                          </p:stCondLst>
                                        </p:cTn>
                                        <p:tgtEl>
                                          <p:spTgt spid="271363">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71363">
                                            <p:txEl>
                                              <p:pRg st="2" end="2"/>
                                            </p:txEl>
                                          </p:spTgt>
                                        </p:tgtEl>
                                        <p:attrNameLst>
                                          <p:attrName>style.visibility</p:attrName>
                                        </p:attrNameLst>
                                      </p:cBhvr>
                                      <p:to>
                                        <p:strVal val="visible"/>
                                      </p:to>
                                    </p:set>
                                    <p:animEffect transition="in" filter="fade">
                                      <p:cBhvr>
                                        <p:cTn id="24" dur="1000">
                                          <p:stCondLst>
                                            <p:cond delay="0"/>
                                          </p:stCondLst>
                                        </p:cTn>
                                        <p:tgtEl>
                                          <p:spTgt spid="271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2" grpId="0"/>
      <p:bldP spid="271363" grpId="0" build="p"/>
    </p:bldLst>
  </p:timing>
</p:sld>
</file>

<file path=ppt/slides/slide2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038811C-3566-43E5-8909-0FF95104F0DD}" type="slidenum">
              <a:rPr lang="en-US"/>
              <a:pPr>
                <a:defRPr/>
              </a:pPr>
              <a:t>281</a:t>
            </a:fld>
            <a:endParaRPr lang="en-US"/>
          </a:p>
        </p:txBody>
      </p:sp>
      <p:sp>
        <p:nvSpPr>
          <p:cNvPr id="272386" name="Rectangle 2"/>
          <p:cNvSpPr>
            <a:spLocks noGrp="1" noChangeArrowheads="1"/>
          </p:cNvSpPr>
          <p:nvPr>
            <p:ph type="title"/>
          </p:nvPr>
        </p:nvSpPr>
        <p:spPr/>
        <p:txBody>
          <a:bodyPr/>
          <a:lstStyle/>
          <a:p>
            <a:pPr eaLnBrk="1" hangingPunct="1"/>
            <a:r>
              <a:rPr lang="fa-IR" smtClean="0"/>
              <a:t>اهداف تبليغات</a:t>
            </a:r>
            <a:endParaRPr lang="en-US" smtClean="0"/>
          </a:p>
        </p:txBody>
      </p:sp>
      <p:sp>
        <p:nvSpPr>
          <p:cNvPr id="272387" name="Rectangle 3"/>
          <p:cNvSpPr>
            <a:spLocks noGrp="1" noChangeArrowheads="1"/>
          </p:cNvSpPr>
          <p:nvPr>
            <p:ph type="body" idx="1"/>
          </p:nvPr>
        </p:nvSpPr>
        <p:spPr/>
        <p:txBody>
          <a:bodyPr/>
          <a:lstStyle/>
          <a:p>
            <a:pPr marL="785813" indent="-609600" eaLnBrk="1" hangingPunct="1">
              <a:lnSpc>
                <a:spcPct val="160000"/>
              </a:lnSpc>
              <a:buFontTx/>
              <a:buBlip>
                <a:blip r:embed="rId2"/>
              </a:buBlip>
            </a:pPr>
            <a:r>
              <a:rPr lang="fa-IR" sz="2800" smtClean="0"/>
              <a:t>ازدياد نوع مصرف</a:t>
            </a:r>
          </a:p>
          <a:p>
            <a:pPr marL="785813" indent="-609600" eaLnBrk="1" hangingPunct="1">
              <a:lnSpc>
                <a:spcPct val="160000"/>
              </a:lnSpc>
              <a:buFontTx/>
              <a:buBlip>
                <a:blip r:embed="rId2"/>
              </a:buBlip>
            </a:pPr>
            <a:r>
              <a:rPr lang="fa-IR" sz="2800" smtClean="0"/>
              <a:t>ازدياد مقدار خريد</a:t>
            </a:r>
          </a:p>
          <a:p>
            <a:pPr marL="785813" indent="-609600" eaLnBrk="1" hangingPunct="1">
              <a:lnSpc>
                <a:spcPct val="160000"/>
              </a:lnSpc>
              <a:buFontTx/>
              <a:buBlip>
                <a:blip r:embed="rId2"/>
              </a:buBlip>
            </a:pPr>
            <a:r>
              <a:rPr lang="fa-IR" sz="2800" smtClean="0"/>
              <a:t>ازدياد مدت مصرف</a:t>
            </a:r>
          </a:p>
          <a:p>
            <a:pPr marL="785813" indent="-609600" eaLnBrk="1" hangingPunct="1">
              <a:lnSpc>
                <a:spcPct val="160000"/>
              </a:lnSpc>
              <a:buFontTx/>
              <a:buBlip>
                <a:blip r:embed="rId2"/>
              </a:buBlip>
            </a:pPr>
            <a:r>
              <a:rPr lang="fa-IR" sz="2800" smtClean="0"/>
              <a:t>ازدياد تکرار مصرف</a:t>
            </a:r>
          </a:p>
          <a:p>
            <a:pPr marL="785813" indent="-609600" eaLnBrk="1" hangingPunct="1">
              <a:lnSpc>
                <a:spcPct val="160000"/>
              </a:lnSpc>
              <a:buFontTx/>
              <a:buBlip>
                <a:blip r:embed="rId2"/>
              </a:buBlip>
            </a:pPr>
            <a:r>
              <a:rPr lang="fa-IR" sz="2800" smtClean="0"/>
              <a:t>جلب نسل جديد</a:t>
            </a:r>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72386"/>
                                        </p:tgtEl>
                                        <p:attrNameLst>
                                          <p:attrName>style.visibility</p:attrName>
                                        </p:attrNameLst>
                                      </p:cBhvr>
                                      <p:to>
                                        <p:strVal val="visible"/>
                                      </p:to>
                                    </p:set>
                                    <p:anim calcmode="lin" valueType="num">
                                      <p:cBhvr>
                                        <p:cTn id="7" dur="1000" fill="hold"/>
                                        <p:tgtEl>
                                          <p:spTgt spid="272386"/>
                                        </p:tgtEl>
                                        <p:attrNameLst>
                                          <p:attrName>ppt_x</p:attrName>
                                        </p:attrNameLst>
                                      </p:cBhvr>
                                      <p:tavLst>
                                        <p:tav tm="0">
                                          <p:val>
                                            <p:strVal val="#ppt_x-.2"/>
                                          </p:val>
                                        </p:tav>
                                        <p:tav tm="100000">
                                          <p:val>
                                            <p:strVal val="#ppt_x"/>
                                          </p:val>
                                        </p:tav>
                                      </p:tavLst>
                                    </p:anim>
                                    <p:anim calcmode="lin" valueType="num">
                                      <p:cBhvr>
                                        <p:cTn id="8" dur="1000" fill="hold"/>
                                        <p:tgtEl>
                                          <p:spTgt spid="2723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238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72387">
                                            <p:txEl>
                                              <p:pRg st="0" end="0"/>
                                            </p:txEl>
                                          </p:spTgt>
                                        </p:tgtEl>
                                        <p:attrNameLst>
                                          <p:attrName>style.visibility</p:attrName>
                                        </p:attrNameLst>
                                      </p:cBhvr>
                                      <p:to>
                                        <p:strVal val="visible"/>
                                      </p:to>
                                    </p:set>
                                    <p:animEffect transition="in" filter="fade">
                                      <p:cBhvr>
                                        <p:cTn id="14" dur="500"/>
                                        <p:tgtEl>
                                          <p:spTgt spid="272387">
                                            <p:txEl>
                                              <p:pRg st="0" end="0"/>
                                            </p:txEl>
                                          </p:spTgt>
                                        </p:tgtEl>
                                      </p:cBhvr>
                                    </p:animEffect>
                                    <p:anim calcmode="lin" valueType="num">
                                      <p:cBhvr>
                                        <p:cTn id="15" dur="500" fill="hold"/>
                                        <p:tgtEl>
                                          <p:spTgt spid="27238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7238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72387">
                                            <p:txEl>
                                              <p:pRg st="1" end="1"/>
                                            </p:txEl>
                                          </p:spTgt>
                                        </p:tgtEl>
                                        <p:attrNameLst>
                                          <p:attrName>style.visibility</p:attrName>
                                        </p:attrNameLst>
                                      </p:cBhvr>
                                      <p:to>
                                        <p:strVal val="visible"/>
                                      </p:to>
                                    </p:set>
                                    <p:animEffect transition="in" filter="fade">
                                      <p:cBhvr>
                                        <p:cTn id="21" dur="500"/>
                                        <p:tgtEl>
                                          <p:spTgt spid="272387">
                                            <p:txEl>
                                              <p:pRg st="1" end="1"/>
                                            </p:txEl>
                                          </p:spTgt>
                                        </p:tgtEl>
                                      </p:cBhvr>
                                    </p:animEffect>
                                    <p:anim calcmode="lin" valueType="num">
                                      <p:cBhvr>
                                        <p:cTn id="22" dur="500" fill="hold"/>
                                        <p:tgtEl>
                                          <p:spTgt spid="27238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7238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272387">
                                            <p:txEl>
                                              <p:pRg st="2" end="2"/>
                                            </p:txEl>
                                          </p:spTgt>
                                        </p:tgtEl>
                                        <p:attrNameLst>
                                          <p:attrName>style.visibility</p:attrName>
                                        </p:attrNameLst>
                                      </p:cBhvr>
                                      <p:to>
                                        <p:strVal val="visible"/>
                                      </p:to>
                                    </p:set>
                                    <p:animEffect transition="in" filter="fade">
                                      <p:cBhvr>
                                        <p:cTn id="28" dur="500"/>
                                        <p:tgtEl>
                                          <p:spTgt spid="272387">
                                            <p:txEl>
                                              <p:pRg st="2" end="2"/>
                                            </p:txEl>
                                          </p:spTgt>
                                        </p:tgtEl>
                                      </p:cBhvr>
                                    </p:animEffect>
                                    <p:anim calcmode="lin" valueType="num">
                                      <p:cBhvr>
                                        <p:cTn id="29" dur="500" fill="hold"/>
                                        <p:tgtEl>
                                          <p:spTgt spid="27238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7238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272387">
                                            <p:txEl>
                                              <p:pRg st="3" end="3"/>
                                            </p:txEl>
                                          </p:spTgt>
                                        </p:tgtEl>
                                        <p:attrNameLst>
                                          <p:attrName>style.visibility</p:attrName>
                                        </p:attrNameLst>
                                      </p:cBhvr>
                                      <p:to>
                                        <p:strVal val="visible"/>
                                      </p:to>
                                    </p:set>
                                    <p:animEffect transition="in" filter="fade">
                                      <p:cBhvr>
                                        <p:cTn id="35" dur="500"/>
                                        <p:tgtEl>
                                          <p:spTgt spid="272387">
                                            <p:txEl>
                                              <p:pRg st="3" end="3"/>
                                            </p:txEl>
                                          </p:spTgt>
                                        </p:tgtEl>
                                      </p:cBhvr>
                                    </p:animEffect>
                                    <p:anim calcmode="lin" valueType="num">
                                      <p:cBhvr>
                                        <p:cTn id="36" dur="500" fill="hold"/>
                                        <p:tgtEl>
                                          <p:spTgt spid="27238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7238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272387">
                                            <p:txEl>
                                              <p:pRg st="4" end="4"/>
                                            </p:txEl>
                                          </p:spTgt>
                                        </p:tgtEl>
                                        <p:attrNameLst>
                                          <p:attrName>style.visibility</p:attrName>
                                        </p:attrNameLst>
                                      </p:cBhvr>
                                      <p:to>
                                        <p:strVal val="visible"/>
                                      </p:to>
                                    </p:set>
                                    <p:animEffect transition="in" filter="fade">
                                      <p:cBhvr>
                                        <p:cTn id="42" dur="500"/>
                                        <p:tgtEl>
                                          <p:spTgt spid="272387">
                                            <p:txEl>
                                              <p:pRg st="4" end="4"/>
                                            </p:txEl>
                                          </p:spTgt>
                                        </p:tgtEl>
                                      </p:cBhvr>
                                    </p:animEffect>
                                    <p:anim calcmode="lin" valueType="num">
                                      <p:cBhvr>
                                        <p:cTn id="43" dur="500" fill="hold"/>
                                        <p:tgtEl>
                                          <p:spTgt spid="272387">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7238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6" grpId="0"/>
      <p:bldP spid="272387" grpId="0" build="p"/>
    </p:bldLst>
  </p:timing>
</p:sld>
</file>

<file path=ppt/slides/slide2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0EA10D5-2BD6-4E0F-9AA4-45211238AFC5}" type="slidenum">
              <a:rPr lang="en-US"/>
              <a:pPr>
                <a:defRPr/>
              </a:pPr>
              <a:t>282</a:t>
            </a:fld>
            <a:endParaRPr lang="en-US"/>
          </a:p>
        </p:txBody>
      </p:sp>
      <p:sp>
        <p:nvSpPr>
          <p:cNvPr id="273410" name="Rectangle 2"/>
          <p:cNvSpPr>
            <a:spLocks noGrp="1" noChangeArrowheads="1"/>
          </p:cNvSpPr>
          <p:nvPr>
            <p:ph type="title"/>
          </p:nvPr>
        </p:nvSpPr>
        <p:spPr/>
        <p:txBody>
          <a:bodyPr/>
          <a:lstStyle/>
          <a:p>
            <a:pPr eaLnBrk="1" hangingPunct="1"/>
            <a:r>
              <a:rPr lang="fa-IR" smtClean="0"/>
              <a:t>تبليغات آژانس هاي تبليغاتي</a:t>
            </a:r>
            <a:endParaRPr lang="en-US" smtClean="0"/>
          </a:p>
        </p:txBody>
      </p:sp>
      <p:sp>
        <p:nvSpPr>
          <p:cNvPr id="273411"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تبليغات آژانس هاي تبليغاتي بر حسب نوع آن به روش‌هاي زير طبقه بندي مي شود:</a:t>
            </a:r>
          </a:p>
          <a:p>
            <a:pPr marL="785813" indent="-609600" eaLnBrk="1" hangingPunct="1">
              <a:buFontTx/>
              <a:buAutoNum type="arabicPeriod"/>
            </a:pPr>
            <a:r>
              <a:rPr lang="fa-IR" smtClean="0"/>
              <a:t>طبقه بندي تبليغات بر حسب نوع رسانه</a:t>
            </a:r>
          </a:p>
          <a:p>
            <a:pPr marL="785813" indent="-609600" eaLnBrk="1" hangingPunct="1">
              <a:buFontTx/>
              <a:buAutoNum type="arabicPeriod"/>
            </a:pPr>
            <a:r>
              <a:rPr lang="fa-IR" smtClean="0"/>
              <a:t>طبقه بندي تبليغات بر حسب موضوع تبليغات</a:t>
            </a:r>
          </a:p>
          <a:p>
            <a:pPr marL="785813" indent="-609600" eaLnBrk="1" hangingPunct="1">
              <a:buFontTx/>
              <a:buAutoNum type="arabicPeriod"/>
            </a:pPr>
            <a:r>
              <a:rPr lang="fa-IR" smtClean="0"/>
              <a:t>طبقه بندي بر حسب اشخاص حقيقي يا حقوقي</a:t>
            </a:r>
          </a:p>
          <a:p>
            <a:pPr marL="785813" indent="-609600" eaLnBrk="1" hangingPunct="1">
              <a:buFontTx/>
              <a:buAutoNum type="arabicPeriod"/>
            </a:pPr>
            <a:r>
              <a:rPr lang="fa-IR" smtClean="0"/>
              <a:t>طبقه بندي بر اساس تعداد موسسات تبليغاتي</a:t>
            </a:r>
          </a:p>
          <a:p>
            <a:pPr marL="785813" indent="-609600" eaLnBrk="1" hangingPunct="1">
              <a:buFontTx/>
              <a:buAutoNum type="arabicPeriod"/>
            </a:pPr>
            <a:r>
              <a:rPr lang="fa-IR" smtClean="0"/>
              <a:t>طبقه بندي بر مبناي طبيعت فعاليت تبليغاتي</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73410"/>
                                        </p:tgtEl>
                                        <p:attrNameLst>
                                          <p:attrName>style.visibility</p:attrName>
                                        </p:attrNameLst>
                                      </p:cBhvr>
                                      <p:to>
                                        <p:strVal val="visible"/>
                                      </p:to>
                                    </p:set>
                                    <p:anim calcmode="lin" valueType="num">
                                      <p:cBhvr>
                                        <p:cTn id="7" dur="500" fill="hold"/>
                                        <p:tgtEl>
                                          <p:spTgt spid="273410"/>
                                        </p:tgtEl>
                                        <p:attrNameLst>
                                          <p:attrName>ppt_w</p:attrName>
                                        </p:attrNameLst>
                                      </p:cBhvr>
                                      <p:tavLst>
                                        <p:tav tm="0">
                                          <p:val>
                                            <p:fltVal val="0"/>
                                          </p:val>
                                        </p:tav>
                                        <p:tav tm="100000">
                                          <p:val>
                                            <p:strVal val="#ppt_w"/>
                                          </p:val>
                                        </p:tav>
                                      </p:tavLst>
                                    </p:anim>
                                    <p:anim calcmode="lin" valueType="num">
                                      <p:cBhvr>
                                        <p:cTn id="8" dur="500" fill="hold"/>
                                        <p:tgtEl>
                                          <p:spTgt spid="27341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73411">
                                            <p:txEl>
                                              <p:pRg st="0" end="0"/>
                                            </p:txEl>
                                          </p:spTgt>
                                        </p:tgtEl>
                                        <p:attrNameLst>
                                          <p:attrName>style.visibility</p:attrName>
                                        </p:attrNameLst>
                                      </p:cBhvr>
                                      <p:to>
                                        <p:strVal val="visible"/>
                                      </p:to>
                                    </p:set>
                                    <p:anim calcmode="lin" valueType="num">
                                      <p:cBhvr>
                                        <p:cTn id="13" dur="500" fill="hold"/>
                                        <p:tgtEl>
                                          <p:spTgt spid="2734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7341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73411">
                                            <p:txEl>
                                              <p:pRg st="1" end="1"/>
                                            </p:txEl>
                                          </p:spTgt>
                                        </p:tgtEl>
                                        <p:attrNameLst>
                                          <p:attrName>style.visibility</p:attrName>
                                        </p:attrNameLst>
                                      </p:cBhvr>
                                      <p:to>
                                        <p:strVal val="visible"/>
                                      </p:to>
                                    </p:set>
                                    <p:anim calcmode="lin" valueType="num">
                                      <p:cBhvr>
                                        <p:cTn id="19" dur="500" fill="hold"/>
                                        <p:tgtEl>
                                          <p:spTgt spid="273411">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7341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73411">
                                            <p:txEl>
                                              <p:pRg st="2" end="2"/>
                                            </p:txEl>
                                          </p:spTgt>
                                        </p:tgtEl>
                                        <p:attrNameLst>
                                          <p:attrName>style.visibility</p:attrName>
                                        </p:attrNameLst>
                                      </p:cBhvr>
                                      <p:to>
                                        <p:strVal val="visible"/>
                                      </p:to>
                                    </p:set>
                                    <p:anim calcmode="lin" valueType="num">
                                      <p:cBhvr>
                                        <p:cTn id="25" dur="500" fill="hold"/>
                                        <p:tgtEl>
                                          <p:spTgt spid="273411">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7341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73411">
                                            <p:txEl>
                                              <p:pRg st="3" end="3"/>
                                            </p:txEl>
                                          </p:spTgt>
                                        </p:tgtEl>
                                        <p:attrNameLst>
                                          <p:attrName>style.visibility</p:attrName>
                                        </p:attrNameLst>
                                      </p:cBhvr>
                                      <p:to>
                                        <p:strVal val="visible"/>
                                      </p:to>
                                    </p:set>
                                    <p:anim calcmode="lin" valueType="num">
                                      <p:cBhvr>
                                        <p:cTn id="31" dur="500" fill="hold"/>
                                        <p:tgtEl>
                                          <p:spTgt spid="273411">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73411">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73411">
                                            <p:txEl>
                                              <p:pRg st="4" end="4"/>
                                            </p:txEl>
                                          </p:spTgt>
                                        </p:tgtEl>
                                        <p:attrNameLst>
                                          <p:attrName>style.visibility</p:attrName>
                                        </p:attrNameLst>
                                      </p:cBhvr>
                                      <p:to>
                                        <p:strVal val="visible"/>
                                      </p:to>
                                    </p:set>
                                    <p:anim calcmode="lin" valueType="num">
                                      <p:cBhvr>
                                        <p:cTn id="37" dur="500" fill="hold"/>
                                        <p:tgtEl>
                                          <p:spTgt spid="273411">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273411">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73411">
                                            <p:txEl>
                                              <p:pRg st="5" end="5"/>
                                            </p:txEl>
                                          </p:spTgt>
                                        </p:tgtEl>
                                        <p:attrNameLst>
                                          <p:attrName>style.visibility</p:attrName>
                                        </p:attrNameLst>
                                      </p:cBhvr>
                                      <p:to>
                                        <p:strVal val="visible"/>
                                      </p:to>
                                    </p:set>
                                    <p:anim calcmode="lin" valueType="num">
                                      <p:cBhvr>
                                        <p:cTn id="43" dur="500" fill="hold"/>
                                        <p:tgtEl>
                                          <p:spTgt spid="273411">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273411">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0" grpId="0"/>
      <p:bldP spid="273411" grpId="0" build="p"/>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AFB4F043-6565-4E7B-BB9C-8E65A518E151}" type="slidenum">
              <a:rPr lang="en-US"/>
              <a:pPr>
                <a:defRPr/>
              </a:pPr>
              <a:t>283</a:t>
            </a:fld>
            <a:endParaRPr lang="en-US"/>
          </a:p>
        </p:txBody>
      </p:sp>
      <p:sp>
        <p:nvSpPr>
          <p:cNvPr id="287747" name="Rectangle 2"/>
          <p:cNvSpPr>
            <a:spLocks noGrp="1" noChangeArrowheads="1"/>
          </p:cNvSpPr>
          <p:nvPr>
            <p:ph type="title"/>
          </p:nvPr>
        </p:nvSpPr>
        <p:spPr/>
        <p:txBody>
          <a:bodyPr/>
          <a:lstStyle/>
          <a:p>
            <a:pPr eaLnBrk="1" hangingPunct="1"/>
            <a:endParaRPr lang="fa-IR" smtClean="0"/>
          </a:p>
        </p:txBody>
      </p:sp>
      <p:sp>
        <p:nvSpPr>
          <p:cNvPr id="287748" name="Rectangle 3"/>
          <p:cNvSpPr>
            <a:spLocks noGrp="1" noChangeArrowheads="1"/>
          </p:cNvSpPr>
          <p:nvPr>
            <p:ph type="body" idx="1"/>
          </p:nvPr>
        </p:nvSpPr>
        <p:spPr/>
        <p:txBody>
          <a:bodyPr/>
          <a:lstStyle/>
          <a:p>
            <a:pPr eaLnBrk="1" hangingPunct="1">
              <a:buFontTx/>
              <a:buNone/>
            </a:pPr>
            <a:endParaRPr lang="fa-IR" smtClean="0"/>
          </a:p>
        </p:txBody>
      </p:sp>
      <p:sp>
        <p:nvSpPr>
          <p:cNvPr id="287749" name="Rectangle 4"/>
          <p:cNvSpPr>
            <a:spLocks noChangeArrowheads="1"/>
          </p:cNvSpPr>
          <p:nvPr/>
        </p:nvSpPr>
        <p:spPr bwMode="auto">
          <a:xfrm>
            <a:off x="755650" y="1484313"/>
            <a:ext cx="7632700" cy="504825"/>
          </a:xfrm>
          <a:prstGeom prst="rect">
            <a:avLst/>
          </a:prstGeom>
          <a:solidFill>
            <a:schemeClr val="bg1"/>
          </a:solidFill>
          <a:ln w="9525">
            <a:solidFill>
              <a:schemeClr val="bg1"/>
            </a:solidFill>
            <a:miter lim="800000"/>
            <a:headEnd/>
            <a:tailEnd/>
          </a:ln>
        </p:spPr>
        <p:txBody>
          <a:bodyPr wrap="none" anchor="ctr"/>
          <a:lstStyle/>
          <a:p>
            <a:endParaRPr lang="fa-IR"/>
          </a:p>
        </p:txBody>
      </p:sp>
      <p:pic>
        <p:nvPicPr>
          <p:cNvPr id="310277" name="Picture 5" descr="7"/>
          <p:cNvPicPr>
            <a:picLocks noChangeAspect="1" noChangeArrowheads="1"/>
          </p:cNvPicPr>
          <p:nvPr/>
        </p:nvPicPr>
        <p:blipFill>
          <a:blip r:embed="rId2" cstate="print">
            <a:clrChange>
              <a:clrFrom>
                <a:srgbClr val="FFFFFF"/>
              </a:clrFrom>
              <a:clrTo>
                <a:srgbClr val="FFFFFF">
                  <a:alpha val="0"/>
                </a:srgbClr>
              </a:clrTo>
            </a:clrChange>
            <a:lum bright="-66000" contrast="-100000"/>
            <a:extLst>
              <a:ext uri="{28A0092B-C50C-407E-A947-70E740481C1C}">
                <a14:useLocalDpi xmlns:a14="http://schemas.microsoft.com/office/drawing/2010/main" xmlns="" val="0"/>
              </a:ext>
            </a:extLst>
          </a:blip>
          <a:srcRect/>
          <a:stretch>
            <a:fillRect/>
          </a:stretch>
        </p:blipFill>
        <p:spPr bwMode="auto">
          <a:xfrm>
            <a:off x="684213" y="1484313"/>
            <a:ext cx="7848600" cy="363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10277"/>
                                        </p:tgtEl>
                                        <p:attrNameLst>
                                          <p:attrName>style.visibility</p:attrName>
                                        </p:attrNameLst>
                                      </p:cBhvr>
                                      <p:to>
                                        <p:strVal val="visible"/>
                                      </p:to>
                                    </p:set>
                                    <p:anim calcmode="lin" valueType="num">
                                      <p:cBhvr>
                                        <p:cTn id="7" dur="1000" fill="hold"/>
                                        <p:tgtEl>
                                          <p:spTgt spid="310277"/>
                                        </p:tgtEl>
                                        <p:attrNameLst>
                                          <p:attrName>ppt_w</p:attrName>
                                        </p:attrNameLst>
                                      </p:cBhvr>
                                      <p:tavLst>
                                        <p:tav tm="0">
                                          <p:val>
                                            <p:strVal val="#ppt_w*0.70"/>
                                          </p:val>
                                        </p:tav>
                                        <p:tav tm="100000">
                                          <p:val>
                                            <p:strVal val="#ppt_w"/>
                                          </p:val>
                                        </p:tav>
                                      </p:tavLst>
                                    </p:anim>
                                    <p:anim calcmode="lin" valueType="num">
                                      <p:cBhvr>
                                        <p:cTn id="8" dur="1000" fill="hold"/>
                                        <p:tgtEl>
                                          <p:spTgt spid="310277"/>
                                        </p:tgtEl>
                                        <p:attrNameLst>
                                          <p:attrName>ppt_h</p:attrName>
                                        </p:attrNameLst>
                                      </p:cBhvr>
                                      <p:tavLst>
                                        <p:tav tm="0">
                                          <p:val>
                                            <p:strVal val="#ppt_h"/>
                                          </p:val>
                                        </p:tav>
                                        <p:tav tm="100000">
                                          <p:val>
                                            <p:strVal val="#ppt_h"/>
                                          </p:val>
                                        </p:tav>
                                      </p:tavLst>
                                    </p:anim>
                                    <p:animEffect transition="in" filter="fade">
                                      <p:cBhvr>
                                        <p:cTn id="9" dur="1000"/>
                                        <p:tgtEl>
                                          <p:spTgt spid="310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1C0AD80-16F1-4FFD-ABAA-D60AD8FC2292}" type="slidenum">
              <a:rPr lang="en-US"/>
              <a:pPr>
                <a:defRPr/>
              </a:pPr>
              <a:t>284</a:t>
            </a:fld>
            <a:endParaRPr lang="en-US"/>
          </a:p>
        </p:txBody>
      </p:sp>
      <p:sp>
        <p:nvSpPr>
          <p:cNvPr id="288771" name="Rectangle 2"/>
          <p:cNvSpPr>
            <a:spLocks noGrp="1" noChangeArrowheads="1"/>
          </p:cNvSpPr>
          <p:nvPr>
            <p:ph type="title"/>
          </p:nvPr>
        </p:nvSpPr>
        <p:spPr/>
        <p:txBody>
          <a:bodyPr/>
          <a:lstStyle/>
          <a:p>
            <a:pPr eaLnBrk="1" hangingPunct="1"/>
            <a:r>
              <a:rPr lang="fa-IR" smtClean="0"/>
              <a:t>عناصر تبليغاتي</a:t>
            </a:r>
            <a:endParaRPr lang="en-US" smtClean="0"/>
          </a:p>
        </p:txBody>
      </p:sp>
      <p:sp>
        <p:nvSpPr>
          <p:cNvPr id="274435" name="Rectangle 3"/>
          <p:cNvSpPr>
            <a:spLocks noGrp="1" noChangeArrowheads="1"/>
          </p:cNvSpPr>
          <p:nvPr>
            <p:ph type="body" idx="1"/>
          </p:nvPr>
        </p:nvSpPr>
        <p:spPr/>
        <p:txBody>
          <a:bodyPr/>
          <a:lstStyle/>
          <a:p>
            <a:pPr eaLnBrk="1" hangingPunct="1">
              <a:lnSpc>
                <a:spcPct val="200000"/>
              </a:lnSpc>
              <a:buFontTx/>
              <a:buNone/>
            </a:pPr>
            <a:r>
              <a:rPr lang="fa-IR" smtClean="0"/>
              <a:t>آميخته تبليغاتي مرکب از چهار عنصر آگهي، فروش شخصي، ارتقاء فروش و روابط عمومي است (بسته بندي را هم مي توان جزئي از آميخته تبليغاتي محسوب کرد)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74435">
                                            <p:txEl>
                                              <p:pRg st="0" end="0"/>
                                            </p:txEl>
                                          </p:spTgt>
                                        </p:tgtEl>
                                        <p:attrNameLst>
                                          <p:attrName>style.visibility</p:attrName>
                                        </p:attrNameLst>
                                      </p:cBhvr>
                                      <p:to>
                                        <p:strVal val="visible"/>
                                      </p:to>
                                    </p:set>
                                    <p:animEffect transition="in" filter="blinds(horizontal)">
                                      <p:cBhvr>
                                        <p:cTn id="7" dur="500"/>
                                        <p:tgtEl>
                                          <p:spTgt spid="274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77C69A7-D329-4766-B851-806B48795BAD}" type="slidenum">
              <a:rPr lang="en-US"/>
              <a:pPr>
                <a:defRPr/>
              </a:pPr>
              <a:t>285</a:t>
            </a:fld>
            <a:endParaRPr lang="en-US"/>
          </a:p>
        </p:txBody>
      </p:sp>
      <p:sp>
        <p:nvSpPr>
          <p:cNvPr id="289795" name="Rectangle 2"/>
          <p:cNvSpPr>
            <a:spLocks noGrp="1" noChangeArrowheads="1"/>
          </p:cNvSpPr>
          <p:nvPr>
            <p:ph type="title"/>
          </p:nvPr>
        </p:nvSpPr>
        <p:spPr/>
        <p:txBody>
          <a:bodyPr/>
          <a:lstStyle/>
          <a:p>
            <a:pPr eaLnBrk="1" hangingPunct="1"/>
            <a:r>
              <a:rPr lang="fa-IR" smtClean="0"/>
              <a:t>اصول تنظيم آگهي</a:t>
            </a:r>
            <a:endParaRPr lang="en-US" smtClean="0"/>
          </a:p>
        </p:txBody>
      </p:sp>
      <p:sp>
        <p:nvSpPr>
          <p:cNvPr id="275459" name="Rectangle 3"/>
          <p:cNvSpPr>
            <a:spLocks noGrp="1" noChangeArrowheads="1"/>
          </p:cNvSpPr>
          <p:nvPr>
            <p:ph type="body" idx="1"/>
          </p:nvPr>
        </p:nvSpPr>
        <p:spPr/>
        <p:txBody>
          <a:bodyPr/>
          <a:lstStyle/>
          <a:p>
            <a:pPr eaLnBrk="1" hangingPunct="1">
              <a:lnSpc>
                <a:spcPct val="200000"/>
              </a:lnSpc>
              <a:buFontTx/>
              <a:buNone/>
            </a:pPr>
            <a:r>
              <a:rPr lang="fa-IR" smtClean="0"/>
              <a:t>براي تنظيم آگهي بازرگاني قبل از هر چيز بايد هدف از اين کار مشخص شود. به اين منظور بايد اطلاعات کامل و مشروحي از جزئيات کالا و سياست عمومي فروشنده آن به دست آيد.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75459">
                                            <p:txEl>
                                              <p:pRg st="0" end="0"/>
                                            </p:txEl>
                                          </p:spTgt>
                                        </p:tgtEl>
                                        <p:attrNameLst>
                                          <p:attrName>ppt_x</p:attrName>
                                        </p:attrNameLst>
                                      </p:cBhvr>
                                    </p:anim>
                                    <p:anim from="0" to="-1.0" calcmode="lin" valueType="num">
                                      <p:cBhvr>
                                        <p:cTn id="8" dur="200" decel="50000" autoRev="1" fill="hold">
                                          <p:stCondLst>
                                            <p:cond delay="600"/>
                                          </p:stCondLst>
                                        </p:cTn>
                                        <p:tgtEl>
                                          <p:spTgt spid="275459">
                                            <p:txEl>
                                              <p:pRg st="0" end="0"/>
                                            </p:txEl>
                                          </p:spTgt>
                                        </p:tgtEl>
                                        <p:attrNameLst>
                                          <p:attrName>xshear</p:attrName>
                                        </p:attrNameLst>
                                      </p:cBhvr>
                                    </p:anim>
                                    <p:animScale>
                                      <p:cBhvr>
                                        <p:cTn id="9" dur="200" decel="100000" autoRev="1" fill="hold">
                                          <p:stCondLst>
                                            <p:cond delay="600"/>
                                          </p:stCondLst>
                                        </p:cTn>
                                        <p:tgtEl>
                                          <p:spTgt spid="275459">
                                            <p:txEl>
                                              <p:pRg st="0" end="0"/>
                                            </p:txEl>
                                          </p:spTgt>
                                        </p:tgtEl>
                                      </p:cBhvr>
                                      <p:from x="100000" y="100000"/>
                                      <p:to x="80000" y="100000"/>
                                    </p:animScale>
                                    <p:anim by="(#ppt_h/3+#ppt_w*0.1)" calcmode="lin" valueType="num">
                                      <p:cBhvr additive="sum">
                                        <p:cTn id="10" dur="200" decel="100000" autoRev="1" fill="hold">
                                          <p:stCondLst>
                                            <p:cond delay="600"/>
                                          </p:stCondLst>
                                        </p:cTn>
                                        <p:tgtEl>
                                          <p:spTgt spid="275459">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E0E2C23-1B28-431D-8E3B-94E63145B7D1}" type="slidenum">
              <a:rPr lang="en-US"/>
              <a:pPr>
                <a:defRPr/>
              </a:pPr>
              <a:t>286</a:t>
            </a:fld>
            <a:endParaRPr lang="en-US"/>
          </a:p>
        </p:txBody>
      </p:sp>
      <p:sp>
        <p:nvSpPr>
          <p:cNvPr id="276482" name="Rectangle 2"/>
          <p:cNvSpPr>
            <a:spLocks noGrp="1" noChangeArrowheads="1"/>
          </p:cNvSpPr>
          <p:nvPr>
            <p:ph type="title"/>
          </p:nvPr>
        </p:nvSpPr>
        <p:spPr/>
        <p:txBody>
          <a:bodyPr/>
          <a:lstStyle/>
          <a:p>
            <a:pPr eaLnBrk="1" hangingPunct="1"/>
            <a:r>
              <a:rPr lang="fa-IR" smtClean="0"/>
              <a:t>اجزاء آگهي</a:t>
            </a:r>
            <a:endParaRPr lang="en-US" smtClean="0"/>
          </a:p>
        </p:txBody>
      </p:sp>
      <p:sp>
        <p:nvSpPr>
          <p:cNvPr id="276483" name="Rectangle 3"/>
          <p:cNvSpPr>
            <a:spLocks noGrp="1" noChangeArrowheads="1"/>
          </p:cNvSpPr>
          <p:nvPr>
            <p:ph type="body" idx="1"/>
          </p:nvPr>
        </p:nvSpPr>
        <p:spPr/>
        <p:txBody>
          <a:bodyPr/>
          <a:lstStyle/>
          <a:p>
            <a:pPr marL="785813" indent="-609600" eaLnBrk="1" hangingPunct="1">
              <a:buFontTx/>
              <a:buNone/>
            </a:pPr>
            <a:r>
              <a:rPr lang="fa-IR" smtClean="0">
                <a:solidFill>
                  <a:srgbClr val="0033CC"/>
                </a:solidFill>
              </a:rPr>
              <a:t>تبليغات معمولاً سه جزء دارد:</a:t>
            </a:r>
          </a:p>
          <a:p>
            <a:pPr marL="785813" indent="-609600" eaLnBrk="1" hangingPunct="1">
              <a:lnSpc>
                <a:spcPct val="200000"/>
              </a:lnSpc>
              <a:buFontTx/>
              <a:buAutoNum type="arabicPeriod"/>
            </a:pPr>
            <a:r>
              <a:rPr lang="fa-IR" smtClean="0"/>
              <a:t>عنوان</a:t>
            </a:r>
          </a:p>
          <a:p>
            <a:pPr marL="785813" indent="-609600" eaLnBrk="1" hangingPunct="1">
              <a:lnSpc>
                <a:spcPct val="200000"/>
              </a:lnSpc>
              <a:buFontTx/>
              <a:buAutoNum type="arabicPeriod"/>
            </a:pPr>
            <a:r>
              <a:rPr lang="fa-IR" smtClean="0"/>
              <a:t>متن خام</a:t>
            </a:r>
          </a:p>
          <a:p>
            <a:pPr marL="785813" indent="-609600" eaLnBrk="1" hangingPunct="1">
              <a:lnSpc>
                <a:spcPct val="200000"/>
              </a:lnSpc>
              <a:buFontTx/>
              <a:buAutoNum type="arabicPeriod"/>
            </a:pPr>
            <a:r>
              <a:rPr lang="fa-IR" smtClean="0"/>
              <a:t>ختام</a:t>
            </a:r>
            <a:endParaRPr lang="en-US" smtClean="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76482"/>
                                        </p:tgtEl>
                                        <p:attrNameLst>
                                          <p:attrName>style.visibility</p:attrName>
                                        </p:attrNameLst>
                                      </p:cBhvr>
                                      <p:to>
                                        <p:strVal val="visible"/>
                                      </p:to>
                                    </p:set>
                                    <p:anim calcmode="lin" valueType="num">
                                      <p:cBhvr>
                                        <p:cTn id="7" dur="1000" fill="hold">
                                          <p:stCondLst>
                                            <p:cond delay="0"/>
                                          </p:stCondLst>
                                        </p:cTn>
                                        <p:tgtEl>
                                          <p:spTgt spid="276482"/>
                                        </p:tgtEl>
                                        <p:attrNameLst>
                                          <p:attrName>style.rotation</p:attrName>
                                        </p:attrNameLst>
                                      </p:cBhvr>
                                      <p:tavLst>
                                        <p:tav tm="0">
                                          <p:val>
                                            <p:fltVal val="-90"/>
                                          </p:val>
                                        </p:tav>
                                        <p:tav tm="100000">
                                          <p:val>
                                            <p:fltVal val="0"/>
                                          </p:val>
                                        </p:tav>
                                      </p:tavLst>
                                    </p:anim>
                                    <p:anim calcmode="lin" valueType="num">
                                      <p:cBhvr>
                                        <p:cTn id="8" dur="1000" fill="hold">
                                          <p:stCondLst>
                                            <p:cond delay="0"/>
                                          </p:stCondLst>
                                        </p:cTn>
                                        <p:tgtEl>
                                          <p:spTgt spid="276482"/>
                                        </p:tgtEl>
                                        <p:attrNameLst>
                                          <p:attrName>ppt_w</p:attrName>
                                        </p:attrNameLst>
                                      </p:cBhvr>
                                      <p:tavLst>
                                        <p:tav tm="0">
                                          <p:val>
                                            <p:strVal val="#ppt_w-.5"/>
                                          </p:val>
                                        </p:tav>
                                        <p:tav tm="50000">
                                          <p:val>
                                            <p:strVal val="#ppt_w-.5"/>
                                          </p:val>
                                        </p:tav>
                                        <p:tav tm="100000">
                                          <p:val>
                                            <p:strVal val="#ppt_w"/>
                                          </p:val>
                                        </p:tav>
                                      </p:tavLst>
                                    </p:anim>
                                    <p:anim calcmode="lin" valueType="num">
                                      <p:cBhvr>
                                        <p:cTn id="9" dur="1000" fill="hold">
                                          <p:stCondLst>
                                            <p:cond delay="0"/>
                                          </p:stCondLst>
                                        </p:cTn>
                                        <p:tgtEl>
                                          <p:spTgt spid="276482"/>
                                        </p:tgtEl>
                                        <p:attrNameLst>
                                          <p:attrName>ppt_h</p:attrName>
                                        </p:attrNameLst>
                                      </p:cBhvr>
                                      <p:tavLst>
                                        <p:tav tm="0">
                                          <p:val>
                                            <p:strVal val="#ppt_h"/>
                                          </p:val>
                                        </p:tav>
                                        <p:tav tm="100000">
                                          <p:val>
                                            <p:strVal val="#ppt_h"/>
                                          </p:val>
                                        </p:tav>
                                      </p:tavLst>
                                    </p:anim>
                                    <p:anim calcmode="lin" valueType="num">
                                      <p:cBhvr>
                                        <p:cTn id="10" dur="1000" fill="hold">
                                          <p:stCondLst>
                                            <p:cond delay="0"/>
                                          </p:stCondLst>
                                        </p:cTn>
                                        <p:tgtEl>
                                          <p:spTgt spid="276482"/>
                                        </p:tgtEl>
                                        <p:attrNameLst>
                                          <p:attrName>ppt_x</p:attrName>
                                        </p:attrNameLst>
                                      </p:cBhvr>
                                      <p:tavLst>
                                        <p:tav tm="0">
                                          <p:val>
                                            <p:strVal val="#ppt_x+.4"/>
                                          </p:val>
                                        </p:tav>
                                        <p:tav tm="100000">
                                          <p:val>
                                            <p:strVal val="#ppt_x"/>
                                          </p:val>
                                        </p:tav>
                                      </p:tavLst>
                                    </p:anim>
                                    <p:anim calcmode="lin" valueType="num">
                                      <p:cBhvr>
                                        <p:cTn id="11" dur="1000" fill="hold">
                                          <p:stCondLst>
                                            <p:cond delay="0"/>
                                          </p:stCondLst>
                                        </p:cTn>
                                        <p:tgtEl>
                                          <p:spTgt spid="276482"/>
                                        </p:tgtEl>
                                        <p:attrNameLst>
                                          <p:attrName>ppt_y</p:attrName>
                                        </p:attrNameLst>
                                      </p:cBhvr>
                                      <p:tavLst>
                                        <p:tav tm="0">
                                          <p:val>
                                            <p:strVal val="#ppt_y-.2"/>
                                          </p:val>
                                        </p:tav>
                                        <p:tav tm="50000">
                                          <p:val>
                                            <p:strVal val="#ppt_y+.1"/>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276483">
                                            <p:txEl>
                                              <p:pRg st="0" end="0"/>
                                            </p:txEl>
                                          </p:spTgt>
                                        </p:tgtEl>
                                        <p:attrNameLst>
                                          <p:attrName>style.visibility</p:attrName>
                                        </p:attrNameLst>
                                      </p:cBhvr>
                                      <p:to>
                                        <p:strVal val="visible"/>
                                      </p:to>
                                    </p:set>
                                    <p:anim calcmode="lin" valueType="num">
                                      <p:cBhvr>
                                        <p:cTn id="16" dur="500" fill="hold"/>
                                        <p:tgtEl>
                                          <p:spTgt spid="276483">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276483">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276483">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276483">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276483">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276483">
                                            <p:txEl>
                                              <p:pRg st="1" end="1"/>
                                            </p:txEl>
                                          </p:spTgt>
                                        </p:tgtEl>
                                        <p:attrNameLst>
                                          <p:attrName>style.visibility</p:attrName>
                                        </p:attrNameLst>
                                      </p:cBhvr>
                                      <p:to>
                                        <p:strVal val="visible"/>
                                      </p:to>
                                    </p:set>
                                    <p:anim calcmode="lin" valueType="num">
                                      <p:cBhvr>
                                        <p:cTn id="25" dur="500" fill="hold"/>
                                        <p:tgtEl>
                                          <p:spTgt spid="276483">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276483">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276483">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276483">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276483">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276483">
                                            <p:txEl>
                                              <p:pRg st="2" end="2"/>
                                            </p:txEl>
                                          </p:spTgt>
                                        </p:tgtEl>
                                        <p:attrNameLst>
                                          <p:attrName>style.visibility</p:attrName>
                                        </p:attrNameLst>
                                      </p:cBhvr>
                                      <p:to>
                                        <p:strVal val="visible"/>
                                      </p:to>
                                    </p:set>
                                    <p:anim calcmode="lin" valueType="num">
                                      <p:cBhvr>
                                        <p:cTn id="34" dur="500" fill="hold"/>
                                        <p:tgtEl>
                                          <p:spTgt spid="276483">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276483">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276483">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276483">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276483">
                                            <p:txEl>
                                              <p:pRg st="2" end="2"/>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276483">
                                            <p:txEl>
                                              <p:pRg st="3" end="3"/>
                                            </p:txEl>
                                          </p:spTgt>
                                        </p:tgtEl>
                                        <p:attrNameLst>
                                          <p:attrName>style.visibility</p:attrName>
                                        </p:attrNameLst>
                                      </p:cBhvr>
                                      <p:to>
                                        <p:strVal val="visible"/>
                                      </p:to>
                                    </p:set>
                                    <p:anim calcmode="lin" valueType="num">
                                      <p:cBhvr>
                                        <p:cTn id="43" dur="500" fill="hold"/>
                                        <p:tgtEl>
                                          <p:spTgt spid="276483">
                                            <p:txEl>
                                              <p:pRg st="3" end="3"/>
                                            </p:txEl>
                                          </p:spTgt>
                                        </p:tgtEl>
                                        <p:attrNameLst>
                                          <p:attrName>ppt_w</p:attrName>
                                        </p:attrNameLst>
                                      </p:cBhvr>
                                      <p:tavLst>
                                        <p:tav tm="0">
                                          <p:val>
                                            <p:strVal val="#ppt_w*0.05"/>
                                          </p:val>
                                        </p:tav>
                                        <p:tav tm="100000">
                                          <p:val>
                                            <p:strVal val="#ppt_w"/>
                                          </p:val>
                                        </p:tav>
                                      </p:tavLst>
                                    </p:anim>
                                    <p:anim calcmode="lin" valueType="num">
                                      <p:cBhvr>
                                        <p:cTn id="44" dur="500" fill="hold"/>
                                        <p:tgtEl>
                                          <p:spTgt spid="276483">
                                            <p:txEl>
                                              <p:pRg st="3" end="3"/>
                                            </p:txEl>
                                          </p:spTgt>
                                        </p:tgtEl>
                                        <p:attrNameLst>
                                          <p:attrName>ppt_h</p:attrName>
                                        </p:attrNameLst>
                                      </p:cBhvr>
                                      <p:tavLst>
                                        <p:tav tm="0">
                                          <p:val>
                                            <p:strVal val="#ppt_h"/>
                                          </p:val>
                                        </p:tav>
                                        <p:tav tm="100000">
                                          <p:val>
                                            <p:strVal val="#ppt_h"/>
                                          </p:val>
                                        </p:tav>
                                      </p:tavLst>
                                    </p:anim>
                                    <p:anim calcmode="lin" valueType="num">
                                      <p:cBhvr>
                                        <p:cTn id="45" dur="500" fill="hold"/>
                                        <p:tgtEl>
                                          <p:spTgt spid="276483">
                                            <p:txEl>
                                              <p:pRg st="3" end="3"/>
                                            </p:txEl>
                                          </p:spTgt>
                                        </p:tgtEl>
                                        <p:attrNameLst>
                                          <p:attrName>ppt_x</p:attrName>
                                        </p:attrNameLst>
                                      </p:cBhvr>
                                      <p:tavLst>
                                        <p:tav tm="0">
                                          <p:val>
                                            <p:strVal val="#ppt_x-.2"/>
                                          </p:val>
                                        </p:tav>
                                        <p:tav tm="100000">
                                          <p:val>
                                            <p:strVal val="#ppt_x"/>
                                          </p:val>
                                        </p:tav>
                                      </p:tavLst>
                                    </p:anim>
                                    <p:anim calcmode="lin" valueType="num">
                                      <p:cBhvr>
                                        <p:cTn id="46" dur="500" fill="hold"/>
                                        <p:tgtEl>
                                          <p:spTgt spid="276483">
                                            <p:txEl>
                                              <p:pRg st="3" end="3"/>
                                            </p:txEl>
                                          </p:spTgt>
                                        </p:tgtEl>
                                        <p:attrNameLst>
                                          <p:attrName>ppt_y</p:attrName>
                                        </p:attrNameLst>
                                      </p:cBhvr>
                                      <p:tavLst>
                                        <p:tav tm="0">
                                          <p:val>
                                            <p:strVal val="#ppt_y"/>
                                          </p:val>
                                        </p:tav>
                                        <p:tav tm="100000">
                                          <p:val>
                                            <p:strVal val="#ppt_y"/>
                                          </p:val>
                                        </p:tav>
                                      </p:tavLst>
                                    </p:anim>
                                    <p:animEffect transition="in" filter="fade">
                                      <p:cBhvr>
                                        <p:cTn id="47" dur="500"/>
                                        <p:tgtEl>
                                          <p:spTgt spid="2764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2" grpId="0"/>
      <p:bldP spid="276483" grpId="0" build="p"/>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487B160-4508-4A4D-A96A-9FC27BCF1852}" type="slidenum">
              <a:rPr lang="en-US"/>
              <a:pPr>
                <a:defRPr/>
              </a:pPr>
              <a:t>287</a:t>
            </a:fld>
            <a:endParaRPr lang="en-US"/>
          </a:p>
        </p:txBody>
      </p:sp>
      <p:sp>
        <p:nvSpPr>
          <p:cNvPr id="291843" name="Rectangle 2"/>
          <p:cNvSpPr>
            <a:spLocks noGrp="1" noChangeArrowheads="1"/>
          </p:cNvSpPr>
          <p:nvPr>
            <p:ph type="title"/>
          </p:nvPr>
        </p:nvSpPr>
        <p:spPr/>
        <p:txBody>
          <a:bodyPr/>
          <a:lstStyle/>
          <a:p>
            <a:pPr eaLnBrk="1" hangingPunct="1"/>
            <a:r>
              <a:rPr lang="fa-IR" smtClean="0"/>
              <a:t>روابط عمومي و وظايف آن</a:t>
            </a:r>
            <a:endParaRPr lang="en-US" smtClean="0"/>
          </a:p>
        </p:txBody>
      </p:sp>
      <p:sp>
        <p:nvSpPr>
          <p:cNvPr id="277507" name="Rectangle 3"/>
          <p:cNvSpPr>
            <a:spLocks noGrp="1" noChangeArrowheads="1"/>
          </p:cNvSpPr>
          <p:nvPr>
            <p:ph type="body" idx="1"/>
          </p:nvPr>
        </p:nvSpPr>
        <p:spPr/>
        <p:txBody>
          <a:bodyPr/>
          <a:lstStyle/>
          <a:p>
            <a:pPr eaLnBrk="1" hangingPunct="1">
              <a:lnSpc>
                <a:spcPct val="160000"/>
              </a:lnSpc>
              <a:buFontTx/>
              <a:buNone/>
            </a:pPr>
            <a:r>
              <a:rPr lang="fa-IR" smtClean="0"/>
              <a:t>روايط عمومي از ابزراهاي مهم بازاريابي محسوب مي‌شود. ادارات و دفاتر روابط عمومي معمولاً در دفتر مرکزي شرکت قرار دارند و وظيفه آن ايجاد ارتباط بين شرکت و سهامداران به کارکنان و مسئولين قانونگذار و شخصيت هاي اجتماعي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77507">
                                            <p:txEl>
                                              <p:pRg st="0" end="0"/>
                                            </p:txEl>
                                          </p:spTgt>
                                        </p:tgtEl>
                                        <p:attrNameLst>
                                          <p:attrName>ppt_x</p:attrName>
                                        </p:attrNameLst>
                                      </p:cBhvr>
                                    </p:anim>
                                    <p:anim from="0" to="-1.0" calcmode="lin" valueType="num">
                                      <p:cBhvr>
                                        <p:cTn id="8" dur="200" decel="50000" autoRev="1" fill="hold">
                                          <p:stCondLst>
                                            <p:cond delay="600"/>
                                          </p:stCondLst>
                                        </p:cTn>
                                        <p:tgtEl>
                                          <p:spTgt spid="277507">
                                            <p:txEl>
                                              <p:pRg st="0" end="0"/>
                                            </p:txEl>
                                          </p:spTgt>
                                        </p:tgtEl>
                                        <p:attrNameLst>
                                          <p:attrName>xshear</p:attrName>
                                        </p:attrNameLst>
                                      </p:cBhvr>
                                    </p:anim>
                                    <p:animScale>
                                      <p:cBhvr>
                                        <p:cTn id="9" dur="200" decel="100000" autoRev="1" fill="hold">
                                          <p:stCondLst>
                                            <p:cond delay="600"/>
                                          </p:stCondLst>
                                        </p:cTn>
                                        <p:tgtEl>
                                          <p:spTgt spid="277507">
                                            <p:txEl>
                                              <p:pRg st="0" end="0"/>
                                            </p:txEl>
                                          </p:spTgt>
                                        </p:tgtEl>
                                      </p:cBhvr>
                                      <p:from x="100000" y="100000"/>
                                      <p:to x="80000" y="100000"/>
                                    </p:animScale>
                                    <p:anim by="(#ppt_h/3+#ppt_w*0.1)" calcmode="lin" valueType="num">
                                      <p:cBhvr additive="sum">
                                        <p:cTn id="10" dur="200" decel="100000" autoRev="1" fill="hold">
                                          <p:stCondLst>
                                            <p:cond delay="600"/>
                                          </p:stCondLst>
                                        </p:cTn>
                                        <p:tgtEl>
                                          <p:spTgt spid="27750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p:bldLst>
  </p:timing>
</p:sld>
</file>

<file path=ppt/slides/slide2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A8F7FD4-0B9F-4F60-BEF3-094643AE1E18}" type="slidenum">
              <a:rPr lang="en-US"/>
              <a:pPr>
                <a:defRPr/>
              </a:pPr>
              <a:t>288</a:t>
            </a:fld>
            <a:endParaRPr lang="en-US"/>
          </a:p>
        </p:txBody>
      </p:sp>
      <p:sp>
        <p:nvSpPr>
          <p:cNvPr id="278530" name="Rectangle 2"/>
          <p:cNvSpPr>
            <a:spLocks noGrp="1" noChangeArrowheads="1"/>
          </p:cNvSpPr>
          <p:nvPr>
            <p:ph type="title"/>
          </p:nvPr>
        </p:nvSpPr>
        <p:spPr/>
        <p:txBody>
          <a:bodyPr/>
          <a:lstStyle/>
          <a:p>
            <a:pPr eaLnBrk="1" hangingPunct="1"/>
            <a:r>
              <a:rPr lang="fa-IR" smtClean="0"/>
              <a:t>اهم وظايف روابط عمومي</a:t>
            </a:r>
            <a:endParaRPr lang="en-US" smtClean="0"/>
          </a:p>
        </p:txBody>
      </p:sp>
      <p:sp>
        <p:nvSpPr>
          <p:cNvPr id="278531" name="Rectangle 3"/>
          <p:cNvSpPr>
            <a:spLocks noGrp="1" noChangeArrowheads="1"/>
          </p:cNvSpPr>
          <p:nvPr>
            <p:ph type="body" idx="1"/>
          </p:nvPr>
        </p:nvSpPr>
        <p:spPr/>
        <p:txBody>
          <a:bodyPr/>
          <a:lstStyle/>
          <a:p>
            <a:pPr marL="785813" indent="-609600" eaLnBrk="1" hangingPunct="1">
              <a:buFontTx/>
              <a:buBlip>
                <a:blip r:embed="rId2"/>
              </a:buBlip>
            </a:pPr>
            <a:r>
              <a:rPr lang="fa-IR" smtClean="0"/>
              <a:t>ايجاد ارتباط با وسايل ارتباط جمعي جهت جلب مردم به شرکت</a:t>
            </a:r>
          </a:p>
          <a:p>
            <a:pPr marL="785813" indent="-609600" eaLnBrk="1" hangingPunct="1">
              <a:buFontTx/>
              <a:buBlip>
                <a:blip r:embed="rId2"/>
              </a:buBlip>
            </a:pPr>
            <a:r>
              <a:rPr lang="fa-IR" smtClean="0"/>
              <a:t>تهيه و ارائه اطلاعات در مورد کالا و خدمات در صورت نياز به صدور اطلاعيه يا چاپ کاتالوگ به منظور معرفي کالا و خدمات </a:t>
            </a:r>
          </a:p>
          <a:p>
            <a:pPr marL="785813" indent="-609600" eaLnBrk="1" hangingPunct="1">
              <a:buFontTx/>
              <a:buBlip>
                <a:blip r:embed="rId2"/>
              </a:buBlip>
            </a:pPr>
            <a:r>
              <a:rPr lang="fa-IR" smtClean="0"/>
              <a:t>ارائه اطلاعات در مورد شرکت جهت شناساندن هرچه بهتر شرکت به مردم و سازمان هاي ديگر</a:t>
            </a: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78530"/>
                                        </p:tgtEl>
                                        <p:attrNameLst>
                                          <p:attrName>style.visibility</p:attrName>
                                        </p:attrNameLst>
                                      </p:cBhvr>
                                      <p:to>
                                        <p:strVal val="visible"/>
                                      </p:to>
                                    </p:set>
                                    <p:anim calcmode="lin" valueType="num">
                                      <p:cBhvr>
                                        <p:cTn id="7" dur="2000" fill="hold"/>
                                        <p:tgtEl>
                                          <p:spTgt spid="278530"/>
                                        </p:tgtEl>
                                        <p:attrNameLst>
                                          <p:attrName>ppt_w</p:attrName>
                                        </p:attrNameLst>
                                      </p:cBhvr>
                                      <p:tavLst>
                                        <p:tav tm="0">
                                          <p:val>
                                            <p:strVal val="#ppt_w*2.5"/>
                                          </p:val>
                                        </p:tav>
                                        <p:tav tm="100000">
                                          <p:val>
                                            <p:strVal val="#ppt_w"/>
                                          </p:val>
                                        </p:tav>
                                      </p:tavLst>
                                    </p:anim>
                                    <p:anim calcmode="lin" valueType="num">
                                      <p:cBhvr>
                                        <p:cTn id="8" dur="2000" fill="hold"/>
                                        <p:tgtEl>
                                          <p:spTgt spid="278530"/>
                                        </p:tgtEl>
                                        <p:attrNameLst>
                                          <p:attrName>ppt_h</p:attrName>
                                        </p:attrNameLst>
                                      </p:cBhvr>
                                      <p:tavLst>
                                        <p:tav tm="0">
                                          <p:val>
                                            <p:strVal val="#ppt_h"/>
                                          </p:val>
                                        </p:tav>
                                        <p:tav tm="100000">
                                          <p:val>
                                            <p:strVal val="#ppt_h"/>
                                          </p:val>
                                        </p:tav>
                                      </p:tavLst>
                                    </p:anim>
                                    <p:anim calcmode="lin" valueType="num">
                                      <p:cBhvr>
                                        <p:cTn id="9" dur="2000" fill="hold"/>
                                        <p:tgtEl>
                                          <p:spTgt spid="27853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7853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785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78531">
                                            <p:txEl>
                                              <p:pRg st="0" end="0"/>
                                            </p:txEl>
                                          </p:spTgt>
                                        </p:tgtEl>
                                        <p:attrNameLst>
                                          <p:attrName>style.visibility</p:attrName>
                                        </p:attrNameLst>
                                      </p:cBhvr>
                                      <p:to>
                                        <p:strVal val="visible"/>
                                      </p:to>
                                    </p:set>
                                    <p:animEffect transition="in" filter="wipe(left)">
                                      <p:cBhvr>
                                        <p:cTn id="16" dur="500"/>
                                        <p:tgtEl>
                                          <p:spTgt spid="27853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78531">
                                            <p:txEl>
                                              <p:pRg st="1" end="1"/>
                                            </p:txEl>
                                          </p:spTgt>
                                        </p:tgtEl>
                                        <p:attrNameLst>
                                          <p:attrName>style.visibility</p:attrName>
                                        </p:attrNameLst>
                                      </p:cBhvr>
                                      <p:to>
                                        <p:strVal val="visible"/>
                                      </p:to>
                                    </p:set>
                                    <p:animEffect transition="in" filter="wipe(left)">
                                      <p:cBhvr>
                                        <p:cTn id="21" dur="500"/>
                                        <p:tgtEl>
                                          <p:spTgt spid="27853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78531">
                                            <p:txEl>
                                              <p:pRg st="2" end="2"/>
                                            </p:txEl>
                                          </p:spTgt>
                                        </p:tgtEl>
                                        <p:attrNameLst>
                                          <p:attrName>style.visibility</p:attrName>
                                        </p:attrNameLst>
                                      </p:cBhvr>
                                      <p:to>
                                        <p:strVal val="visible"/>
                                      </p:to>
                                    </p:set>
                                    <p:animEffect transition="in" filter="wipe(left)">
                                      <p:cBhvr>
                                        <p:cTn id="26" dur="500"/>
                                        <p:tgtEl>
                                          <p:spTgt spid="278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0" grpId="0"/>
      <p:bldP spid="278531" grpId="0" build="p"/>
    </p:bldLst>
  </p:timing>
</p:sld>
</file>

<file path=ppt/slides/slide2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CCAD2D3-F78C-4923-8068-EF230A7234DC}" type="slidenum">
              <a:rPr lang="en-US"/>
              <a:pPr>
                <a:defRPr/>
              </a:pPr>
              <a:t>289</a:t>
            </a:fld>
            <a:endParaRPr lang="en-US"/>
          </a:p>
        </p:txBody>
      </p:sp>
      <p:sp>
        <p:nvSpPr>
          <p:cNvPr id="279554" name="Rectangle 2"/>
          <p:cNvSpPr>
            <a:spLocks noGrp="1" noChangeArrowheads="1"/>
          </p:cNvSpPr>
          <p:nvPr>
            <p:ph type="title"/>
          </p:nvPr>
        </p:nvSpPr>
        <p:spPr>
          <a:xfrm>
            <a:off x="971550" y="404813"/>
            <a:ext cx="7272338" cy="1143000"/>
          </a:xfrm>
        </p:spPr>
        <p:txBody>
          <a:bodyPr/>
          <a:lstStyle/>
          <a:p>
            <a:pPr eaLnBrk="1" hangingPunct="1">
              <a:lnSpc>
                <a:spcPct val="150000"/>
              </a:lnSpc>
            </a:pPr>
            <a:r>
              <a:rPr lang="fa-IR" smtClean="0"/>
              <a:t>تفاوت اساسي بين فعاليت هاي روابط عمومي و تبليغات</a:t>
            </a:r>
            <a:endParaRPr lang="en-US" smtClean="0"/>
          </a:p>
        </p:txBody>
      </p:sp>
      <p:sp>
        <p:nvSpPr>
          <p:cNvPr id="279555" name="Rectangle 3"/>
          <p:cNvSpPr>
            <a:spLocks noGrp="1" noChangeArrowheads="1"/>
          </p:cNvSpPr>
          <p:nvPr>
            <p:ph type="body" idx="1"/>
          </p:nvPr>
        </p:nvSpPr>
        <p:spPr/>
        <p:txBody>
          <a:bodyPr/>
          <a:lstStyle/>
          <a:p>
            <a:pPr marL="785813" indent="-609600" eaLnBrk="1" hangingPunct="1">
              <a:buSzPct val="120000"/>
              <a:buFont typeface="Arial" pitchFamily="34" charset="0"/>
              <a:buChar char="◊"/>
            </a:pPr>
            <a:r>
              <a:rPr lang="fa-IR" sz="2800" smtClean="0"/>
              <a:t>تبليغات، فعاليت ارتباط يک طرفه است که در آن شرکت فروشنده، مصرف کننده را مخاطب قرار مي دهد. در روابط عمومي ارتباط دو طرفه براي مبادله اطلاعات بين فروشنده و مصرف کننده است.</a:t>
            </a:r>
          </a:p>
          <a:p>
            <a:pPr marL="785813" indent="-609600" eaLnBrk="1" hangingPunct="1">
              <a:buSzPct val="120000"/>
              <a:buFontTx/>
              <a:buNone/>
            </a:pPr>
            <a:endParaRPr lang="fa-IR" sz="2800" smtClean="0"/>
          </a:p>
          <a:p>
            <a:pPr marL="785813" indent="-609600" eaLnBrk="1" hangingPunct="1">
              <a:buSzPct val="120000"/>
              <a:buFont typeface="Arial" pitchFamily="34" charset="0"/>
              <a:buChar char="◊"/>
            </a:pPr>
            <a:r>
              <a:rPr lang="fa-IR" sz="2800" smtClean="0"/>
              <a:t>تبليغات، فعاليت يا تکنيک ترغيب مشتري است (آنگونه که مورد نظر شرکت تبليغاتي است)، در حالي که روابط عمومي بر پايه واقعيت بنا مي شود.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9554"/>
                                        </p:tgtEl>
                                        <p:attrNameLst>
                                          <p:attrName>style.visibility</p:attrName>
                                        </p:attrNameLst>
                                      </p:cBhvr>
                                      <p:to>
                                        <p:strVal val="visible"/>
                                      </p:to>
                                    </p:set>
                                    <p:animEffect transition="in" filter="fade">
                                      <p:cBhvr>
                                        <p:cTn id="7" dur="2000"/>
                                        <p:tgtEl>
                                          <p:spTgt spid="279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9555">
                                            <p:txEl>
                                              <p:pRg st="0" end="0"/>
                                            </p:txEl>
                                          </p:spTgt>
                                        </p:tgtEl>
                                        <p:attrNameLst>
                                          <p:attrName>style.visibility</p:attrName>
                                        </p:attrNameLst>
                                      </p:cBhvr>
                                      <p:to>
                                        <p:strVal val="visible"/>
                                      </p:to>
                                    </p:set>
                                    <p:animEffect transition="in" filter="fade">
                                      <p:cBhvr>
                                        <p:cTn id="12" dur="2000"/>
                                        <p:tgtEl>
                                          <p:spTgt spid="279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9555">
                                            <p:txEl>
                                              <p:pRg st="2" end="2"/>
                                            </p:txEl>
                                          </p:spTgt>
                                        </p:tgtEl>
                                        <p:attrNameLst>
                                          <p:attrName>style.visibility</p:attrName>
                                        </p:attrNameLst>
                                      </p:cBhvr>
                                      <p:to>
                                        <p:strVal val="visible"/>
                                      </p:to>
                                    </p:set>
                                    <p:animEffect transition="in" filter="fade">
                                      <p:cBhvr>
                                        <p:cTn id="17" dur="2000"/>
                                        <p:tgtEl>
                                          <p:spTgt spid="279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4" grpId="0"/>
      <p:bldP spid="279555" grpId="0" build="p"/>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7ED99838-B374-4A22-8879-DA42CAA9C161}" type="slidenum">
              <a:rPr lang="en-US"/>
              <a:pPr>
                <a:defRPr/>
              </a:pPr>
              <a:t>290</a:t>
            </a:fld>
            <a:endParaRPr lang="en-US"/>
          </a:p>
        </p:txBody>
      </p:sp>
      <p:sp>
        <p:nvSpPr>
          <p:cNvPr id="294915" name="Rectangle 2"/>
          <p:cNvSpPr>
            <a:spLocks noGrp="1" noChangeArrowheads="1"/>
          </p:cNvSpPr>
          <p:nvPr>
            <p:ph type="title"/>
          </p:nvPr>
        </p:nvSpPr>
        <p:spPr/>
        <p:txBody>
          <a:bodyPr/>
          <a:lstStyle/>
          <a:p>
            <a:pPr eaLnBrk="1" hangingPunct="1"/>
            <a:r>
              <a:rPr lang="fa-IR" smtClean="0"/>
              <a:t>فصل دهم</a:t>
            </a:r>
            <a:endParaRPr lang="en-US" smtClean="0"/>
          </a:p>
        </p:txBody>
      </p:sp>
      <p:sp>
        <p:nvSpPr>
          <p:cNvPr id="280579" name="Rectangle 3"/>
          <p:cNvSpPr>
            <a:spLocks noGrp="1" noChangeArrowheads="1"/>
          </p:cNvSpPr>
          <p:nvPr>
            <p:ph type="body" idx="1"/>
          </p:nvPr>
        </p:nvSpPr>
        <p:spPr/>
        <p:txBody>
          <a:bodyPr/>
          <a:lstStyle/>
          <a:p>
            <a:pPr algn="ctr" eaLnBrk="1" hangingPunct="1">
              <a:buFontTx/>
              <a:buNone/>
            </a:pPr>
            <a:endParaRPr lang="fa-IR" sz="4000" smtClean="0"/>
          </a:p>
          <a:p>
            <a:pPr algn="ctr" eaLnBrk="1" hangingPunct="1">
              <a:buFontTx/>
              <a:buNone/>
            </a:pPr>
            <a:endParaRPr lang="fa-IR" sz="4000" smtClean="0"/>
          </a:p>
          <a:p>
            <a:pPr algn="ctr" eaLnBrk="1" hangingPunct="1">
              <a:buFontTx/>
              <a:buNone/>
            </a:pPr>
            <a:r>
              <a:rPr lang="fa-IR" sz="4000" smtClean="0"/>
              <a:t>قيمت گذاري در بازارهاي بين المللي</a:t>
            </a:r>
            <a:endParaRPr lang="en-US" sz="4000" smtClean="0"/>
          </a:p>
        </p:txBody>
      </p:sp>
      <p:sp>
        <p:nvSpPr>
          <p:cNvPr id="294917" name="AutoShape 4">
            <a:hlinkClick r:id="rId2" action="ppaction://hlinksldjump" highlightClick="1"/>
          </p:cNvPr>
          <p:cNvSpPr>
            <a:spLocks noChangeArrowheads="1"/>
          </p:cNvSpPr>
          <p:nvPr/>
        </p:nvSpPr>
        <p:spPr bwMode="auto">
          <a:xfrm>
            <a:off x="8101013" y="6021388"/>
            <a:ext cx="503237" cy="360362"/>
          </a:xfrm>
          <a:prstGeom prst="actionButtonEnd">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80579">
                                            <p:txEl>
                                              <p:pRg st="2" end="2"/>
                                            </p:txEl>
                                          </p:spTgt>
                                        </p:tgtEl>
                                        <p:attrNameLst>
                                          <p:attrName>style.visibility</p:attrName>
                                        </p:attrNameLst>
                                      </p:cBhvr>
                                      <p:to>
                                        <p:strVal val="visible"/>
                                      </p:to>
                                    </p:set>
                                    <p:animEffect transition="in" filter="fade">
                                      <p:cBhvr>
                                        <p:cTn id="7" dur="770" decel="100000"/>
                                        <p:tgtEl>
                                          <p:spTgt spid="280579">
                                            <p:txEl>
                                              <p:pRg st="2" end="2"/>
                                            </p:txEl>
                                          </p:spTgt>
                                        </p:tgtEl>
                                      </p:cBhvr>
                                    </p:animEffect>
                                    <p:animScale>
                                      <p:cBhvr>
                                        <p:cTn id="8" dur="770" decel="100000"/>
                                        <p:tgtEl>
                                          <p:spTgt spid="280579">
                                            <p:txEl>
                                              <p:pRg st="2" end="2"/>
                                            </p:txEl>
                                          </p:spTgt>
                                        </p:tgtEl>
                                      </p:cBhvr>
                                      <p:from x="10000" y="10000"/>
                                      <p:to x="200000" y="450000"/>
                                    </p:animScale>
                                    <p:animScale>
                                      <p:cBhvr>
                                        <p:cTn id="9" dur="1230" accel="100000" fill="hold">
                                          <p:stCondLst>
                                            <p:cond delay="770"/>
                                          </p:stCondLst>
                                        </p:cTn>
                                        <p:tgtEl>
                                          <p:spTgt spid="280579">
                                            <p:txEl>
                                              <p:pRg st="2" end="2"/>
                                            </p:txEl>
                                          </p:spTgt>
                                        </p:tgtEl>
                                      </p:cBhvr>
                                      <p:from x="200000" y="450000"/>
                                      <p:to x="100000" y="100000"/>
                                    </p:animScale>
                                    <p:set>
                                      <p:cBhvr>
                                        <p:cTn id="10" dur="770" fill="hold"/>
                                        <p:tgtEl>
                                          <p:spTgt spid="280579">
                                            <p:txEl>
                                              <p:pRg st="2" end="2"/>
                                            </p:txEl>
                                          </p:spTgt>
                                        </p:tgtEl>
                                        <p:attrNameLst>
                                          <p:attrName>ppt_x</p:attrName>
                                        </p:attrNameLst>
                                      </p:cBhvr>
                                      <p:to>
                                        <p:strVal val="(0.5)"/>
                                      </p:to>
                                    </p:set>
                                    <p:anim from="(0.5)" to="(#ppt_x)" calcmode="lin" valueType="num">
                                      <p:cBhvr>
                                        <p:cTn id="11" dur="1230" accel="100000" fill="hold">
                                          <p:stCondLst>
                                            <p:cond delay="770"/>
                                          </p:stCondLst>
                                        </p:cTn>
                                        <p:tgtEl>
                                          <p:spTgt spid="280579">
                                            <p:txEl>
                                              <p:pRg st="2" end="2"/>
                                            </p:txEl>
                                          </p:spTgt>
                                        </p:tgtEl>
                                        <p:attrNameLst>
                                          <p:attrName>ppt_x</p:attrName>
                                        </p:attrNameLst>
                                      </p:cBhvr>
                                    </p:anim>
                                    <p:set>
                                      <p:cBhvr>
                                        <p:cTn id="12" dur="770" fill="hold"/>
                                        <p:tgtEl>
                                          <p:spTgt spid="280579">
                                            <p:txEl>
                                              <p:pRg st="2" end="2"/>
                                            </p:txEl>
                                          </p:spTgt>
                                        </p:tgtEl>
                                        <p:attrNameLst>
                                          <p:attrName>ppt_y</p:attrName>
                                        </p:attrNameLst>
                                      </p:cBhvr>
                                      <p:to>
                                        <p:strVal val="(#ppt_y+0.4)"/>
                                      </p:to>
                                    </p:set>
                                    <p:anim from="(#ppt_y+0.4)" to="(#ppt_y)" calcmode="lin" valueType="num">
                                      <p:cBhvr>
                                        <p:cTn id="13" dur="1230" accel="100000" fill="hold">
                                          <p:stCondLst>
                                            <p:cond delay="770"/>
                                          </p:stCondLst>
                                        </p:cTn>
                                        <p:tgtEl>
                                          <p:spTgt spid="280579">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9" grpId="0" build="p"/>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0C2FA7C-386C-41E9-BF34-3BE591C7818A}" type="slidenum">
              <a:rPr lang="en-US"/>
              <a:pPr>
                <a:defRPr/>
              </a:pPr>
              <a:t>291</a:t>
            </a:fld>
            <a:endParaRPr lang="en-US"/>
          </a:p>
        </p:txBody>
      </p:sp>
      <p:sp>
        <p:nvSpPr>
          <p:cNvPr id="295939" name="Rectangle 2"/>
          <p:cNvSpPr>
            <a:spLocks noGrp="1" noChangeArrowheads="1"/>
          </p:cNvSpPr>
          <p:nvPr>
            <p:ph type="title"/>
          </p:nvPr>
        </p:nvSpPr>
        <p:spPr/>
        <p:txBody>
          <a:bodyPr/>
          <a:lstStyle/>
          <a:p>
            <a:pPr eaLnBrk="1" hangingPunct="1"/>
            <a:r>
              <a:rPr lang="fa-IR" smtClean="0"/>
              <a:t>هدف کلي</a:t>
            </a:r>
            <a:endParaRPr lang="en-US" smtClean="0"/>
          </a:p>
        </p:txBody>
      </p:sp>
      <p:sp>
        <p:nvSpPr>
          <p:cNvPr id="281603" name="Rectangle 3"/>
          <p:cNvSpPr>
            <a:spLocks noGrp="1" noChangeArrowheads="1"/>
          </p:cNvSpPr>
          <p:nvPr>
            <p:ph type="body" idx="1"/>
          </p:nvPr>
        </p:nvSpPr>
        <p:spPr/>
        <p:txBody>
          <a:bodyPr/>
          <a:lstStyle/>
          <a:p>
            <a:pPr eaLnBrk="1" hangingPunct="1">
              <a:lnSpc>
                <a:spcPct val="200000"/>
              </a:lnSpc>
              <a:buFontTx/>
              <a:buNone/>
            </a:pPr>
            <a:r>
              <a:rPr lang="fa-IR" smtClean="0"/>
              <a:t>هدف کلي در اين فصل آشنايي دانشجو با روش هاي قيمت گذاري و آثار آن در استراتژي هاي بازرگاني شرکت مي باشد.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81603">
                                            <p:txEl>
                                              <p:pRg st="0" end="0"/>
                                            </p:txEl>
                                          </p:spTgt>
                                        </p:tgtEl>
                                        <p:attrNameLst>
                                          <p:attrName>style.visibility</p:attrName>
                                        </p:attrNameLst>
                                      </p:cBhvr>
                                      <p:to>
                                        <p:strVal val="visible"/>
                                      </p:to>
                                    </p:set>
                                    <p:animEffect transition="in" filter="checkerboard(across)">
                                      <p:cBhvr>
                                        <p:cTn id="7" dur="500"/>
                                        <p:tgtEl>
                                          <p:spTgt spid="281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42DD2C6-F99E-4FB4-8237-243657CB03F6}" type="slidenum">
              <a:rPr lang="en-US"/>
              <a:pPr>
                <a:defRPr/>
              </a:pPr>
              <a:t>292</a:t>
            </a:fld>
            <a:endParaRPr lang="en-US"/>
          </a:p>
        </p:txBody>
      </p:sp>
      <p:sp>
        <p:nvSpPr>
          <p:cNvPr id="282626" name="Rectangle 2"/>
          <p:cNvSpPr>
            <a:spLocks noGrp="1" noChangeArrowheads="1"/>
          </p:cNvSpPr>
          <p:nvPr>
            <p:ph type="title"/>
          </p:nvPr>
        </p:nvSpPr>
        <p:spPr/>
        <p:txBody>
          <a:bodyPr/>
          <a:lstStyle/>
          <a:p>
            <a:pPr eaLnBrk="1" hangingPunct="1"/>
            <a:r>
              <a:rPr lang="fa-IR" smtClean="0"/>
              <a:t>هدف هاي رفتاري</a:t>
            </a:r>
            <a:endParaRPr lang="en-US" smtClean="0"/>
          </a:p>
        </p:txBody>
      </p:sp>
      <p:sp>
        <p:nvSpPr>
          <p:cNvPr id="282627" name="Rectangle 3"/>
          <p:cNvSpPr>
            <a:spLocks noGrp="1" noChangeArrowheads="1"/>
          </p:cNvSpPr>
          <p:nvPr>
            <p:ph type="body" idx="1"/>
          </p:nvPr>
        </p:nvSpPr>
        <p:spPr/>
        <p:txBody>
          <a:bodyPr/>
          <a:lstStyle/>
          <a:p>
            <a:pPr marL="785813" indent="-609600" eaLnBrk="1" hangingPunct="1">
              <a:lnSpc>
                <a:spcPct val="80000"/>
              </a:lnSpc>
              <a:buFontTx/>
              <a:buNone/>
            </a:pPr>
            <a:r>
              <a:rPr lang="fa-IR" smtClean="0">
                <a:solidFill>
                  <a:srgbClr val="0033CC"/>
                </a:solidFill>
              </a:rPr>
              <a:t>پس از مطالعه اين فصل دانشجو بايد بتواند:</a:t>
            </a:r>
          </a:p>
          <a:p>
            <a:pPr marL="785813" indent="-609600" eaLnBrk="1" hangingPunct="1">
              <a:lnSpc>
                <a:spcPct val="80000"/>
              </a:lnSpc>
              <a:buFontTx/>
              <a:buAutoNum type="arabicPeriod"/>
            </a:pPr>
            <a:r>
              <a:rPr lang="fa-IR" smtClean="0"/>
              <a:t>قيمت گذاري را تعريف کند.</a:t>
            </a:r>
          </a:p>
          <a:p>
            <a:pPr marL="785813" indent="-609600" eaLnBrk="1" hangingPunct="1">
              <a:lnSpc>
                <a:spcPct val="80000"/>
              </a:lnSpc>
              <a:buFontTx/>
              <a:buAutoNum type="arabicPeriod"/>
            </a:pPr>
            <a:r>
              <a:rPr lang="fa-IR" smtClean="0"/>
              <a:t>مباني اقتصادي قيمت گذاري را تجزيه و تحليل نمايد.</a:t>
            </a:r>
          </a:p>
          <a:p>
            <a:pPr marL="785813" indent="-609600" eaLnBrk="1" hangingPunct="1">
              <a:lnSpc>
                <a:spcPct val="80000"/>
              </a:lnSpc>
              <a:buFontTx/>
              <a:buAutoNum type="arabicPeriod"/>
            </a:pPr>
            <a:r>
              <a:rPr lang="fa-IR" smtClean="0"/>
              <a:t>عوامل موثر بر قيمت گذاري را شرح دهد.</a:t>
            </a:r>
          </a:p>
          <a:p>
            <a:pPr marL="785813" indent="-609600" eaLnBrk="1" hangingPunct="1">
              <a:lnSpc>
                <a:spcPct val="80000"/>
              </a:lnSpc>
              <a:buFontTx/>
              <a:buAutoNum type="arabicPeriod"/>
            </a:pPr>
            <a:r>
              <a:rPr lang="fa-IR" smtClean="0"/>
              <a:t>هدف هاي قيمت گذاري را بيان کرده و استراتژي قيمت گذاري را شرح دهد.</a:t>
            </a:r>
          </a:p>
          <a:p>
            <a:pPr marL="785813" indent="-609600" eaLnBrk="1" hangingPunct="1">
              <a:lnSpc>
                <a:spcPct val="80000"/>
              </a:lnSpc>
              <a:buFontTx/>
              <a:buAutoNum type="arabicPeriod"/>
            </a:pPr>
            <a:r>
              <a:rPr lang="fa-IR" smtClean="0"/>
              <a:t>روش هاي قيمت گذاري را شرح داده و مورد مقايسه قرار دهد.</a:t>
            </a:r>
          </a:p>
          <a:p>
            <a:pPr marL="785813" indent="-609600" eaLnBrk="1" hangingPunct="1">
              <a:lnSpc>
                <a:spcPct val="80000"/>
              </a:lnSpc>
              <a:buFontTx/>
              <a:buAutoNum type="arabicPeriod"/>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82626"/>
                                        </p:tgtEl>
                                        <p:attrNameLst>
                                          <p:attrName>style.visibility</p:attrName>
                                        </p:attrNameLst>
                                      </p:cBhvr>
                                      <p:to>
                                        <p:strVal val="visible"/>
                                      </p:to>
                                    </p:set>
                                    <p:anim calcmode="lin" valueType="num">
                                      <p:cBhvr>
                                        <p:cTn id="7" dur="500" fill="hold"/>
                                        <p:tgtEl>
                                          <p:spTgt spid="282626"/>
                                        </p:tgtEl>
                                        <p:attrNameLst>
                                          <p:attrName>ppt_w</p:attrName>
                                        </p:attrNameLst>
                                      </p:cBhvr>
                                      <p:tavLst>
                                        <p:tav tm="0">
                                          <p:val>
                                            <p:fltVal val="0"/>
                                          </p:val>
                                        </p:tav>
                                        <p:tav tm="100000">
                                          <p:val>
                                            <p:strVal val="#ppt_w"/>
                                          </p:val>
                                        </p:tav>
                                      </p:tavLst>
                                    </p:anim>
                                    <p:anim calcmode="lin" valueType="num">
                                      <p:cBhvr>
                                        <p:cTn id="8" dur="500" fill="hold"/>
                                        <p:tgtEl>
                                          <p:spTgt spid="282626"/>
                                        </p:tgtEl>
                                        <p:attrNameLst>
                                          <p:attrName>ppt_h</p:attrName>
                                        </p:attrNameLst>
                                      </p:cBhvr>
                                      <p:tavLst>
                                        <p:tav tm="0">
                                          <p:val>
                                            <p:fltVal val="0"/>
                                          </p:val>
                                        </p:tav>
                                        <p:tav tm="100000">
                                          <p:val>
                                            <p:strVal val="#ppt_h"/>
                                          </p:val>
                                        </p:tav>
                                      </p:tavLst>
                                    </p:anim>
                                    <p:animEffect transition="in" filter="fade">
                                      <p:cBhvr>
                                        <p:cTn id="9" dur="500"/>
                                        <p:tgtEl>
                                          <p:spTgt spid="2826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82627">
                                            <p:txEl>
                                              <p:pRg st="0" end="0"/>
                                            </p:txEl>
                                          </p:spTgt>
                                        </p:tgtEl>
                                        <p:attrNameLst>
                                          <p:attrName>style.visibility</p:attrName>
                                        </p:attrNameLst>
                                      </p:cBhvr>
                                      <p:to>
                                        <p:strVal val="visible"/>
                                      </p:to>
                                    </p:set>
                                    <p:animEffect transition="in" filter="fade">
                                      <p:cBhvr>
                                        <p:cTn id="14" dur="1000">
                                          <p:stCondLst>
                                            <p:cond delay="0"/>
                                          </p:stCondLst>
                                        </p:cTn>
                                        <p:tgtEl>
                                          <p:spTgt spid="28262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2627">
                                            <p:txEl>
                                              <p:pRg st="1" end="1"/>
                                            </p:txEl>
                                          </p:spTgt>
                                        </p:tgtEl>
                                        <p:attrNameLst>
                                          <p:attrName>style.visibility</p:attrName>
                                        </p:attrNameLst>
                                      </p:cBhvr>
                                      <p:to>
                                        <p:strVal val="visible"/>
                                      </p:to>
                                    </p:set>
                                    <p:animEffect transition="in" filter="fade">
                                      <p:cBhvr>
                                        <p:cTn id="19" dur="1000">
                                          <p:stCondLst>
                                            <p:cond delay="0"/>
                                          </p:stCondLst>
                                        </p:cTn>
                                        <p:tgtEl>
                                          <p:spTgt spid="282627">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82627">
                                            <p:txEl>
                                              <p:pRg st="2" end="2"/>
                                            </p:txEl>
                                          </p:spTgt>
                                        </p:tgtEl>
                                        <p:attrNameLst>
                                          <p:attrName>style.visibility</p:attrName>
                                        </p:attrNameLst>
                                      </p:cBhvr>
                                      <p:to>
                                        <p:strVal val="visible"/>
                                      </p:to>
                                    </p:set>
                                    <p:animEffect transition="in" filter="fade">
                                      <p:cBhvr>
                                        <p:cTn id="24" dur="1000">
                                          <p:stCondLst>
                                            <p:cond delay="0"/>
                                          </p:stCondLst>
                                        </p:cTn>
                                        <p:tgtEl>
                                          <p:spTgt spid="282627">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2627">
                                            <p:txEl>
                                              <p:pRg st="3" end="3"/>
                                            </p:txEl>
                                          </p:spTgt>
                                        </p:tgtEl>
                                        <p:attrNameLst>
                                          <p:attrName>style.visibility</p:attrName>
                                        </p:attrNameLst>
                                      </p:cBhvr>
                                      <p:to>
                                        <p:strVal val="visible"/>
                                      </p:to>
                                    </p:set>
                                    <p:animEffect transition="in" filter="fade">
                                      <p:cBhvr>
                                        <p:cTn id="29" dur="1000">
                                          <p:stCondLst>
                                            <p:cond delay="0"/>
                                          </p:stCondLst>
                                        </p:cTn>
                                        <p:tgtEl>
                                          <p:spTgt spid="282627">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82627">
                                            <p:txEl>
                                              <p:pRg st="4" end="4"/>
                                            </p:txEl>
                                          </p:spTgt>
                                        </p:tgtEl>
                                        <p:attrNameLst>
                                          <p:attrName>style.visibility</p:attrName>
                                        </p:attrNameLst>
                                      </p:cBhvr>
                                      <p:to>
                                        <p:strVal val="visible"/>
                                      </p:to>
                                    </p:set>
                                    <p:animEffect transition="in" filter="fade">
                                      <p:cBhvr>
                                        <p:cTn id="34" dur="1000">
                                          <p:stCondLst>
                                            <p:cond delay="0"/>
                                          </p:stCondLst>
                                        </p:cTn>
                                        <p:tgtEl>
                                          <p:spTgt spid="282627">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2627">
                                            <p:txEl>
                                              <p:pRg st="5" end="5"/>
                                            </p:txEl>
                                          </p:spTgt>
                                        </p:tgtEl>
                                        <p:attrNameLst>
                                          <p:attrName>style.visibility</p:attrName>
                                        </p:attrNameLst>
                                      </p:cBhvr>
                                      <p:to>
                                        <p:strVal val="visible"/>
                                      </p:to>
                                    </p:set>
                                    <p:animEffect transition="in" filter="fade">
                                      <p:cBhvr>
                                        <p:cTn id="39" dur="1000">
                                          <p:stCondLst>
                                            <p:cond delay="0"/>
                                          </p:stCondLst>
                                        </p:cTn>
                                        <p:tgtEl>
                                          <p:spTgt spid="282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6" grpId="0"/>
      <p:bldP spid="282627" grpId="0" build="p"/>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EEAD1F9-5881-4DE1-9365-59A1F9014E75}" type="slidenum">
              <a:rPr lang="en-US"/>
              <a:pPr>
                <a:defRPr/>
              </a:pPr>
              <a:t>293</a:t>
            </a:fld>
            <a:endParaRPr lang="en-US"/>
          </a:p>
        </p:txBody>
      </p:sp>
      <p:sp>
        <p:nvSpPr>
          <p:cNvPr id="297987" name="Rectangle 2"/>
          <p:cNvSpPr>
            <a:spLocks noGrp="1" noChangeArrowheads="1"/>
          </p:cNvSpPr>
          <p:nvPr>
            <p:ph type="title"/>
          </p:nvPr>
        </p:nvSpPr>
        <p:spPr/>
        <p:txBody>
          <a:bodyPr/>
          <a:lstStyle/>
          <a:p>
            <a:pPr eaLnBrk="1" hangingPunct="1"/>
            <a:r>
              <a:rPr lang="fa-IR" smtClean="0"/>
              <a:t>قيمت گذاري </a:t>
            </a:r>
            <a:endParaRPr lang="en-US" smtClean="0"/>
          </a:p>
        </p:txBody>
      </p:sp>
      <p:sp>
        <p:nvSpPr>
          <p:cNvPr id="283651" name="Rectangle 3"/>
          <p:cNvSpPr>
            <a:spLocks noGrp="1" noChangeArrowheads="1"/>
          </p:cNvSpPr>
          <p:nvPr>
            <p:ph type="body" idx="1"/>
          </p:nvPr>
        </p:nvSpPr>
        <p:spPr/>
        <p:txBody>
          <a:bodyPr/>
          <a:lstStyle/>
          <a:p>
            <a:pPr eaLnBrk="1" hangingPunct="1">
              <a:lnSpc>
                <a:spcPct val="200000"/>
              </a:lnSpc>
              <a:buFontTx/>
              <a:buNone/>
            </a:pPr>
            <a:r>
              <a:rPr lang="fa-IR" smtClean="0"/>
              <a:t>يکي از مهمترين فعاليت هاي مديريت بازاريابي بين‌المللي تصميم گيري در مورد تعيين قيمت هاي فروش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anim calcmode="lin" valueType="num">
                                      <p:cBhvr>
                                        <p:cTn id="7" dur="500" decel="50000" fill="hold">
                                          <p:stCondLst>
                                            <p:cond delay="0"/>
                                          </p:stCondLst>
                                        </p:cTn>
                                        <p:tgtEl>
                                          <p:spTgt spid="283651">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83651">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83651">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283651">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83651">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83651">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83651">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83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C01C084-2773-4616-BA39-4A240BF7D9E8}" type="slidenum">
              <a:rPr lang="en-US"/>
              <a:pPr>
                <a:defRPr/>
              </a:pPr>
              <a:t>294</a:t>
            </a:fld>
            <a:endParaRPr lang="en-US"/>
          </a:p>
        </p:txBody>
      </p:sp>
      <p:sp>
        <p:nvSpPr>
          <p:cNvPr id="299011" name="Rectangle 2"/>
          <p:cNvSpPr>
            <a:spLocks noGrp="1" noChangeArrowheads="1"/>
          </p:cNvSpPr>
          <p:nvPr>
            <p:ph type="title"/>
          </p:nvPr>
        </p:nvSpPr>
        <p:spPr/>
        <p:txBody>
          <a:bodyPr/>
          <a:lstStyle/>
          <a:p>
            <a:pPr eaLnBrk="1" hangingPunct="1"/>
            <a:r>
              <a:rPr lang="fa-IR" smtClean="0"/>
              <a:t>استراتژي قيمت گذاري</a:t>
            </a:r>
            <a:endParaRPr lang="en-US" smtClean="0"/>
          </a:p>
        </p:txBody>
      </p:sp>
      <p:sp>
        <p:nvSpPr>
          <p:cNvPr id="284675" name="Rectangle 3"/>
          <p:cNvSpPr>
            <a:spLocks noGrp="1" noChangeArrowheads="1"/>
          </p:cNvSpPr>
          <p:nvPr>
            <p:ph type="body" idx="1"/>
          </p:nvPr>
        </p:nvSpPr>
        <p:spPr/>
        <p:txBody>
          <a:bodyPr/>
          <a:lstStyle/>
          <a:p>
            <a:pPr eaLnBrk="1" hangingPunct="1">
              <a:buFontTx/>
              <a:buNone/>
            </a:pPr>
            <a:r>
              <a:rPr lang="fa-IR" smtClean="0"/>
              <a:t>منظور از استراتژي قيمت گذاري، سياست کلي شرکت‌ها در زمينه قيمت گذاري است و با تاکتيک هايي که شرکت براي يک دوره زماني محدود يا براي يک محل معين به آن متوسل مي شود فرق دارد. استراتژي قيمت‌گذاري يک خط مشي اساسي است که در برنامه بازاريابي تثبيت شده است.</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84675">
                                            <p:txEl>
                                              <p:pRg st="0" end="0"/>
                                            </p:txEl>
                                          </p:spTgt>
                                        </p:tgtEl>
                                        <p:attrNameLst>
                                          <p:attrName>style.visibility</p:attrName>
                                        </p:attrNameLst>
                                      </p:cBhvr>
                                      <p:to>
                                        <p:strVal val="visible"/>
                                      </p:to>
                                    </p:set>
                                    <p:anim calcmode="lin" valueType="num">
                                      <p:cBhvr>
                                        <p:cTn id="7" dur="1000" fill="hold"/>
                                        <p:tgtEl>
                                          <p:spTgt spid="28467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8467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46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A2CCDA5-EAED-47E6-AA45-B95AEA25BB49}" type="slidenum">
              <a:rPr lang="en-US"/>
              <a:pPr>
                <a:defRPr/>
              </a:pPr>
              <a:t>295</a:t>
            </a:fld>
            <a:endParaRPr lang="en-US"/>
          </a:p>
        </p:txBody>
      </p:sp>
      <p:sp>
        <p:nvSpPr>
          <p:cNvPr id="285698" name="Rectangle 2"/>
          <p:cNvSpPr>
            <a:spLocks noGrp="1" noChangeArrowheads="1"/>
          </p:cNvSpPr>
          <p:nvPr>
            <p:ph type="title"/>
          </p:nvPr>
        </p:nvSpPr>
        <p:spPr/>
        <p:txBody>
          <a:bodyPr/>
          <a:lstStyle/>
          <a:p>
            <a:pPr eaLnBrk="1" hangingPunct="1"/>
            <a:r>
              <a:rPr lang="fa-IR" smtClean="0"/>
              <a:t>روش هاي قيمت گذاري</a:t>
            </a:r>
            <a:endParaRPr lang="en-US" smtClean="0"/>
          </a:p>
        </p:txBody>
      </p:sp>
      <p:sp>
        <p:nvSpPr>
          <p:cNvPr id="285699" name="Rectangle 3"/>
          <p:cNvSpPr>
            <a:spLocks noGrp="1" noChangeArrowheads="1"/>
          </p:cNvSpPr>
          <p:nvPr>
            <p:ph type="body" idx="1"/>
          </p:nvPr>
        </p:nvSpPr>
        <p:spPr/>
        <p:txBody>
          <a:bodyPr/>
          <a:lstStyle/>
          <a:p>
            <a:pPr marL="709613" indent="-533400" eaLnBrk="1" hangingPunct="1">
              <a:lnSpc>
                <a:spcPct val="90000"/>
              </a:lnSpc>
              <a:buFontTx/>
              <a:buNone/>
            </a:pPr>
            <a:r>
              <a:rPr lang="fa-IR" sz="2800" smtClean="0">
                <a:solidFill>
                  <a:srgbClr val="0033CC"/>
                </a:solidFill>
              </a:rPr>
              <a:t>عمده ترين روش هاي قيمت گذاري را مي توان به شرح زير بيان کرد:</a:t>
            </a:r>
          </a:p>
          <a:p>
            <a:pPr marL="709613" indent="-533400" eaLnBrk="1" hangingPunct="1">
              <a:lnSpc>
                <a:spcPct val="90000"/>
              </a:lnSpc>
              <a:buFontTx/>
              <a:buBlip>
                <a:blip r:embed="rId2"/>
              </a:buBlip>
            </a:pPr>
            <a:r>
              <a:rPr lang="fa-IR" sz="2800" smtClean="0"/>
              <a:t>روش قيمت گذاري رقابتي</a:t>
            </a:r>
          </a:p>
          <a:p>
            <a:pPr marL="709613" indent="-533400" eaLnBrk="1" hangingPunct="1">
              <a:lnSpc>
                <a:spcPct val="90000"/>
              </a:lnSpc>
              <a:buFontTx/>
              <a:buBlip>
                <a:blip r:embed="rId2"/>
              </a:buBlip>
            </a:pPr>
            <a:r>
              <a:rPr lang="fa-IR" sz="2800" smtClean="0"/>
              <a:t>روش قيمت گذاري بر اساس بازار</a:t>
            </a:r>
          </a:p>
          <a:p>
            <a:pPr marL="709613" indent="-533400" eaLnBrk="1" hangingPunct="1">
              <a:lnSpc>
                <a:spcPct val="90000"/>
              </a:lnSpc>
              <a:buFontTx/>
              <a:buBlip>
                <a:blip r:embed="rId2"/>
              </a:buBlip>
            </a:pPr>
            <a:r>
              <a:rPr lang="fa-IR" sz="2800" smtClean="0"/>
              <a:t>روش قيمت گذاري بر اساس هزينه</a:t>
            </a:r>
          </a:p>
          <a:p>
            <a:pPr marL="709613" indent="-533400" eaLnBrk="1" hangingPunct="1">
              <a:lnSpc>
                <a:spcPct val="90000"/>
              </a:lnSpc>
              <a:buFontTx/>
              <a:buBlip>
                <a:blip r:embed="rId2"/>
              </a:buBlip>
            </a:pPr>
            <a:r>
              <a:rPr lang="fa-IR" sz="2800" smtClean="0"/>
              <a:t>روش قيمت گذاري متفاوت</a:t>
            </a:r>
          </a:p>
          <a:p>
            <a:pPr marL="709613" indent="-533400" eaLnBrk="1" hangingPunct="1">
              <a:lnSpc>
                <a:spcPct val="90000"/>
              </a:lnSpc>
              <a:buFontTx/>
              <a:buBlip>
                <a:blip r:embed="rId2"/>
              </a:buBlip>
            </a:pPr>
            <a:r>
              <a:rPr lang="fa-IR" sz="2800" smtClean="0"/>
              <a:t>قيمت گذاري رواني و تصوير ذهني</a:t>
            </a:r>
          </a:p>
          <a:p>
            <a:pPr marL="709613" indent="-533400" eaLnBrk="1" hangingPunct="1">
              <a:lnSpc>
                <a:spcPct val="90000"/>
              </a:lnSpc>
              <a:buFontTx/>
              <a:buBlip>
                <a:blip r:embed="rId2"/>
              </a:buBlip>
            </a:pPr>
            <a:r>
              <a:rPr lang="fa-IR" sz="2800" smtClean="0"/>
              <a:t>قيمت گذاري بر اساس توزيع</a:t>
            </a:r>
          </a:p>
          <a:p>
            <a:pPr marL="709613" indent="-533400" eaLnBrk="1" hangingPunct="1">
              <a:lnSpc>
                <a:spcPct val="90000"/>
              </a:lnSpc>
              <a:buFontTx/>
              <a:buBlip>
                <a:blip r:embed="rId2"/>
              </a:buBlip>
            </a:pPr>
            <a:r>
              <a:rPr lang="fa-IR" sz="2800" smtClean="0"/>
              <a:t>دامپينگ</a:t>
            </a: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85698"/>
                                        </p:tgtEl>
                                        <p:attrNameLst>
                                          <p:attrName>style.visibility</p:attrName>
                                        </p:attrNameLst>
                                      </p:cBhvr>
                                      <p:to>
                                        <p:strVal val="visible"/>
                                      </p:to>
                                    </p:set>
                                    <p:animEffect transition="in" filter="dissolve">
                                      <p:cBhvr>
                                        <p:cTn id="7" dur="500"/>
                                        <p:tgtEl>
                                          <p:spTgt spid="285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5699">
                                            <p:txEl>
                                              <p:pRg st="0" end="0"/>
                                            </p:txEl>
                                          </p:spTgt>
                                        </p:tgtEl>
                                        <p:attrNameLst>
                                          <p:attrName>style.visibility</p:attrName>
                                        </p:attrNameLst>
                                      </p:cBhvr>
                                      <p:to>
                                        <p:strVal val="visible"/>
                                      </p:to>
                                    </p:set>
                                    <p:animEffect transition="in" filter="dissolve">
                                      <p:cBhvr>
                                        <p:cTn id="12" dur="500"/>
                                        <p:tgtEl>
                                          <p:spTgt spid="2856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5699">
                                            <p:txEl>
                                              <p:pRg st="1" end="1"/>
                                            </p:txEl>
                                          </p:spTgt>
                                        </p:tgtEl>
                                        <p:attrNameLst>
                                          <p:attrName>style.visibility</p:attrName>
                                        </p:attrNameLst>
                                      </p:cBhvr>
                                      <p:to>
                                        <p:strVal val="visible"/>
                                      </p:to>
                                    </p:set>
                                    <p:animEffect transition="in" filter="dissolve">
                                      <p:cBhvr>
                                        <p:cTn id="17" dur="500"/>
                                        <p:tgtEl>
                                          <p:spTgt spid="2856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5699">
                                            <p:txEl>
                                              <p:pRg st="2" end="2"/>
                                            </p:txEl>
                                          </p:spTgt>
                                        </p:tgtEl>
                                        <p:attrNameLst>
                                          <p:attrName>style.visibility</p:attrName>
                                        </p:attrNameLst>
                                      </p:cBhvr>
                                      <p:to>
                                        <p:strVal val="visible"/>
                                      </p:to>
                                    </p:set>
                                    <p:animEffect transition="in" filter="dissolve">
                                      <p:cBhvr>
                                        <p:cTn id="22" dur="500"/>
                                        <p:tgtEl>
                                          <p:spTgt spid="2856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85699">
                                            <p:txEl>
                                              <p:pRg st="3" end="3"/>
                                            </p:txEl>
                                          </p:spTgt>
                                        </p:tgtEl>
                                        <p:attrNameLst>
                                          <p:attrName>style.visibility</p:attrName>
                                        </p:attrNameLst>
                                      </p:cBhvr>
                                      <p:to>
                                        <p:strVal val="visible"/>
                                      </p:to>
                                    </p:set>
                                    <p:animEffect transition="in" filter="dissolve">
                                      <p:cBhvr>
                                        <p:cTn id="27" dur="500"/>
                                        <p:tgtEl>
                                          <p:spTgt spid="2856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85699">
                                            <p:txEl>
                                              <p:pRg st="4" end="4"/>
                                            </p:txEl>
                                          </p:spTgt>
                                        </p:tgtEl>
                                        <p:attrNameLst>
                                          <p:attrName>style.visibility</p:attrName>
                                        </p:attrNameLst>
                                      </p:cBhvr>
                                      <p:to>
                                        <p:strVal val="visible"/>
                                      </p:to>
                                    </p:set>
                                    <p:animEffect transition="in" filter="dissolve">
                                      <p:cBhvr>
                                        <p:cTn id="32" dur="500"/>
                                        <p:tgtEl>
                                          <p:spTgt spid="28569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85699">
                                            <p:txEl>
                                              <p:pRg st="5" end="5"/>
                                            </p:txEl>
                                          </p:spTgt>
                                        </p:tgtEl>
                                        <p:attrNameLst>
                                          <p:attrName>style.visibility</p:attrName>
                                        </p:attrNameLst>
                                      </p:cBhvr>
                                      <p:to>
                                        <p:strVal val="visible"/>
                                      </p:to>
                                    </p:set>
                                    <p:animEffect transition="in" filter="dissolve">
                                      <p:cBhvr>
                                        <p:cTn id="37" dur="500"/>
                                        <p:tgtEl>
                                          <p:spTgt spid="28569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85699">
                                            <p:txEl>
                                              <p:pRg st="6" end="6"/>
                                            </p:txEl>
                                          </p:spTgt>
                                        </p:tgtEl>
                                        <p:attrNameLst>
                                          <p:attrName>style.visibility</p:attrName>
                                        </p:attrNameLst>
                                      </p:cBhvr>
                                      <p:to>
                                        <p:strVal val="visible"/>
                                      </p:to>
                                    </p:set>
                                    <p:animEffect transition="in" filter="dissolve">
                                      <p:cBhvr>
                                        <p:cTn id="42" dur="500"/>
                                        <p:tgtEl>
                                          <p:spTgt spid="28569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85699">
                                            <p:txEl>
                                              <p:pRg st="7" end="7"/>
                                            </p:txEl>
                                          </p:spTgt>
                                        </p:tgtEl>
                                        <p:attrNameLst>
                                          <p:attrName>style.visibility</p:attrName>
                                        </p:attrNameLst>
                                      </p:cBhvr>
                                      <p:to>
                                        <p:strVal val="visible"/>
                                      </p:to>
                                    </p:set>
                                    <p:animEffect transition="in" filter="dissolve">
                                      <p:cBhvr>
                                        <p:cTn id="47" dur="500"/>
                                        <p:tgtEl>
                                          <p:spTgt spid="285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8" grpId="0"/>
      <p:bldP spid="285699" grpId="0" build="p"/>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EC2AE76-504C-49CC-B710-250BB814ECD6}" type="slidenum">
              <a:rPr lang="en-US"/>
              <a:pPr>
                <a:defRPr/>
              </a:pPr>
              <a:t>296</a:t>
            </a:fld>
            <a:endParaRPr lang="en-US"/>
          </a:p>
        </p:txBody>
      </p:sp>
      <p:sp>
        <p:nvSpPr>
          <p:cNvPr id="301059" name="Rectangle 2"/>
          <p:cNvSpPr>
            <a:spLocks noGrp="1" noChangeArrowheads="1"/>
          </p:cNvSpPr>
          <p:nvPr>
            <p:ph type="title"/>
          </p:nvPr>
        </p:nvSpPr>
        <p:spPr>
          <a:xfrm>
            <a:off x="1619250" y="476250"/>
            <a:ext cx="6172200" cy="1143000"/>
          </a:xfrm>
        </p:spPr>
        <p:txBody>
          <a:bodyPr/>
          <a:lstStyle/>
          <a:p>
            <a:pPr eaLnBrk="1" hangingPunct="1"/>
            <a:r>
              <a:rPr lang="fa-IR" smtClean="0"/>
              <a:t>روش قيمت گذاري براساس دامپينگ</a:t>
            </a:r>
            <a:endParaRPr lang="en-US" smtClean="0"/>
          </a:p>
        </p:txBody>
      </p:sp>
      <p:sp>
        <p:nvSpPr>
          <p:cNvPr id="286723" name="Rectangle 3"/>
          <p:cNvSpPr>
            <a:spLocks noGrp="1" noChangeArrowheads="1"/>
          </p:cNvSpPr>
          <p:nvPr>
            <p:ph type="body" idx="1"/>
          </p:nvPr>
        </p:nvSpPr>
        <p:spPr>
          <a:xfrm>
            <a:off x="1116013" y="1916113"/>
            <a:ext cx="7010400" cy="3856037"/>
          </a:xfrm>
        </p:spPr>
        <p:txBody>
          <a:bodyPr/>
          <a:lstStyle/>
          <a:p>
            <a:pPr eaLnBrk="1" hangingPunct="1">
              <a:lnSpc>
                <a:spcPct val="150000"/>
              </a:lnSpc>
              <a:buFontTx/>
              <a:buNone/>
            </a:pPr>
            <a:r>
              <a:rPr lang="fa-IR" smtClean="0"/>
              <a:t>دامپينگ عبارت است از وارد نمودن کالايي به بازار کشور ديگر و فروش آن به بهايي کمتر از ارزش عادي آن به صورتي که به محصولات موجود در داخل کشور لطمه زده و يا باعث به تعويق افتادن ايجاد محصولات جديد شود.</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86723">
                                            <p:txEl>
                                              <p:pRg st="0" end="0"/>
                                            </p:txEl>
                                          </p:spTgt>
                                        </p:tgtEl>
                                        <p:attrNameLst>
                                          <p:attrName>style.visibility</p:attrName>
                                        </p:attrNameLst>
                                      </p:cBhvr>
                                      <p:to>
                                        <p:strVal val="visible"/>
                                      </p:to>
                                    </p:set>
                                    <p:anim calcmode="lin" valueType="num">
                                      <p:cBhvr>
                                        <p:cTn id="7" dur="1000" fill="hold"/>
                                        <p:tgtEl>
                                          <p:spTgt spid="28672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8672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867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1"/>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827584" y="2780928"/>
            <a:ext cx="6906058" cy="1077218"/>
          </a:xfrm>
          <a:prstGeom prst="rect">
            <a:avLst/>
          </a:prstGeom>
          <a:noFill/>
        </p:spPr>
        <p:txBody>
          <a:bodyPr wrap="none">
            <a:spAutoFit/>
          </a:bodyPr>
          <a:lstStyle/>
          <a:p>
            <a:pPr algn="ctr" fontAlgn="auto">
              <a:spcBef>
                <a:spcPts val="0"/>
              </a:spcBef>
              <a:spcAft>
                <a:spcPts val="0"/>
              </a:spcAft>
              <a:defRPr/>
            </a:pPr>
            <a:r>
              <a:rPr lang="fa-IR" sz="32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cs typeface="B Nazanin"/>
              </a:rPr>
              <a:t>دریافت جدیدترین کتابهای الکترونیکی در سایت</a:t>
            </a:r>
          </a:p>
          <a:p>
            <a:pPr algn="ctr" fontAlgn="auto">
              <a:spcBef>
                <a:spcPts val="0"/>
              </a:spcBef>
              <a:spcAft>
                <a:spcPts val="0"/>
              </a:spcAft>
              <a:defRPr/>
            </a:pPr>
            <a:r>
              <a:rPr lang="en-US" sz="32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cs typeface="B Nazanin"/>
                <a:hlinkClick r:id="rId5"/>
              </a:rPr>
              <a:t>www.madsg.com</a:t>
            </a:r>
            <a:endParaRPr lang="en-US" sz="32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cs typeface="B Nazanin"/>
            </a:endParaRPr>
          </a:p>
        </p:txBody>
      </p:sp>
      <p:pic>
        <p:nvPicPr>
          <p:cNvPr id="4" name="Picture 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43508" y="5954648"/>
            <a:ext cx="2088232" cy="825676"/>
          </a:xfrm>
          <a:prstGeom prst="rect">
            <a:avLst/>
          </a:prstGeom>
        </p:spPr>
      </p:pic>
    </p:spTree>
    <p:extLst>
      <p:ext uri="{BB962C8B-B14F-4D97-AF65-F5344CB8AC3E}">
        <p14:creationId xmlns:p14="http://schemas.microsoft.com/office/powerpoint/2010/main" xmlns="" val="30134079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shreg.wav"/>
                                        </p:tgtEl>
                                      </p:cMediaNode>
                                    </p:audio>
                                  </p:subTnLst>
                                </p:cTn>
                              </p:par>
                              <p:par>
                                <p:cTn id="10" presetID="53" presetClass="entr" presetSubtype="16"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2000"/>
                                        <p:tgtEl>
                                          <p:spTgt spid="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B Titr"/>
      </a:majorFont>
      <a:minorFont>
        <a:latin typeface="Arial"/>
        <a:ea typeface=""/>
        <a:cs typeface="B Bad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low">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12047</Words>
  <Application>Microsoft Office PowerPoint</Application>
  <PresentationFormat>On-screen Show (4:3)</PresentationFormat>
  <Paragraphs>1474</Paragraphs>
  <Slides>297</Slides>
  <Notes>1</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297</vt:i4>
      </vt:variant>
    </vt:vector>
  </HeadingPairs>
  <TitlesOfParts>
    <vt:vector size="312" baseType="lpstr">
      <vt:lpstr>Arial</vt:lpstr>
      <vt:lpstr>B Badr</vt:lpstr>
      <vt:lpstr>B Yekan</vt:lpstr>
      <vt:lpstr>B Titr</vt:lpstr>
      <vt:lpstr>Times New Roman</vt:lpstr>
      <vt:lpstr>B Lotus</vt:lpstr>
      <vt:lpstr>Batang</vt:lpstr>
      <vt:lpstr>Arial Unicode MS</vt:lpstr>
      <vt:lpstr>Wingdings</vt:lpstr>
      <vt:lpstr>Calibri</vt:lpstr>
      <vt:lpstr>B Nazanin</vt:lpstr>
      <vt:lpstr>Wingdings 2</vt:lpstr>
      <vt:lpstr>Constantia</vt:lpstr>
      <vt:lpstr>Default Design</vt:lpstr>
      <vt:lpstr>Flow</vt:lpstr>
      <vt:lpstr>Slide 1</vt:lpstr>
      <vt:lpstr>Slide 2</vt:lpstr>
      <vt:lpstr>Slide 3</vt:lpstr>
      <vt:lpstr>Slide 4</vt:lpstr>
      <vt:lpstr>فهرست</vt:lpstr>
      <vt:lpstr>فصل اول </vt:lpstr>
      <vt:lpstr>هدف كلي</vt:lpstr>
      <vt:lpstr>هدف‌هاي رفتاري</vt:lpstr>
      <vt:lpstr>هدف بازاريابي</vt:lpstr>
      <vt:lpstr>تعريف بازاريابي</vt:lpstr>
      <vt:lpstr>تعريف بازريابي بين‌المللي</vt:lpstr>
      <vt:lpstr>با استفاده از اصول علمي به چه سولاتي مي‌توان پاسخ داد؟</vt:lpstr>
      <vt:lpstr>اهميت تجارت جهاني</vt:lpstr>
      <vt:lpstr>Slide 14</vt:lpstr>
      <vt:lpstr>تفاوت‌هاي بازار‌هاي داخلي و بين‌المللي</vt:lpstr>
      <vt:lpstr>بازاريابي تطبيقي</vt:lpstr>
      <vt:lpstr>Slide 17</vt:lpstr>
      <vt:lpstr>Slide 18</vt:lpstr>
      <vt:lpstr>بازاريابي بين‌المللي و سطوح آن</vt:lpstr>
      <vt:lpstr>سطوح طبقه‌بندي رقابت تجاري </vt:lpstr>
      <vt:lpstr>سطوح طبقه‌بندي رقابت تجاري </vt:lpstr>
      <vt:lpstr>عناصر مزيت استراتژيك بازاريابي</vt:lpstr>
      <vt:lpstr>تفاوت عمده  بازاريابي  داخلي  و  بين‌المللي</vt:lpstr>
      <vt:lpstr>عوامل خارجي  محيط  بازاريابي  بين‌المللي</vt:lpstr>
      <vt:lpstr>عوامل اقتصادي</vt:lpstr>
      <vt:lpstr>اهم عوامل اقتصادي</vt:lpstr>
      <vt:lpstr>عوامل اقتصاد بر اساس درآمد ملي</vt:lpstr>
      <vt:lpstr>عوامل سياسي</vt:lpstr>
      <vt:lpstr>عوامل فرهنگي</vt:lpstr>
      <vt:lpstr>فصل دوم</vt:lpstr>
      <vt:lpstr>هدف كلي</vt:lpstr>
      <vt:lpstr>هدف هاي رفتاري</vt:lpstr>
      <vt:lpstr>اهميت فرهنگ در بازاريابي بين‌المللي</vt:lpstr>
      <vt:lpstr>عناصر فرهنگ</vt:lpstr>
      <vt:lpstr>مذهب</vt:lpstr>
      <vt:lpstr>نمونه‌هاي تاثير مستقيم مذهب بر فعاليت‌هاي تجاري</vt:lpstr>
      <vt:lpstr>تحريم‌ها و تجويزهاي مذهبي</vt:lpstr>
      <vt:lpstr>نگرش به موقعيت زنان</vt:lpstr>
      <vt:lpstr>عادات</vt:lpstr>
      <vt:lpstr>عادات موثر بر فعاليت‌هاي  بازاريابي</vt:lpstr>
      <vt:lpstr>سطح تحصيلات</vt:lpstr>
      <vt:lpstr>سطح تحصيلات</vt:lpstr>
      <vt:lpstr>سطح تحصيلات</vt:lpstr>
      <vt:lpstr>هنر در بازاريابي</vt:lpstr>
      <vt:lpstr>تشابهات فرهنگي و استانداردسازي فعاليت‌هاي بازاريابي بين‌المللي</vt:lpstr>
      <vt:lpstr>فوايد استانداردسازي خط‌مشي بازاريابي</vt:lpstr>
      <vt:lpstr>Slide 47</vt:lpstr>
      <vt:lpstr>ارتباطات</vt:lpstr>
      <vt:lpstr>اهداف ارتباطات</vt:lpstr>
      <vt:lpstr>تعريف فنون مذاكرات  تجاري</vt:lpstr>
      <vt:lpstr>اركان مذاكرات بازاريابي</vt:lpstr>
      <vt:lpstr>روش‌هاي  مذاكرات  بازاريابي</vt:lpstr>
      <vt:lpstr>مذاكره ملايم</vt:lpstr>
      <vt:lpstr>مذاكره خشن</vt:lpstr>
      <vt:lpstr>مذاكرات منطقي  يا  اصولي</vt:lpstr>
      <vt:lpstr>مراحل مذاكره</vt:lpstr>
      <vt:lpstr>مهارت‌هاي مورد نياز در مرحله پيش‌مذاكره</vt:lpstr>
      <vt:lpstr>مهارت‌هاي مورد نياز مذاكره گسترده</vt:lpstr>
      <vt:lpstr>مهارت‌هاي مورد نياز مذاكره تلفيقي</vt:lpstr>
      <vt:lpstr>مهارت‌هاي مورد نياز در مرحله تصميم‌گيري و اقدام</vt:lpstr>
      <vt:lpstr>مهارت‌هاي مورد نياز در مرحله پس مذاكره</vt:lpstr>
      <vt:lpstr>نكات مهم در مذاكرات بازاريابي بين‌المللي</vt:lpstr>
      <vt:lpstr>چند نكته</vt:lpstr>
      <vt:lpstr>تاكتيك‌هاي مهم در فرآيند مذاكره</vt:lpstr>
      <vt:lpstr>فصل چهارم</vt:lpstr>
      <vt:lpstr>هدف كلي</vt:lpstr>
      <vt:lpstr>هدف‌هاي رفتاري</vt:lpstr>
      <vt:lpstr>روند تئوري‌هاي تجارت بين‌الملل</vt:lpstr>
      <vt:lpstr>نظريه مزيت مطلق</vt:lpstr>
      <vt:lpstr>نظريه مزيت نسبي</vt:lpstr>
      <vt:lpstr>دوره‌هاي تجارت و توليد</vt:lpstr>
      <vt:lpstr>تئوري‌هاي تجارت بين‌الملل در صدد پاسخ به اين سوالات هستند</vt:lpstr>
      <vt:lpstr>سهم ايران از بازار جهاني</vt:lpstr>
      <vt:lpstr>سهم ايران و كشورهاي منتخب در صادرات جهان</vt:lpstr>
      <vt:lpstr>درهم‌آميزي اقتصادي ايران با اقتصاد جهاني</vt:lpstr>
      <vt:lpstr>دلايل متعدد بودن قيمت سهام در بازار</vt:lpstr>
      <vt:lpstr>Slide 77</vt:lpstr>
      <vt:lpstr>تقسيم‌بندي صورتحساب تراز پرداخت‌ها</vt:lpstr>
      <vt:lpstr>تراز پرداخت‌ها و تصميم‌گيري بازاريابي</vt:lpstr>
      <vt:lpstr>خط‌مشي بازرگاني</vt:lpstr>
      <vt:lpstr>دلايل اقتصادي</vt:lpstr>
      <vt:lpstr>دلايل غيراقتصادي</vt:lpstr>
      <vt:lpstr>تعرفه‌هاي گمركي</vt:lpstr>
      <vt:lpstr>حقوق گمركي</vt:lpstr>
      <vt:lpstr>تعرفه گمركي</vt:lpstr>
      <vt:lpstr>سود بازرگاني</vt:lpstr>
      <vt:lpstr>تفاوت حقوق گمركي و سود بازرگاني</vt:lpstr>
      <vt:lpstr>Slide 88</vt:lpstr>
      <vt:lpstr>Slide 89</vt:lpstr>
      <vt:lpstr>آثار وضع تعرفه بر واردات</vt:lpstr>
      <vt:lpstr>سهميه‌ها</vt:lpstr>
      <vt:lpstr>Slide 92</vt:lpstr>
      <vt:lpstr>كنترل ارز</vt:lpstr>
      <vt:lpstr>عواقب محدوديت ارزي براي كارخانجات و شركت‌ها</vt:lpstr>
      <vt:lpstr>تعرفه‌هاي گمركي نامرئي</vt:lpstr>
      <vt:lpstr>سازمان‌هاي تسهيل كننده تجارت جهاني</vt:lpstr>
      <vt:lpstr>انواع گروه‌بندي ‌هاي بازار بين‌المللي</vt:lpstr>
      <vt:lpstr>اهداف ايجاد مناطق آزاد تجاري</vt:lpstr>
      <vt:lpstr>عوامل توفيق مناطق آزاد تجاري  در برخي كشورها</vt:lpstr>
      <vt:lpstr>دلايل عدم توفيق مناطق آزاد تجاري  در برخي كشورها</vt:lpstr>
      <vt:lpstr>عملكرد مناطق آزاد ايران در حال و آينده</vt:lpstr>
      <vt:lpstr>اتحاديه حقوق گمركي</vt:lpstr>
      <vt:lpstr>بازار مشترك</vt:lpstr>
      <vt:lpstr>اتحاديه اقتصادي</vt:lpstr>
      <vt:lpstr>Slide 105</vt:lpstr>
      <vt:lpstr>همكاري هاي عمده بين المللي</vt:lpstr>
      <vt:lpstr>همكاري هاي عمده بين المللي</vt:lpstr>
      <vt:lpstr>اثرات ايجاد يك بلوك تجاري</vt:lpstr>
      <vt:lpstr>عوامل اثربخشي يك بلوك تجاري</vt:lpstr>
      <vt:lpstr>ناحيه گرايي و شركت‌هاي چند مليتي</vt:lpstr>
      <vt:lpstr>سيستم‌هاي مالي بين‌المللي</vt:lpstr>
      <vt:lpstr>بانك جهاني</vt:lpstr>
      <vt:lpstr>عوامل تاثيرگذار بازار</vt:lpstr>
      <vt:lpstr>استفاده از درآمد سرآنه دقيق نبوده و مشكلاتي به شرح زير بوجود مي‌آورد</vt:lpstr>
      <vt:lpstr>درجه توسعه اقتصادي كشور</vt:lpstr>
      <vt:lpstr>طبقه‌بندي روسو</vt:lpstr>
      <vt:lpstr>مرحله قبل از جهش</vt:lpstr>
      <vt:lpstr>وضعيت طبيعي كشور</vt:lpstr>
      <vt:lpstr>عوامل زيربنايي</vt:lpstr>
      <vt:lpstr>حمل و نقل</vt:lpstr>
      <vt:lpstr>جمعيت</vt:lpstr>
      <vt:lpstr>جمعيت را بايد از نقطه‌نظرات زير بررسي كرد:</vt:lpstr>
      <vt:lpstr>ساير عوامل اقتصادي</vt:lpstr>
      <vt:lpstr>فصل پنجم</vt:lpstr>
      <vt:lpstr>هدف كلي</vt:lpstr>
      <vt:lpstr>هدف‌هاي رفتاري</vt:lpstr>
      <vt:lpstr>وسعت كار بازاريابي بين‌المللي</vt:lpstr>
      <vt:lpstr>Slide 128</vt:lpstr>
      <vt:lpstr>مهارت‌هاي مهم از تكنيك‌هاي تحقق بازاريابي داخلي براي استفاده در بازارهاي خارجي</vt:lpstr>
      <vt:lpstr>مشكلات تحقق بازاريابي در كشورهاي مختلف</vt:lpstr>
      <vt:lpstr>مشكلات فرهنگي</vt:lpstr>
      <vt:lpstr>برخي مشكلات فرهنگي</vt:lpstr>
      <vt:lpstr>مشكلات تكنيكي يا فني</vt:lpstr>
      <vt:lpstr>مشكلات داده‌ها</vt:lpstr>
      <vt:lpstr>سيستم اطلاعاتي بازاريابي</vt:lpstr>
      <vt:lpstr>اركان اساسي سيستم اطلاعاتي بازاريابي</vt:lpstr>
      <vt:lpstr>شناخت اطلاعات مورد نياز سيستم</vt:lpstr>
      <vt:lpstr>طبقه‌بندي اطلاعات</vt:lpstr>
      <vt:lpstr>اطلاعات دستوري</vt:lpstr>
      <vt:lpstr>اطلاعات منابع</vt:lpstr>
      <vt:lpstr>دسته‌بندي اطلاعات مربوط به بازار</vt:lpstr>
      <vt:lpstr>دسته‌بندي اطلاعات مربوط به بازار</vt:lpstr>
      <vt:lpstr>دسته‌بندي اطلاعات مربوط به بازار</vt:lpstr>
      <vt:lpstr>جمع‌آوري اطلاعات سيستم اطلاعات بازاريابي</vt:lpstr>
      <vt:lpstr>مراحل روش علمي تحقيق در بازاريابي</vt:lpstr>
      <vt:lpstr>پردازش اطلاعات جمع‌آوري شده</vt:lpstr>
      <vt:lpstr>اهداف اصلي پردازش اطلاعات</vt:lpstr>
      <vt:lpstr>Slide 148</vt:lpstr>
      <vt:lpstr>فصل ششم</vt:lpstr>
      <vt:lpstr>هدف كلي</vt:lpstr>
      <vt:lpstr>هدف‌هاي رفتاري</vt:lpstr>
      <vt:lpstr>مقاصد درانتخاب استراتژي</vt:lpstr>
      <vt:lpstr>Slide 153</vt:lpstr>
      <vt:lpstr>شاخه‌هاي عمومي استراتژي</vt:lpstr>
      <vt:lpstr>تمرکز روي توانايي هاي اصلي شرکت</vt:lpstr>
      <vt:lpstr>برتري طلبي</vt:lpstr>
      <vt:lpstr>مراحل دستيابي به استراتژي توسعه</vt:lpstr>
      <vt:lpstr>مراحل توسعه استراتژي ورود به بازارهاي بين المللي</vt:lpstr>
      <vt:lpstr>عوامل موثر در شکل گيري استراتژي بازار</vt:lpstr>
      <vt:lpstr>عوامل بازار</vt:lpstr>
      <vt:lpstr>تقسيم بندي بازار</vt:lpstr>
      <vt:lpstr>عوامل جغرافيايي</vt:lpstr>
      <vt:lpstr>حالات مختلف توسعه جغرافيايي</vt:lpstr>
      <vt:lpstr>حالات مختلف توسعه جغرافيايي</vt:lpstr>
      <vt:lpstr>حالات مختلف توسعه جغرافيايي</vt:lpstr>
      <vt:lpstr>حالات مختلف توسعه جغرافيايي</vt:lpstr>
      <vt:lpstr>عوامل رقابتي</vt:lpstr>
      <vt:lpstr>Slide 168</vt:lpstr>
      <vt:lpstr>عوامل شرکت</vt:lpstr>
      <vt:lpstr>عوامل شرکت</vt:lpstr>
      <vt:lpstr>تصميم گيري ورود به بازار</vt:lpstr>
      <vt:lpstr>تصميم گيري ورود به بازار</vt:lpstr>
      <vt:lpstr>Slide 173</vt:lpstr>
      <vt:lpstr>Slide 174</vt:lpstr>
      <vt:lpstr>Slide 175</vt:lpstr>
      <vt:lpstr>عوامل موثر بر توسعه استراتژي بازاريابي بين المللي</vt:lpstr>
      <vt:lpstr>ريسک و کنترل ورود به بازار جهاني</vt:lpstr>
      <vt:lpstr>ريسک و کنترل ورود به بازار</vt:lpstr>
      <vt:lpstr>ريسک و کنترل ورود به بازار</vt:lpstr>
      <vt:lpstr>چگونگي ورود به بازار بين المللي</vt:lpstr>
      <vt:lpstr>شرايط ورود شرکت ها به بازار بين المللي</vt:lpstr>
      <vt:lpstr>علل ورود شرکت ها به بازار بين المللي</vt:lpstr>
      <vt:lpstr>استراتژي هاي ورود به بازار جهاني</vt:lpstr>
      <vt:lpstr>صادرات</vt:lpstr>
      <vt:lpstr>صادرات</vt:lpstr>
      <vt:lpstr>توليد در خارج از کشور</vt:lpstr>
      <vt:lpstr>فروش خارجي از طريق خريداران داخلي</vt:lpstr>
      <vt:lpstr>فروش از طريق شرکت هاي توزيع کننده ديگر</vt:lpstr>
      <vt:lpstr>شرکت هاي مديريت صادرات</vt:lpstr>
      <vt:lpstr>مزاياي شرکت هاي مديريت صادرات</vt:lpstr>
      <vt:lpstr>معايب شرکت هاي مديريت صادرات</vt:lpstr>
      <vt:lpstr>شرکت هاي تجاري</vt:lpstr>
      <vt:lpstr>معايب شرکت هاي تجاري</vt:lpstr>
      <vt:lpstr>دلالان و نمايندگان صادرات</vt:lpstr>
      <vt:lpstr>صادرات مستقيم</vt:lpstr>
      <vt:lpstr>صادرات مستقيم از طريق نمايندگي هاي فروش</vt:lpstr>
      <vt:lpstr>معيارهاي شناسايي نمايندگي هاي فروش</vt:lpstr>
      <vt:lpstr>معيارهاي انتخاب يک نمايندگي فروش</vt:lpstr>
      <vt:lpstr>صادرات مستقيم توسط توزيع کنندگان</vt:lpstr>
      <vt:lpstr>نظارت بر توزيع کننده</vt:lpstr>
      <vt:lpstr>روشهاي ديگر صادرات مستقيم</vt:lpstr>
      <vt:lpstr>توليد در خارج از کشور</vt:lpstr>
      <vt:lpstr>استراتژي هاي مختلف جهت توليد در خارج از کشور</vt:lpstr>
      <vt:lpstr>استراتژي هاي مختلف جهت توليد در خارج از کشور</vt:lpstr>
      <vt:lpstr>دلايل عمده انتخاب استراتژي هاي توليد در خارج از کشور</vt:lpstr>
      <vt:lpstr>توليد براساس قراداد</vt:lpstr>
      <vt:lpstr>مزاياي استراتژي  توليد قراردادي</vt:lpstr>
      <vt:lpstr>معايب استراتژي  توليد قراردادي</vt:lpstr>
      <vt:lpstr>حق الامتياز</vt:lpstr>
      <vt:lpstr>موارد اصلي در واگذاري امتياز</vt:lpstr>
      <vt:lpstr>مزاياي روش حق الامتياز</vt:lpstr>
      <vt:lpstr>معايب روش حق الامتياز</vt:lpstr>
      <vt:lpstr>کاهش معايب روش اعطاي مجوز توليد</vt:lpstr>
      <vt:lpstr>مونتاژ</vt:lpstr>
      <vt:lpstr>سرمايه گذاري بر اساس مالکيت کامل</vt:lpstr>
      <vt:lpstr>دلايل مالکيت يک واحد توليدي</vt:lpstr>
      <vt:lpstr>خريد يک شرکت خارجي</vt:lpstr>
      <vt:lpstr>سرمايه گذاري مشترک در بازارهاي خارجي</vt:lpstr>
      <vt:lpstr>مزاياي سرمايه گذاري مشترک</vt:lpstr>
      <vt:lpstr>معايب سرمايه گذاري مشترک</vt:lpstr>
      <vt:lpstr>استراتژي خروج</vt:lpstr>
      <vt:lpstr>فصل هفتم</vt:lpstr>
      <vt:lpstr>هدف کلي</vt:lpstr>
      <vt:lpstr>تعريف کالا</vt:lpstr>
      <vt:lpstr>دوره عمر کالا</vt:lpstr>
      <vt:lpstr>استراتژي تصميم گير ي در مورد عرضه محصولات به بازارهاي بين الملل</vt:lpstr>
      <vt:lpstr>نمودار سيكل عمر كالا</vt:lpstr>
      <vt:lpstr>استراتژي عرضه محصول جديد</vt:lpstr>
      <vt:lpstr>عوامل تشويق استراتژي غيريکسان نمودن توليد کالا (انطباق کالا)</vt:lpstr>
      <vt:lpstr>استراتژي يکسان سازي توليد کالا در بازاريابي بين المللي</vt:lpstr>
      <vt:lpstr>دلايل استفاده از استراتژي يکسان سازي توليد کالا در بازاريابي بين المللي</vt:lpstr>
      <vt:lpstr>استراتژي محصول</vt:lpstr>
      <vt:lpstr>استراتژي هاي بازاريابي تخصيصي و تفکيکي</vt:lpstr>
      <vt:lpstr>استراتژي هاي بازاريابي تخصيصي و تفکيکي</vt:lpstr>
      <vt:lpstr>استراتژي صادرات</vt:lpstr>
      <vt:lpstr>استراتژي تنوع محصول</vt:lpstr>
      <vt:lpstr>تنوع افقي و عمودي</vt:lpstr>
      <vt:lpstr>استراتژي نام محصول براي بازارهاي بين المللي</vt:lpstr>
      <vt:lpstr>سياست هاي اصلي مارک گذاري</vt:lpstr>
      <vt:lpstr>استاندارد کردن کالا</vt:lpstr>
      <vt:lpstr>بسته بندي کالا</vt:lpstr>
      <vt:lpstr>معيار انتخاب بسته بندي</vt:lpstr>
      <vt:lpstr>تصميمات در مورد بسته بندي</vt:lpstr>
      <vt:lpstr>Slide 244</vt:lpstr>
      <vt:lpstr>برچسب زني</vt:lpstr>
      <vt:lpstr>برچسب زني</vt:lpstr>
      <vt:lpstr>حمل کالا</vt:lpstr>
      <vt:lpstr>نکات قابل توجه در حمل کالا</vt:lpstr>
      <vt:lpstr>خدمات در بازار بين المللي</vt:lpstr>
      <vt:lpstr>ضمانت</vt:lpstr>
      <vt:lpstr>سوالات ضمانت کالا</vt:lpstr>
      <vt:lpstr>تعميرات</vt:lpstr>
      <vt:lpstr>فصل هشتم</vt:lpstr>
      <vt:lpstr>هدف کلي</vt:lpstr>
      <vt:lpstr>هدف هاي رفتاري</vt:lpstr>
      <vt:lpstr>توزيع در بازاريابي بين المللي</vt:lpstr>
      <vt:lpstr>Slide 257</vt:lpstr>
      <vt:lpstr>اهداف و محدوديت هاي کانال هاي توزيع</vt:lpstr>
      <vt:lpstr>Slide 259</vt:lpstr>
      <vt:lpstr>Slide 260</vt:lpstr>
      <vt:lpstr>کانال هاي اصلي توزيع</vt:lpstr>
      <vt:lpstr>توزيع محصولات مصرفي</vt:lpstr>
      <vt:lpstr>توزيع محصولات صنعتي</vt:lpstr>
      <vt:lpstr>توزيع خدمات</vt:lpstr>
      <vt:lpstr>انواع روش هاي توزيع</vt:lpstr>
      <vt:lpstr>وظايف و مسئوليت هاي کانال هاي توزيع</vt:lpstr>
      <vt:lpstr>عناصر شبکه توزيع</vt:lpstr>
      <vt:lpstr>خرده فروشي</vt:lpstr>
      <vt:lpstr>تفاوت هاي خرده فروشي در کشورهاي توسعه يافته با خرده فروشي در کشورهاي در حال توسعه</vt:lpstr>
      <vt:lpstr>نقش اصلي عمده فروش</vt:lpstr>
      <vt:lpstr>ويژگي هاي عمده فروش</vt:lpstr>
      <vt:lpstr>عمده فروش ها براي موفقيت بايستي به مسائل زير توجه داشته باشند:</vt:lpstr>
      <vt:lpstr>نمايندگان انحصاري</vt:lpstr>
      <vt:lpstr>جابجايي (حمل و نقل) محصولات</vt:lpstr>
      <vt:lpstr>فصل نهم</vt:lpstr>
      <vt:lpstr>هدف کلي</vt:lpstr>
      <vt:lpstr>هدف هاي رفتاري</vt:lpstr>
      <vt:lpstr>اثرات تبليغات</vt:lpstr>
      <vt:lpstr>اثرات اقتصادي تبليغات</vt:lpstr>
      <vt:lpstr>انواع تبليغات برحسب هدف</vt:lpstr>
      <vt:lpstr>اهداف تبليغات</vt:lpstr>
      <vt:lpstr>تبليغات آژانس هاي تبليغاتي</vt:lpstr>
      <vt:lpstr>Slide 283</vt:lpstr>
      <vt:lpstr>عناصر تبليغاتي</vt:lpstr>
      <vt:lpstr>اصول تنظيم آگهي</vt:lpstr>
      <vt:lpstr>اجزاء آگهي</vt:lpstr>
      <vt:lpstr>روابط عمومي و وظايف آن</vt:lpstr>
      <vt:lpstr>اهم وظايف روابط عمومي</vt:lpstr>
      <vt:lpstr>تفاوت اساسي بين فعاليت هاي روابط عمومي و تبليغات</vt:lpstr>
      <vt:lpstr>فصل دهم</vt:lpstr>
      <vt:lpstr>هدف کلي</vt:lpstr>
      <vt:lpstr>هدف هاي رفتاري</vt:lpstr>
      <vt:lpstr>قيمت گذاري </vt:lpstr>
      <vt:lpstr>استراتژي قيمت گذاري</vt:lpstr>
      <vt:lpstr>روش هاي قيمت گذاري</vt:lpstr>
      <vt:lpstr>روش قيمت گذاري براساس دامپينگ</vt:lpstr>
      <vt:lpstr>Slide 297</vt:lpstr>
    </vt:vector>
  </TitlesOfParts>
  <Company>site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فصل اول</dc:title>
  <dc:creator>jahed</dc:creator>
  <cp:lastModifiedBy>mehr</cp:lastModifiedBy>
  <cp:revision>236</cp:revision>
  <dcterms:created xsi:type="dcterms:W3CDTF">2006-08-12T13:53:45Z</dcterms:created>
  <dcterms:modified xsi:type="dcterms:W3CDTF">2020-03-17T06:59:15Z</dcterms:modified>
</cp:coreProperties>
</file>