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57" r:id="rId2"/>
    <p:sldId id="266" r:id="rId3"/>
    <p:sldId id="259" r:id="rId4"/>
    <p:sldId id="260" r:id="rId5"/>
    <p:sldId id="261" r:id="rId6"/>
    <p:sldId id="262" r:id="rId7"/>
    <p:sldId id="263" r:id="rId8"/>
    <p:sldId id="265" r:id="rId9"/>
    <p:sldId id="267"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1" d="100"/>
          <a:sy n="71" d="100"/>
        </p:scale>
        <p:origin x="-135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B9DEDC-4279-4233-ACA2-35E54CBC9E7E}" type="doc">
      <dgm:prSet loTypeId="urn:microsoft.com/office/officeart/2005/8/layout/chevron1" loCatId="process" qsTypeId="urn:microsoft.com/office/officeart/2005/8/quickstyle/3d7" qsCatId="3D" csTypeId="urn:microsoft.com/office/officeart/2005/8/colors/accent3_2" csCatId="accent3" phldr="1"/>
      <dgm:spPr/>
    </dgm:pt>
    <dgm:pt modelId="{19209E10-B4B9-4689-B1F5-A037FD11846A}">
      <dgm:prSet/>
      <dgm:spPr/>
      <dgm:t>
        <a:bodyPr/>
        <a:lstStyle/>
        <a:p>
          <a:r>
            <a:rPr lang="fa-IR" smtClean="0"/>
            <a:t>توافق در مورد خدمات</a:t>
          </a:r>
          <a:endParaRPr lang="en-US"/>
        </a:p>
      </dgm:t>
    </dgm:pt>
    <dgm:pt modelId="{3E7BCF75-0C0A-4FD8-9EC0-9149BA6B6159}" type="parTrans" cxnId="{3C080231-9DD4-4480-86AB-5EAA2C9E401E}">
      <dgm:prSet/>
      <dgm:spPr/>
      <dgm:t>
        <a:bodyPr/>
        <a:lstStyle/>
        <a:p>
          <a:endParaRPr lang="en-US"/>
        </a:p>
      </dgm:t>
    </dgm:pt>
    <dgm:pt modelId="{AFCFED90-36FE-4284-A79D-8D870A29C4B7}" type="sibTrans" cxnId="{3C080231-9DD4-4480-86AB-5EAA2C9E401E}">
      <dgm:prSet/>
      <dgm:spPr/>
      <dgm:t>
        <a:bodyPr/>
        <a:lstStyle/>
        <a:p>
          <a:endParaRPr lang="en-US"/>
        </a:p>
      </dgm:t>
    </dgm:pt>
    <dgm:pt modelId="{3F1E412B-5E01-495D-8B5B-AC76E8C715DB}">
      <dgm:prSet/>
      <dgm:spPr/>
      <dgm:t>
        <a:bodyPr/>
        <a:lstStyle/>
        <a:p>
          <a:r>
            <a:rPr lang="fa-IR" smtClean="0"/>
            <a:t>معيارهاي ارزيابي متوازن واحدهاي خدمات مشترك</a:t>
          </a:r>
          <a:endParaRPr lang="en-US"/>
        </a:p>
      </dgm:t>
    </dgm:pt>
    <dgm:pt modelId="{470F8948-4899-4667-AA4C-1729C009158B}" type="parTrans" cxnId="{DB658D96-1C8D-4E89-AFA4-8BFFD12B1475}">
      <dgm:prSet/>
      <dgm:spPr/>
      <dgm:t>
        <a:bodyPr/>
        <a:lstStyle/>
        <a:p>
          <a:endParaRPr lang="en-US"/>
        </a:p>
      </dgm:t>
    </dgm:pt>
    <dgm:pt modelId="{78986EEE-12CF-4518-A0C0-4044093AA284}" type="sibTrans" cxnId="{DB658D96-1C8D-4E89-AFA4-8BFFD12B1475}">
      <dgm:prSet/>
      <dgm:spPr/>
      <dgm:t>
        <a:bodyPr/>
        <a:lstStyle/>
        <a:p>
          <a:endParaRPr lang="en-US"/>
        </a:p>
      </dgm:t>
    </dgm:pt>
    <dgm:pt modelId="{A5FC53B0-4BBB-4756-B5B4-54B6AB6674D0}">
      <dgm:prSet/>
      <dgm:spPr/>
      <dgm:t>
        <a:bodyPr/>
        <a:lstStyle/>
        <a:p>
          <a:r>
            <a:rPr lang="fa-IR" smtClean="0"/>
            <a:t>معيارهاي ارزيابي متوازن براي برقراري اتصال </a:t>
          </a:r>
          <a:endParaRPr lang="en-US"/>
        </a:p>
      </dgm:t>
    </dgm:pt>
    <dgm:pt modelId="{81F3229A-7F8C-4BB5-810F-616298E9571F}" type="parTrans" cxnId="{D2DCC9AF-E88E-4B6C-A615-282415619055}">
      <dgm:prSet/>
      <dgm:spPr/>
      <dgm:t>
        <a:bodyPr/>
        <a:lstStyle/>
        <a:p>
          <a:endParaRPr lang="en-US"/>
        </a:p>
      </dgm:t>
    </dgm:pt>
    <dgm:pt modelId="{7081E110-242B-4BC3-8CD6-E05685076CC7}" type="sibTrans" cxnId="{D2DCC9AF-E88E-4B6C-A615-282415619055}">
      <dgm:prSet/>
      <dgm:spPr/>
      <dgm:t>
        <a:bodyPr/>
        <a:lstStyle/>
        <a:p>
          <a:endParaRPr lang="en-US"/>
        </a:p>
      </dgm:t>
    </dgm:pt>
    <dgm:pt modelId="{9EED1249-C31C-4042-B9F5-8890FC886AA4}">
      <dgm:prSet/>
      <dgm:spPr/>
      <dgm:t>
        <a:bodyPr/>
        <a:lstStyle/>
        <a:p>
          <a:r>
            <a:rPr lang="fa-IR" smtClean="0"/>
            <a:t>بازخورد مشتري</a:t>
          </a:r>
          <a:endParaRPr lang="en-US"/>
        </a:p>
      </dgm:t>
    </dgm:pt>
    <dgm:pt modelId="{9E0AD17F-18F7-4459-B047-20A41D9CB285}" type="parTrans" cxnId="{AC4791DC-0EA3-477A-ACDF-FF13C96A6E66}">
      <dgm:prSet/>
      <dgm:spPr/>
      <dgm:t>
        <a:bodyPr/>
        <a:lstStyle/>
        <a:p>
          <a:endParaRPr lang="en-US"/>
        </a:p>
      </dgm:t>
    </dgm:pt>
    <dgm:pt modelId="{4CDD6E24-ACC4-4E47-AA47-E1228171460A}" type="sibTrans" cxnId="{AC4791DC-0EA3-477A-ACDF-FF13C96A6E66}">
      <dgm:prSet/>
      <dgm:spPr/>
      <dgm:t>
        <a:bodyPr/>
        <a:lstStyle/>
        <a:p>
          <a:endParaRPr lang="en-US"/>
        </a:p>
      </dgm:t>
    </dgm:pt>
    <dgm:pt modelId="{E6079B9B-49AC-4EBC-8AC4-FD46E7F5513A}" type="pres">
      <dgm:prSet presAssocID="{E2B9DEDC-4279-4233-ACA2-35E54CBC9E7E}" presName="Name0" presStyleCnt="0">
        <dgm:presLayoutVars>
          <dgm:dir/>
          <dgm:animLvl val="lvl"/>
          <dgm:resizeHandles val="exact"/>
        </dgm:presLayoutVars>
      </dgm:prSet>
      <dgm:spPr/>
    </dgm:pt>
    <dgm:pt modelId="{388D5719-CD08-4B32-8E01-0D3990F53240}" type="pres">
      <dgm:prSet presAssocID="{19209E10-B4B9-4689-B1F5-A037FD11846A}" presName="parTxOnly" presStyleLbl="node1" presStyleIdx="0" presStyleCnt="4">
        <dgm:presLayoutVars>
          <dgm:chMax val="0"/>
          <dgm:chPref val="0"/>
          <dgm:bulletEnabled val="1"/>
        </dgm:presLayoutVars>
      </dgm:prSet>
      <dgm:spPr/>
      <dgm:t>
        <a:bodyPr/>
        <a:lstStyle/>
        <a:p>
          <a:endParaRPr lang="en-US"/>
        </a:p>
      </dgm:t>
    </dgm:pt>
    <dgm:pt modelId="{69B56AA4-C858-4DEB-812D-CB9653D82AB5}" type="pres">
      <dgm:prSet presAssocID="{AFCFED90-36FE-4284-A79D-8D870A29C4B7}" presName="parTxOnlySpace" presStyleCnt="0"/>
      <dgm:spPr/>
    </dgm:pt>
    <dgm:pt modelId="{11CFD3F4-67EC-4FC4-8DF1-8E4A1D170B9A}" type="pres">
      <dgm:prSet presAssocID="{3F1E412B-5E01-495D-8B5B-AC76E8C715DB}" presName="parTxOnly" presStyleLbl="node1" presStyleIdx="1" presStyleCnt="4">
        <dgm:presLayoutVars>
          <dgm:chMax val="0"/>
          <dgm:chPref val="0"/>
          <dgm:bulletEnabled val="1"/>
        </dgm:presLayoutVars>
      </dgm:prSet>
      <dgm:spPr/>
      <dgm:t>
        <a:bodyPr/>
        <a:lstStyle/>
        <a:p>
          <a:endParaRPr lang="en-US"/>
        </a:p>
      </dgm:t>
    </dgm:pt>
    <dgm:pt modelId="{18C70B9F-3472-4C0D-80C3-E8586464B0DB}" type="pres">
      <dgm:prSet presAssocID="{78986EEE-12CF-4518-A0C0-4044093AA284}" presName="parTxOnlySpace" presStyleCnt="0"/>
      <dgm:spPr/>
    </dgm:pt>
    <dgm:pt modelId="{A2C2B20A-B0E0-41F4-B803-5CD1748B5240}" type="pres">
      <dgm:prSet presAssocID="{A5FC53B0-4BBB-4756-B5B4-54B6AB6674D0}" presName="parTxOnly" presStyleLbl="node1" presStyleIdx="2" presStyleCnt="4">
        <dgm:presLayoutVars>
          <dgm:chMax val="0"/>
          <dgm:chPref val="0"/>
          <dgm:bulletEnabled val="1"/>
        </dgm:presLayoutVars>
      </dgm:prSet>
      <dgm:spPr/>
      <dgm:t>
        <a:bodyPr/>
        <a:lstStyle/>
        <a:p>
          <a:endParaRPr lang="en-US"/>
        </a:p>
      </dgm:t>
    </dgm:pt>
    <dgm:pt modelId="{B7EF7C86-CEF0-4DC5-968F-CD887C176826}" type="pres">
      <dgm:prSet presAssocID="{7081E110-242B-4BC3-8CD6-E05685076CC7}" presName="parTxOnlySpace" presStyleCnt="0"/>
      <dgm:spPr/>
    </dgm:pt>
    <dgm:pt modelId="{B010C532-0B9B-4962-AAEC-F624BE9157A9}" type="pres">
      <dgm:prSet presAssocID="{9EED1249-C31C-4042-B9F5-8890FC886AA4}" presName="parTxOnly" presStyleLbl="node1" presStyleIdx="3" presStyleCnt="4">
        <dgm:presLayoutVars>
          <dgm:chMax val="0"/>
          <dgm:chPref val="0"/>
          <dgm:bulletEnabled val="1"/>
        </dgm:presLayoutVars>
      </dgm:prSet>
      <dgm:spPr/>
      <dgm:t>
        <a:bodyPr/>
        <a:lstStyle/>
        <a:p>
          <a:endParaRPr lang="en-US"/>
        </a:p>
      </dgm:t>
    </dgm:pt>
  </dgm:ptLst>
  <dgm:cxnLst>
    <dgm:cxn modelId="{AC4791DC-0EA3-477A-ACDF-FF13C96A6E66}" srcId="{E2B9DEDC-4279-4233-ACA2-35E54CBC9E7E}" destId="{9EED1249-C31C-4042-B9F5-8890FC886AA4}" srcOrd="3" destOrd="0" parTransId="{9E0AD17F-18F7-4459-B047-20A41D9CB285}" sibTransId="{4CDD6E24-ACC4-4E47-AA47-E1228171460A}"/>
    <dgm:cxn modelId="{FFA09C43-4268-49DC-B576-E2C3A98A8A90}" type="presOf" srcId="{19209E10-B4B9-4689-B1F5-A037FD11846A}" destId="{388D5719-CD08-4B32-8E01-0D3990F53240}" srcOrd="0" destOrd="0" presId="urn:microsoft.com/office/officeart/2005/8/layout/chevron1"/>
    <dgm:cxn modelId="{D2DCC9AF-E88E-4B6C-A615-282415619055}" srcId="{E2B9DEDC-4279-4233-ACA2-35E54CBC9E7E}" destId="{A5FC53B0-4BBB-4756-B5B4-54B6AB6674D0}" srcOrd="2" destOrd="0" parTransId="{81F3229A-7F8C-4BB5-810F-616298E9571F}" sibTransId="{7081E110-242B-4BC3-8CD6-E05685076CC7}"/>
    <dgm:cxn modelId="{DB658D96-1C8D-4E89-AFA4-8BFFD12B1475}" srcId="{E2B9DEDC-4279-4233-ACA2-35E54CBC9E7E}" destId="{3F1E412B-5E01-495D-8B5B-AC76E8C715DB}" srcOrd="1" destOrd="0" parTransId="{470F8948-4899-4667-AA4C-1729C009158B}" sibTransId="{78986EEE-12CF-4518-A0C0-4044093AA284}"/>
    <dgm:cxn modelId="{E22D9618-CCFD-41F6-AEFD-ABBF60EF0D2E}" type="presOf" srcId="{9EED1249-C31C-4042-B9F5-8890FC886AA4}" destId="{B010C532-0B9B-4962-AAEC-F624BE9157A9}" srcOrd="0" destOrd="0" presId="urn:microsoft.com/office/officeart/2005/8/layout/chevron1"/>
    <dgm:cxn modelId="{7D094ADE-4112-4B91-B224-6864361BD7D8}" type="presOf" srcId="{E2B9DEDC-4279-4233-ACA2-35E54CBC9E7E}" destId="{E6079B9B-49AC-4EBC-8AC4-FD46E7F5513A}" srcOrd="0" destOrd="0" presId="urn:microsoft.com/office/officeart/2005/8/layout/chevron1"/>
    <dgm:cxn modelId="{D4978B3C-AFEB-4B13-A4A0-A8529AD1E13E}" type="presOf" srcId="{A5FC53B0-4BBB-4756-B5B4-54B6AB6674D0}" destId="{A2C2B20A-B0E0-41F4-B803-5CD1748B5240}" srcOrd="0" destOrd="0" presId="urn:microsoft.com/office/officeart/2005/8/layout/chevron1"/>
    <dgm:cxn modelId="{799808BC-4C7B-45E4-A416-E1A8191FE42D}" type="presOf" srcId="{3F1E412B-5E01-495D-8B5B-AC76E8C715DB}" destId="{11CFD3F4-67EC-4FC4-8DF1-8E4A1D170B9A}" srcOrd="0" destOrd="0" presId="urn:microsoft.com/office/officeart/2005/8/layout/chevron1"/>
    <dgm:cxn modelId="{3C080231-9DD4-4480-86AB-5EAA2C9E401E}" srcId="{E2B9DEDC-4279-4233-ACA2-35E54CBC9E7E}" destId="{19209E10-B4B9-4689-B1F5-A037FD11846A}" srcOrd="0" destOrd="0" parTransId="{3E7BCF75-0C0A-4FD8-9EC0-9149BA6B6159}" sibTransId="{AFCFED90-36FE-4284-A79D-8D870A29C4B7}"/>
    <dgm:cxn modelId="{D847711F-3772-4F3E-ABB4-41791436AFE6}" type="presParOf" srcId="{E6079B9B-49AC-4EBC-8AC4-FD46E7F5513A}" destId="{388D5719-CD08-4B32-8E01-0D3990F53240}" srcOrd="0" destOrd="0" presId="urn:microsoft.com/office/officeart/2005/8/layout/chevron1"/>
    <dgm:cxn modelId="{A1E1A4D9-198E-4511-87A6-F471D0EA5770}" type="presParOf" srcId="{E6079B9B-49AC-4EBC-8AC4-FD46E7F5513A}" destId="{69B56AA4-C858-4DEB-812D-CB9653D82AB5}" srcOrd="1" destOrd="0" presId="urn:microsoft.com/office/officeart/2005/8/layout/chevron1"/>
    <dgm:cxn modelId="{43A5753C-F35C-48A0-994C-7BBAE087C3C2}" type="presParOf" srcId="{E6079B9B-49AC-4EBC-8AC4-FD46E7F5513A}" destId="{11CFD3F4-67EC-4FC4-8DF1-8E4A1D170B9A}" srcOrd="2" destOrd="0" presId="urn:microsoft.com/office/officeart/2005/8/layout/chevron1"/>
    <dgm:cxn modelId="{08EFFFDB-B887-47BF-94A0-4C8E07CA1A18}" type="presParOf" srcId="{E6079B9B-49AC-4EBC-8AC4-FD46E7F5513A}" destId="{18C70B9F-3472-4C0D-80C3-E8586464B0DB}" srcOrd="3" destOrd="0" presId="urn:microsoft.com/office/officeart/2005/8/layout/chevron1"/>
    <dgm:cxn modelId="{CFFA2A70-7E90-402F-A562-7D14D1C3F1BF}" type="presParOf" srcId="{E6079B9B-49AC-4EBC-8AC4-FD46E7F5513A}" destId="{A2C2B20A-B0E0-41F4-B803-5CD1748B5240}" srcOrd="4" destOrd="0" presId="urn:microsoft.com/office/officeart/2005/8/layout/chevron1"/>
    <dgm:cxn modelId="{46CB6F6F-3584-4DA4-B61C-676CDC36A5BD}" type="presParOf" srcId="{E6079B9B-49AC-4EBC-8AC4-FD46E7F5513A}" destId="{B7EF7C86-CEF0-4DC5-968F-CD887C176826}" srcOrd="5" destOrd="0" presId="urn:microsoft.com/office/officeart/2005/8/layout/chevron1"/>
    <dgm:cxn modelId="{0370140C-2842-49A1-813F-E68FD5BEBF5D}" type="presParOf" srcId="{E6079B9B-49AC-4EBC-8AC4-FD46E7F5513A}" destId="{B010C532-0B9B-4962-AAEC-F624BE9157A9}" srcOrd="6" destOrd="0" presId="urn:microsoft.com/office/officeart/2005/8/layout/chevron1"/>
  </dgm:cxnLst>
  <dgm:bg/>
  <dgm:whole/>
</dgm:dataModel>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CD78FF-D899-4F27-AD12-8563438C58A7}" type="datetimeFigureOut">
              <a:rPr lang="en-US" smtClean="0"/>
              <a:pPr/>
              <a:t>12/3/2009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23EBDF-4E32-4C85-8A1B-B5EBB556434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123EBDF-4E32-4C85-8A1B-B5EBB556434D}"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123EBDF-4E32-4C85-8A1B-B5EBB556434D}"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12/3/2009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12/3/2009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12/3/2009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12/3/2009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r" rtl="1"/>
            <a:endParaRPr lang="en-US" dirty="0" smtClean="0">
              <a:cs typeface="B Lotus" pitchFamily="2" charset="-78"/>
            </a:endParaRPr>
          </a:p>
          <a:p>
            <a:pPr algn="r" rtl="1"/>
            <a:endParaRPr lang="en-US" dirty="0" smtClean="0">
              <a:cs typeface="B Lotus" pitchFamily="2" charset="-78"/>
            </a:endParaRPr>
          </a:p>
          <a:p>
            <a:pPr algn="r" rtl="1"/>
            <a:endParaRPr lang="en-US" dirty="0" smtClean="0">
              <a:cs typeface="B Lotus" pitchFamily="2" charset="-78"/>
            </a:endParaRPr>
          </a:p>
          <a:p>
            <a:pPr algn="r" rtl="1"/>
            <a:endParaRPr lang="en-US" dirty="0" smtClean="0">
              <a:cs typeface="B Lotus" pitchFamily="2" charset="-78"/>
            </a:endParaRPr>
          </a:p>
          <a:p>
            <a:pPr algn="ctr" rtl="1"/>
            <a:endParaRPr lang="en-US" sz="4800" dirty="0">
              <a:cs typeface="B Lotus" pitchFamily="2" charset="-78"/>
            </a:endParaRPr>
          </a:p>
        </p:txBody>
      </p:sp>
      <p:sp>
        <p:nvSpPr>
          <p:cNvPr id="1026" name="WordArt 2"/>
          <p:cNvSpPr>
            <a:spLocks noChangeArrowheads="1" noChangeShapeType="1" noTextEdit="1"/>
          </p:cNvSpPr>
          <p:nvPr/>
        </p:nvSpPr>
        <p:spPr bwMode="auto">
          <a:xfrm>
            <a:off x="-838200" y="0"/>
            <a:ext cx="10820400" cy="6858000"/>
          </a:xfrm>
          <a:prstGeom prst="rect">
            <a:avLst/>
          </a:prstGeom>
        </p:spPr>
        <p:txBody>
          <a:bodyPr wrap="none" fromWordArt="1">
            <a:prstTxWarp prst="textFadeUp">
              <a:avLst>
                <a:gd name="adj" fmla="val 33333"/>
              </a:avLst>
            </a:prstTxWarp>
          </a:bodyPr>
          <a:lstStyle/>
          <a:p>
            <a:pPr algn="ctr" rtl="1"/>
            <a:r>
              <a:rPr lang="fa-IR" sz="7200" kern="10" spc="0" dirty="0" smtClean="0">
                <a:ln w="12700">
                  <a:solidFill>
                    <a:srgbClr val="B2B2B2"/>
                  </a:solidFill>
                  <a:round/>
                  <a:headEnd/>
                  <a:tailEnd/>
                </a:ln>
                <a:gradFill rotWithShape="0">
                  <a:gsLst>
                    <a:gs pos="0">
                      <a:srgbClr val="520402"/>
                    </a:gs>
                    <a:gs pos="100000">
                      <a:srgbClr val="FFCC00"/>
                    </a:gs>
                  </a:gsLst>
                  <a:lin ang="5400000" scaled="1"/>
                </a:gradFill>
                <a:effectLst>
                  <a:outerShdw dist="35921" dir="2700000" sy="50000" rotWithShape="0">
                    <a:srgbClr val="875B0D">
                      <a:alpha val="70000"/>
                    </a:srgbClr>
                  </a:outerShdw>
                </a:effectLst>
                <a:latin typeface="Andalus"/>
              </a:rPr>
              <a:t>بسم الله الرحمن الرحيم </a:t>
            </a:r>
            <a:endParaRPr lang="en-US" sz="7200" kern="10" spc="0" dirty="0">
              <a:ln w="12700">
                <a:solidFill>
                  <a:srgbClr val="B2B2B2"/>
                </a:solidFill>
                <a:round/>
                <a:headEnd/>
                <a:tailEnd/>
              </a:ln>
              <a:gradFill rotWithShape="0">
                <a:gsLst>
                  <a:gs pos="0">
                    <a:srgbClr val="520402"/>
                  </a:gs>
                  <a:gs pos="100000">
                    <a:srgbClr val="FFCC00"/>
                  </a:gs>
                </a:gsLst>
                <a:lin ang="5400000" scaled="1"/>
              </a:gradFill>
              <a:effectLst>
                <a:outerShdw dist="35921" dir="2700000" sy="50000" rotWithShape="0">
                  <a:srgbClr val="875B0D">
                    <a:alpha val="70000"/>
                  </a:srgbClr>
                </a:outerShdw>
              </a:effectLst>
              <a:latin typeface="Andalus"/>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idx="1"/>
          </p:nvPr>
        </p:nvSpPr>
        <p:spPr>
          <a:xfrm>
            <a:off x="0" y="0"/>
            <a:ext cx="9144000" cy="6858000"/>
          </a:xfrm>
        </p:spPr>
        <p:txBody>
          <a:bodyPr>
            <a:noAutofit/>
          </a:bodyPr>
          <a:lstStyle/>
          <a:p>
            <a:pPr lvl="7"/>
            <a:endParaRPr lang="fa-IR" sz="1800" b="1" dirty="0" smtClean="0">
              <a:latin typeface="Arial Rounded MT Bold" pitchFamily="34" charset="0"/>
              <a:cs typeface="B Kamran Outline" pitchFamily="2" charset="-78"/>
            </a:endParaRPr>
          </a:p>
          <a:p>
            <a:pPr marL="612000" lvl="7" algn="ctr" rtl="1">
              <a:buNone/>
            </a:pPr>
            <a:r>
              <a:rPr lang="fa-IR" sz="8400" b="1" dirty="0" smtClean="0">
                <a:latin typeface="Arial Rounded MT Bold" pitchFamily="34" charset="0"/>
                <a:cs typeface="B Kamran Outline" pitchFamily="2" charset="-78"/>
              </a:rPr>
              <a:t>سازمان استراتژي محور</a:t>
            </a:r>
            <a:endParaRPr lang="en-US" sz="8400" b="1" dirty="0" smtClean="0">
              <a:latin typeface="Arial Rounded MT Bold" pitchFamily="34" charset="0"/>
              <a:cs typeface="B Kamran Outline" pitchFamily="2" charset="-78"/>
            </a:endParaRPr>
          </a:p>
          <a:p>
            <a:pPr lvl="7" algn="ctr"/>
            <a:r>
              <a:rPr lang="fa-IR" sz="8400" b="1" dirty="0" smtClean="0">
                <a:latin typeface="Arial Rounded MT Bold" pitchFamily="34" charset="0"/>
                <a:cs typeface="B Kamran Outline" pitchFamily="2" charset="-78"/>
              </a:rPr>
              <a:t>        فصل هفتم</a:t>
            </a:r>
          </a:p>
          <a:p>
            <a:pPr lvl="7">
              <a:buNone/>
            </a:pPr>
            <a:endParaRPr lang="fa-IR" sz="8400" b="1" dirty="0" smtClean="0">
              <a:latin typeface="Arial Rounded MT Bold" pitchFamily="34" charset="0"/>
              <a:cs typeface="B Kamran Outline" pitchFamily="2" charset="-78"/>
            </a:endParaRPr>
          </a:p>
          <a:p>
            <a:pPr lvl="7">
              <a:buNone/>
            </a:pPr>
            <a:endParaRPr lang="fa-IR" sz="8400" b="1" dirty="0" smtClean="0">
              <a:latin typeface="Arial Rounded MT Bold" pitchFamily="34" charset="0"/>
              <a:cs typeface="B Kamran Outline" pitchFamily="2" charset="-78"/>
            </a:endParaRPr>
          </a:p>
          <a:p>
            <a:pPr lvl="7"/>
            <a:endParaRPr lang="fa-IR" sz="8400" b="1" dirty="0" smtClean="0">
              <a:latin typeface="Arial Rounded MT Bold" pitchFamily="34" charset="0"/>
              <a:cs typeface="B Kamran Outline" pitchFamily="2" charset="-78"/>
            </a:endParaRPr>
          </a:p>
          <a:p>
            <a:pPr lvl="7"/>
            <a:endParaRPr lang="fa-IR" sz="8400" b="1" dirty="0" smtClean="0">
              <a:latin typeface="Arial Rounded MT Bold" pitchFamily="34" charset="0"/>
              <a:cs typeface="B Kamran Outline" pitchFamily="2" charset="-78"/>
            </a:endParaRPr>
          </a:p>
          <a:p>
            <a:pPr lvl="7"/>
            <a:endParaRPr lang="fa-IR" sz="4400" b="1" dirty="0" smtClean="0">
              <a:latin typeface="Arial Rounded MT Bold" pitchFamily="34" charset="0"/>
              <a:cs typeface="B Kamran Outline" pitchFamily="2" charset="-78"/>
            </a:endParaRPr>
          </a:p>
          <a:p>
            <a:pPr lvl="7"/>
            <a:endParaRPr lang="en-US" sz="8400" b="1" dirty="0">
              <a:latin typeface="Arial Rounded MT Bold" pitchFamily="34" charset="0"/>
              <a:cs typeface="B Kamran Outline" pitchFamily="2" charset="-78"/>
            </a:endParaRPr>
          </a:p>
        </p:txBody>
      </p:sp>
      <p:sp>
        <p:nvSpPr>
          <p:cNvPr id="5" name="Subtitle 2"/>
          <p:cNvSpPr txBox="1">
            <a:spLocks/>
          </p:cNvSpPr>
          <p:nvPr/>
        </p:nvSpPr>
        <p:spPr>
          <a:xfrm>
            <a:off x="0" y="3505200"/>
            <a:ext cx="9677400" cy="838200"/>
          </a:xfrm>
          <a:prstGeom prst="rect">
            <a:avLst/>
          </a:prstGeom>
        </p:spPr>
        <p:txBody>
          <a:bodyPr vert="horz">
            <a:normAutofit fontScale="47500" lnSpcReduction="20000"/>
          </a:bodyPr>
          <a:lstStyle/>
          <a:p>
            <a:pPr marL="0" marR="0" lvl="0" indent="0" algn="just" defTabSz="914400" rtl="0" eaLnBrk="1" fontAlgn="auto" latinLnBrk="0" hangingPunct="1">
              <a:lnSpc>
                <a:spcPct val="100000"/>
              </a:lnSpc>
              <a:spcBef>
                <a:spcPts val="600"/>
              </a:spcBef>
              <a:spcAft>
                <a:spcPts val="0"/>
              </a:spcAft>
              <a:buClr>
                <a:schemeClr val="accent1"/>
              </a:buClr>
              <a:buSzPct val="70000"/>
              <a:buFont typeface="Wingdings"/>
              <a:buNone/>
              <a:tabLst/>
              <a:defRPr/>
            </a:pPr>
            <a:endParaRPr kumimoji="0" lang="fa-IR" sz="1800" b="1" i="0" u="none" strike="noStrike" kern="1200" cap="none" spc="0" normalizeH="0" baseline="0" noProof="0" smtClean="0">
              <a:ln>
                <a:noFill/>
              </a:ln>
              <a:solidFill>
                <a:schemeClr val="tx2"/>
              </a:solidFill>
              <a:effectLst/>
              <a:uLnTx/>
              <a:uFillTx/>
              <a:latin typeface="+mn-lt"/>
              <a:ea typeface="+mn-ea"/>
              <a:cs typeface="B Lotus" pitchFamily="2" charset="-78"/>
            </a:endParaRPr>
          </a:p>
          <a:p>
            <a:pPr marL="0" marR="0" lvl="0" indent="0" algn="r" defTabSz="914400" rtl="1" eaLnBrk="1" fontAlgn="auto" latinLnBrk="0" hangingPunct="1">
              <a:lnSpc>
                <a:spcPct val="100000"/>
              </a:lnSpc>
              <a:spcBef>
                <a:spcPts val="600"/>
              </a:spcBef>
              <a:spcAft>
                <a:spcPts val="0"/>
              </a:spcAft>
              <a:buClr>
                <a:schemeClr val="accent1"/>
              </a:buClr>
              <a:buSzPct val="70000"/>
              <a:buFont typeface="Wingdings"/>
              <a:buNone/>
              <a:tabLst/>
              <a:defRPr/>
            </a:pPr>
            <a:r>
              <a:rPr kumimoji="0" lang="fa-IR" sz="1800" b="1" i="0" u="none" strike="noStrike" kern="1200" cap="none" spc="0" normalizeH="0" baseline="0" noProof="0" smtClean="0">
                <a:ln>
                  <a:noFill/>
                </a:ln>
                <a:solidFill>
                  <a:schemeClr val="tx2"/>
                </a:solidFill>
                <a:effectLst/>
                <a:uLnTx/>
                <a:uFillTx/>
                <a:latin typeface="+mn-lt"/>
                <a:ea typeface="+mn-ea"/>
                <a:cs typeface="B Lotus" pitchFamily="2" charset="-78"/>
              </a:rPr>
              <a:t>                     </a:t>
            </a:r>
            <a:r>
              <a:rPr kumimoji="0" lang="fa-IR" sz="7700" b="1" i="0" u="none" strike="noStrike" kern="1200" cap="none" spc="0" normalizeH="0" baseline="0" noProof="0" smtClean="0">
                <a:ln>
                  <a:noFill/>
                </a:ln>
                <a:solidFill>
                  <a:schemeClr val="tx2"/>
                </a:solidFill>
                <a:effectLst/>
                <a:uLnTx/>
                <a:uFillTx/>
                <a:latin typeface="+mn-lt"/>
                <a:ea typeface="+mn-ea"/>
                <a:cs typeface="B Lotus" pitchFamily="2" charset="-78"/>
              </a:rPr>
              <a:t>  </a:t>
            </a:r>
            <a:r>
              <a:rPr kumimoji="0" lang="fa-IR" sz="8400" b="1" i="0" u="none" strike="noStrike" kern="1200" cap="none" spc="0" normalizeH="0" baseline="0" noProof="0" smtClean="0">
                <a:ln>
                  <a:noFill/>
                </a:ln>
                <a:solidFill>
                  <a:schemeClr val="tx2"/>
                </a:solidFill>
                <a:effectLst/>
                <a:uLnTx/>
                <a:uFillTx/>
                <a:latin typeface="+mn-lt"/>
                <a:ea typeface="+mn-ea"/>
                <a:cs typeface="B Lotus" pitchFamily="2" charset="-78"/>
              </a:rPr>
              <a:t>ايجاد هم افزايي از طريق واحدهاي خدمات مشترك</a:t>
            </a:r>
            <a:endParaRPr kumimoji="0" lang="en-US" sz="8400" b="1" i="0" u="none" strike="noStrike" kern="1200" cap="none" spc="0" normalizeH="0" baseline="0" noProof="0">
              <a:ln>
                <a:noFill/>
              </a:ln>
              <a:solidFill>
                <a:schemeClr val="tx2"/>
              </a:solidFill>
              <a:effectLst/>
              <a:uLnTx/>
              <a:uFillTx/>
              <a:latin typeface="+mn-lt"/>
              <a:ea typeface="+mn-ea"/>
              <a:cs typeface="B Lotus" pitchFamily="2" charset="-78"/>
            </a:endParaRPr>
          </a:p>
        </p:txBody>
      </p:sp>
      <p:pic>
        <p:nvPicPr>
          <p:cNvPr id="6" name="Picture 8" descr="C:\Program Files\Microsoft Office\MEDIA\OFFICE11\Lines\BD21512_.gif"/>
          <p:cNvPicPr>
            <a:picLocks noChangeAspect="1" noChangeArrowheads="1"/>
          </p:cNvPicPr>
          <p:nvPr/>
        </p:nvPicPr>
        <p:blipFill>
          <a:blip r:embed="rId3">
            <a:duotone>
              <a:prstClr val="black"/>
              <a:schemeClr val="accent3">
                <a:tint val="45000"/>
                <a:satMod val="400000"/>
              </a:schemeClr>
            </a:duotone>
          </a:blip>
          <a:srcRect/>
          <a:stretch>
            <a:fillRect/>
          </a:stretch>
        </p:blipFill>
        <p:spPr bwMode="auto">
          <a:xfrm>
            <a:off x="1447800" y="3429000"/>
            <a:ext cx="5715000" cy="95250"/>
          </a:xfrm>
          <a:prstGeom prst="rect">
            <a:avLst/>
          </a:prstGeom>
          <a:noFill/>
        </p:spPr>
      </p:pic>
      <p:sp>
        <p:nvSpPr>
          <p:cNvPr id="7" name="Subtitle 2"/>
          <p:cNvSpPr txBox="1">
            <a:spLocks/>
          </p:cNvSpPr>
          <p:nvPr/>
        </p:nvSpPr>
        <p:spPr>
          <a:xfrm>
            <a:off x="0" y="5562600"/>
            <a:ext cx="3124200" cy="1295400"/>
          </a:xfrm>
          <a:prstGeom prst="rect">
            <a:avLst/>
          </a:prstGeom>
        </p:spPr>
        <p:txBody>
          <a:bodyPr vert="horz">
            <a:normAutofit fontScale="62500" lnSpcReduction="20000"/>
          </a:bodyPr>
          <a:lstStyle/>
          <a:p>
            <a:pPr marL="0" marR="0" lvl="0" indent="0" algn="just" defTabSz="914400" rtl="0" eaLnBrk="1" fontAlgn="auto" latinLnBrk="0" hangingPunct="1">
              <a:lnSpc>
                <a:spcPct val="100000"/>
              </a:lnSpc>
              <a:spcBef>
                <a:spcPts val="600"/>
              </a:spcBef>
              <a:spcAft>
                <a:spcPts val="0"/>
              </a:spcAft>
              <a:buClr>
                <a:schemeClr val="accent1"/>
              </a:buClr>
              <a:buSzPct val="70000"/>
              <a:buFont typeface="Wingdings"/>
              <a:buNone/>
              <a:tabLst/>
              <a:defRPr/>
            </a:pPr>
            <a:endParaRPr kumimoji="0" lang="fa-IR" sz="1800" b="1" i="0" u="none" strike="noStrike" kern="1200" cap="none" spc="0" normalizeH="0" baseline="0" noProof="0" dirty="0" smtClean="0">
              <a:ln>
                <a:noFill/>
              </a:ln>
              <a:solidFill>
                <a:schemeClr val="tx2"/>
              </a:solidFill>
              <a:effectLst/>
              <a:uLnTx/>
              <a:uFillTx/>
              <a:latin typeface="+mn-lt"/>
              <a:ea typeface="+mn-ea"/>
              <a:cs typeface="B Lotus" pitchFamily="2" charset="-78"/>
            </a:endParaRPr>
          </a:p>
          <a:p>
            <a:pPr marL="0" marR="0" lvl="0" indent="0" algn="r" defTabSz="914400" rtl="0" eaLnBrk="1" fontAlgn="auto" latinLnBrk="0" hangingPunct="1">
              <a:lnSpc>
                <a:spcPct val="100000"/>
              </a:lnSpc>
              <a:spcBef>
                <a:spcPts val="600"/>
              </a:spcBef>
              <a:spcAft>
                <a:spcPts val="0"/>
              </a:spcAft>
              <a:buClr>
                <a:schemeClr val="accent1"/>
              </a:buClr>
              <a:buSzPct val="70000"/>
              <a:buFont typeface="Wingdings"/>
              <a:buNone/>
              <a:tabLst/>
              <a:defRPr/>
            </a:pPr>
            <a:r>
              <a:rPr kumimoji="0" lang="fa-IR" sz="10600" b="1" i="0" u="none" strike="noStrike" kern="1200" cap="none" spc="0" normalizeH="0" baseline="0" noProof="0" dirty="0" smtClean="0">
                <a:ln>
                  <a:noFill/>
                </a:ln>
                <a:solidFill>
                  <a:schemeClr val="tx2"/>
                </a:solidFill>
                <a:effectLst/>
                <a:uLnTx/>
                <a:uFillTx/>
                <a:latin typeface="Arial" pitchFamily="34" charset="0"/>
                <a:cs typeface="Arial" pitchFamily="34" charset="0"/>
              </a:rPr>
              <a:t>اسفندیاری</a:t>
            </a:r>
            <a:endParaRPr kumimoji="0" lang="en-US" sz="10600" b="1" i="0" u="none" strike="noStrike" kern="1200" cap="none" spc="0" normalizeH="0" baseline="0" noProof="0" dirty="0">
              <a:ln>
                <a:noFill/>
              </a:ln>
              <a:solidFill>
                <a:schemeClr val="tx2"/>
              </a:solidFill>
              <a:effectLst/>
              <a:uLnTx/>
              <a:uFillTx/>
              <a:latin typeface="Arial" pitchFamily="34" charset="0"/>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8915400" cy="9677400"/>
          </a:xfrm>
        </p:spPr>
        <p:txBody>
          <a:bodyPr/>
          <a:lstStyle/>
          <a:p>
            <a:pPr algn="r" rtl="1"/>
            <a:endParaRPr lang="fa-IR" dirty="0" smtClean="0">
              <a:cs typeface="B Lotus" pitchFamily="2" charset="-78"/>
            </a:endParaRPr>
          </a:p>
          <a:p>
            <a:pPr algn="r" rtl="1"/>
            <a:endParaRPr lang="fa-IR" dirty="0" smtClean="0">
              <a:cs typeface="B Lotus" pitchFamily="2" charset="-78"/>
            </a:endParaRPr>
          </a:p>
          <a:p>
            <a:pPr algn="just" rtl="1"/>
            <a:r>
              <a:rPr lang="fa-IR" dirty="0" smtClean="0">
                <a:cs typeface="B Lotus" pitchFamily="2" charset="-78"/>
              </a:rPr>
              <a:t>سازمان ها مي توانند ازطريق همسو كردن واحدهاي داخلي خود كه خدمات مشترك </a:t>
            </a:r>
            <a:r>
              <a:rPr lang="fa-IR" dirty="0" smtClean="0">
                <a:cs typeface="B Lotus" pitchFamily="2" charset="-78"/>
              </a:rPr>
              <a:t>عرضه      </a:t>
            </a:r>
            <a:r>
              <a:rPr lang="fa-IR" dirty="0" smtClean="0">
                <a:cs typeface="B Lotus" pitchFamily="2" charset="-78"/>
              </a:rPr>
              <a:t>مي كنند(و زماني به عنوان ستاد شركت معرفي مي شدند)هم افزايي ايجاد كنند.</a:t>
            </a:r>
          </a:p>
          <a:p>
            <a:pPr algn="just" rtl="1"/>
            <a:r>
              <a:rPr lang="fa-IR" dirty="0" smtClean="0">
                <a:cs typeface="B Lotus" pitchFamily="2" charset="-78"/>
              </a:rPr>
              <a:t>واحد هاي خدمات </a:t>
            </a:r>
            <a:r>
              <a:rPr lang="fa-IR" dirty="0" smtClean="0">
                <a:cs typeface="B Lotus" pitchFamily="2" charset="-78"/>
              </a:rPr>
              <a:t>مشترك </a:t>
            </a:r>
            <a:r>
              <a:rPr lang="fa-IR" dirty="0" smtClean="0">
                <a:cs typeface="B Lotus" pitchFamily="2" charset="-78"/>
              </a:rPr>
              <a:t>بدليل صرفه مقياس و مزيت هاي تخصص و تمايزي كه اين واحد ها مي توانند ايجاد كنند، در سطح شركت يا بخش به وجود مي آيند.</a:t>
            </a:r>
          </a:p>
          <a:p>
            <a:pPr algn="just" rtl="1"/>
            <a:r>
              <a:rPr lang="fa-IR" dirty="0" smtClean="0">
                <a:cs typeface="B Lotus" pitchFamily="2" charset="-78"/>
              </a:rPr>
              <a:t>صرفه مقياس در فناوري اطلاعات                 ايجاد گروه فن آوري اطلاعات متمركز</a:t>
            </a:r>
          </a:p>
          <a:p>
            <a:pPr algn="just" rtl="1"/>
            <a:r>
              <a:rPr lang="fa-IR" dirty="0" smtClean="0">
                <a:cs typeface="B Lotus" pitchFamily="2" charset="-78"/>
              </a:rPr>
              <a:t>واحدهاي خدمات مشترك عليرغم دليل تشكيل شدنشان ، اغلب به صورت واحد هاي بوروكراتبيك ، غير پاسخگو و غير منعطف در مي آيند و منافع اقتصادي مطلوبي به واحد هاي عملياتي نمي رسانند.</a:t>
            </a:r>
          </a:p>
          <a:p>
            <a:pPr algn="just" rtl="1"/>
            <a:r>
              <a:rPr lang="fa-IR" b="1" dirty="0" smtClean="0">
                <a:cs typeface="B Lotus" pitchFamily="2" charset="-78"/>
              </a:rPr>
              <a:t>روش ارزيابي متوازن</a:t>
            </a:r>
            <a:r>
              <a:rPr lang="fa-IR" dirty="0" smtClean="0">
                <a:cs typeface="B Lotus" pitchFamily="2" charset="-78"/>
              </a:rPr>
              <a:t> به اتصال و همسويي واحدهاي خدمات مشترك به واحدهاي كسب و كار و استراتژي شركت كمك مي كند.</a:t>
            </a:r>
            <a:endParaRPr lang="en-US" dirty="0">
              <a:cs typeface="B Lotus" pitchFamily="2" charset="-78"/>
            </a:endParaRPr>
          </a:p>
        </p:txBody>
      </p:sp>
      <p:cxnSp>
        <p:nvCxnSpPr>
          <p:cNvPr id="5" name="Straight Arrow Connector 4"/>
          <p:cNvCxnSpPr/>
          <p:nvPr/>
        </p:nvCxnSpPr>
        <p:spPr>
          <a:xfrm rot="10800000">
            <a:off x="4572000" y="2895600"/>
            <a:ext cx="1219200"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r" rtl="1"/>
            <a:endParaRPr lang="fa-IR" smtClean="0">
              <a:cs typeface="B Lotus" pitchFamily="2" charset="-78"/>
            </a:endParaRPr>
          </a:p>
          <a:p>
            <a:pPr algn="r" rtl="1"/>
            <a:endParaRPr lang="fa-IR" smtClean="0">
              <a:cs typeface="B Lotus" pitchFamily="2" charset="-78"/>
            </a:endParaRPr>
          </a:p>
          <a:p>
            <a:pPr algn="r" rtl="1"/>
            <a:r>
              <a:rPr lang="fa-IR" sz="5400" b="1" smtClean="0">
                <a:cs typeface="B Lotus" pitchFamily="2" charset="-78"/>
              </a:rPr>
              <a:t>مدل هاي توسعه روش ارزيابي متوازن در واحدهاي خدمات مشترك:</a:t>
            </a:r>
            <a:endParaRPr lang="fa-IR" sz="5400" b="1">
              <a:cs typeface="B Lotus" pitchFamily="2" charset="-78"/>
            </a:endParaRPr>
          </a:p>
          <a:p>
            <a:pPr algn="r" rtl="1">
              <a:buNone/>
            </a:pPr>
            <a:endParaRPr lang="fa-IR" sz="3000" b="1" smtClean="0">
              <a:cs typeface="B Lotus" pitchFamily="2" charset="-78"/>
            </a:endParaRPr>
          </a:p>
          <a:p>
            <a:pPr algn="r" rtl="1">
              <a:buNone/>
            </a:pPr>
            <a:r>
              <a:rPr lang="fa-IR" sz="3000" b="1" smtClean="0">
                <a:cs typeface="B Lotus" pitchFamily="2" charset="-78"/>
              </a:rPr>
              <a:t>  </a:t>
            </a:r>
            <a:r>
              <a:rPr lang="fa-IR" sz="4400" b="1" smtClean="0">
                <a:cs typeface="B Lotus" pitchFamily="2" charset="-78"/>
              </a:rPr>
              <a:t>1- مدل شريك استراتژيك </a:t>
            </a:r>
          </a:p>
          <a:p>
            <a:pPr lvl="8" algn="r" rtl="1">
              <a:buNone/>
            </a:pPr>
            <a:endParaRPr lang="fa-IR" sz="3200" b="1" smtClean="0">
              <a:cs typeface="B Lotus" pitchFamily="2" charset="-78"/>
            </a:endParaRPr>
          </a:p>
          <a:p>
            <a:pPr algn="r" rtl="1">
              <a:buNone/>
            </a:pPr>
            <a:r>
              <a:rPr lang="fa-IR" sz="4400" b="1" smtClean="0">
                <a:cs typeface="B Lotus" pitchFamily="2" charset="-78"/>
              </a:rPr>
              <a:t> 2- مدل كسب و كاري در درون يك كسب وكار</a:t>
            </a:r>
          </a:p>
          <a:p>
            <a:pPr algn="r" rtl="1">
              <a:buNone/>
            </a:pPr>
            <a:r>
              <a:rPr lang="fa-IR" sz="3000" b="1" smtClean="0">
                <a:cs typeface="B Lotus" pitchFamily="2" charset="-78"/>
              </a:rPr>
              <a:t> </a:t>
            </a:r>
          </a:p>
          <a:p>
            <a:pPr algn="r" rtl="1">
              <a:buNone/>
            </a:pPr>
            <a:r>
              <a:rPr lang="fa-IR" sz="3000" b="1" smtClean="0">
                <a:cs typeface="B Lotus" pitchFamily="2" charset="-78"/>
              </a:rPr>
              <a:t>  </a:t>
            </a:r>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0"/>
            <a:ext cx="8763000" cy="7239000"/>
          </a:xfrm>
        </p:spPr>
        <p:txBody>
          <a:bodyPr>
            <a:normAutofit lnSpcReduction="10000"/>
          </a:bodyPr>
          <a:lstStyle/>
          <a:p>
            <a:pPr algn="r" rtl="1"/>
            <a:endParaRPr lang="fa-IR" dirty="0" smtClean="0">
              <a:cs typeface="B Lotus" pitchFamily="2" charset="-78"/>
            </a:endParaRPr>
          </a:p>
          <a:p>
            <a:pPr algn="r" rtl="1"/>
            <a:endParaRPr lang="fa-IR" dirty="0" smtClean="0">
              <a:cs typeface="B Lotus" pitchFamily="2" charset="-78"/>
            </a:endParaRPr>
          </a:p>
          <a:p>
            <a:pPr algn="r" rtl="1">
              <a:buNone/>
            </a:pPr>
            <a:r>
              <a:rPr lang="fa-IR" sz="1800" b="1" dirty="0" smtClean="0">
                <a:cs typeface="B Lotus" pitchFamily="2" charset="-78"/>
              </a:rPr>
              <a:t> </a:t>
            </a:r>
            <a:r>
              <a:rPr lang="fa-IR" sz="4400" b="1" dirty="0" smtClean="0">
                <a:cs typeface="B Lotus" pitchFamily="2" charset="-78"/>
              </a:rPr>
              <a:t> 1- مدل شريك استراتژيك: </a:t>
            </a:r>
          </a:p>
          <a:p>
            <a:pPr algn="r" rtl="1">
              <a:buNone/>
            </a:pPr>
            <a:r>
              <a:rPr lang="fa-IR" sz="4400" b="1" dirty="0" smtClean="0">
                <a:cs typeface="B Lotus" pitchFamily="2" charset="-78"/>
              </a:rPr>
              <a:t> </a:t>
            </a:r>
            <a:r>
              <a:rPr lang="fa-IR" b="1" dirty="0" smtClean="0">
                <a:cs typeface="B Lotus" pitchFamily="2" charset="-78"/>
              </a:rPr>
              <a:t>واحد هاي كسب و كاري كه روش ارزيابي متوازن خود را توسعه داده اند، استراتژي هاي خود و اولويت هاي شركت را در اين معيارها منعكس مي سازند. واحد هاي خدمات مشترك در اين فرايند به مثابه يك شريك عمل مي كند.</a:t>
            </a:r>
          </a:p>
          <a:p>
            <a:pPr algn="justLow" rtl="1">
              <a:lnSpc>
                <a:spcPct val="110000"/>
              </a:lnSpc>
            </a:pPr>
            <a:r>
              <a:rPr lang="fa-IR" b="1" dirty="0" smtClean="0">
                <a:cs typeface="B Lotus" pitchFamily="2" charset="-78"/>
              </a:rPr>
              <a:t> معمولاً شركت ها روش ارزيابي متوازن را ابتدا براي واحدهاي كسب و كار استراتژيك خود (</a:t>
            </a:r>
            <a:r>
              <a:rPr lang="en-US" b="1" dirty="0" smtClean="0">
                <a:cs typeface="B Lotus" pitchFamily="2" charset="-78"/>
              </a:rPr>
              <a:t>SBUs</a:t>
            </a:r>
            <a:r>
              <a:rPr lang="fa-IR" b="1" dirty="0" smtClean="0">
                <a:cs typeface="B Lotus" pitchFamily="2" charset="-78"/>
              </a:rPr>
              <a:t>) كه </a:t>
            </a:r>
            <a:r>
              <a:rPr lang="fa-IR" sz="2500" b="1" dirty="0" smtClean="0">
                <a:cs typeface="B Lotus" pitchFamily="2" charset="-78"/>
              </a:rPr>
              <a:t>محصولات و خدمات </a:t>
            </a:r>
            <a:r>
              <a:rPr lang="fa-IR" sz="2500" b="1" dirty="0" smtClean="0">
                <a:cs typeface="B Lotus" pitchFamily="2" charset="-78"/>
              </a:rPr>
              <a:t>را مستقيماً </a:t>
            </a:r>
            <a:r>
              <a:rPr lang="fa-IR" sz="2500" b="1" dirty="0" smtClean="0">
                <a:cs typeface="B Lotus" pitchFamily="2" charset="-78"/>
              </a:rPr>
              <a:t>به مشتريان </a:t>
            </a:r>
            <a:r>
              <a:rPr lang="fa-IR" sz="2500" b="1" dirty="0" smtClean="0">
                <a:cs typeface="B Lotus" pitchFamily="2" charset="-78"/>
              </a:rPr>
              <a:t>مي فروشند،توسعه </a:t>
            </a:r>
            <a:r>
              <a:rPr lang="fa-IR" b="1" dirty="0" smtClean="0">
                <a:cs typeface="B Lotus" pitchFamily="2" charset="-78"/>
              </a:rPr>
              <a:t>داده اند</a:t>
            </a:r>
            <a:r>
              <a:rPr lang="fa-IR" b="1" dirty="0" smtClean="0">
                <a:cs typeface="B Lotus" pitchFamily="2" charset="-78"/>
              </a:rPr>
              <a:t>.  سپس </a:t>
            </a:r>
            <a:r>
              <a:rPr lang="fa-IR" b="1" dirty="0" smtClean="0">
                <a:cs typeface="B Lotus" pitchFamily="2" charset="-78"/>
              </a:rPr>
              <a:t>آنها روش ارزيابي متوازن را براي واحدهاي خدمات مشترك خود (</a:t>
            </a:r>
            <a:r>
              <a:rPr lang="en-US" b="1" dirty="0" smtClean="0">
                <a:cs typeface="B Lotus" pitchFamily="2" charset="-78"/>
              </a:rPr>
              <a:t>SSUs</a:t>
            </a:r>
            <a:r>
              <a:rPr lang="fa-IR" b="1" dirty="0" smtClean="0">
                <a:cs typeface="B Lotus" pitchFamily="2" charset="-78"/>
              </a:rPr>
              <a:t>) تدوين كرده اند.</a:t>
            </a:r>
          </a:p>
          <a:p>
            <a:pPr algn="justLow" rtl="1">
              <a:lnSpc>
                <a:spcPct val="110000"/>
              </a:lnSpc>
            </a:pPr>
            <a:r>
              <a:rPr lang="fa-IR" b="1" dirty="0" smtClean="0">
                <a:cs typeface="B Lotus" pitchFamily="2" charset="-78"/>
              </a:rPr>
              <a:t>اين ترتيب و توالي اجازه مي دهد تا پس از اينكه معيارهاي ارزيابي متوازن </a:t>
            </a:r>
            <a:r>
              <a:rPr lang="en-US" b="1" dirty="0" smtClean="0">
                <a:cs typeface="B Lotus" pitchFamily="2" charset="-78"/>
              </a:rPr>
              <a:t>SBU</a:t>
            </a:r>
            <a:r>
              <a:rPr lang="fa-IR" b="1" dirty="0" smtClean="0">
                <a:cs typeface="B Lotus" pitchFamily="2" charset="-78"/>
              </a:rPr>
              <a:t> ها توسعه يافت،</a:t>
            </a:r>
            <a:r>
              <a:rPr lang="en-US" b="1" dirty="0" smtClean="0">
                <a:cs typeface="B Lotus" pitchFamily="2" charset="-78"/>
              </a:rPr>
              <a:t>SSU</a:t>
            </a:r>
            <a:r>
              <a:rPr lang="fa-IR" b="1" dirty="0" smtClean="0">
                <a:cs typeface="B Lotus" pitchFamily="2" charset="-78"/>
              </a:rPr>
              <a:t>ها استراتژي ها و معيارهاي ارزيابي را براي مشتريان خود(واحدهاي كسب و كار)توسعه دهند. به اين ترتيب، استراتژي </a:t>
            </a:r>
            <a:r>
              <a:rPr lang="en-US" b="1" dirty="0" smtClean="0">
                <a:cs typeface="B Lotus" pitchFamily="2" charset="-78"/>
              </a:rPr>
              <a:t>SSU</a:t>
            </a:r>
            <a:r>
              <a:rPr lang="fa-IR" b="1" dirty="0" smtClean="0">
                <a:cs typeface="B Lotus" pitchFamily="2" charset="-78"/>
              </a:rPr>
              <a:t> مي تواندارزش مورد نظري را كه بيشترين منافع را براي </a:t>
            </a:r>
            <a:r>
              <a:rPr lang="en-US" b="1" dirty="0" smtClean="0">
                <a:cs typeface="B Lotus" pitchFamily="2" charset="-78"/>
              </a:rPr>
              <a:t>SBU</a:t>
            </a:r>
            <a:r>
              <a:rPr lang="fa-IR" b="1" dirty="0" smtClean="0">
                <a:cs typeface="B Lotus" pitchFamily="2" charset="-78"/>
              </a:rPr>
              <a:t> ها در بر دارد،منتقل سازد.</a:t>
            </a:r>
          </a:p>
          <a:p>
            <a:pPr algn="r" rtl="1">
              <a:buNone/>
            </a:pPr>
            <a:r>
              <a:rPr lang="fa-IR" b="1" dirty="0" smtClean="0">
                <a:cs typeface="B Lotus" pitchFamily="2" charset="-78"/>
              </a:rPr>
              <a:t>   </a:t>
            </a:r>
          </a:p>
        </p:txBody>
      </p:sp>
    </p:spTree>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r" rtl="1"/>
            <a:endParaRPr lang="fa-IR" sz="4400" smtClean="0">
              <a:cs typeface="B Lotus" pitchFamily="2" charset="-78"/>
            </a:endParaRPr>
          </a:p>
          <a:p>
            <a:pPr algn="ctr" rtl="1">
              <a:buNone/>
            </a:pPr>
            <a:r>
              <a:rPr lang="fa-IR" sz="4400" b="1" smtClean="0">
                <a:cs typeface="B Lotus" pitchFamily="2" charset="-78"/>
              </a:rPr>
              <a:t>ايجاد اتصال بين واحدهاي خدمات مشترك و واحدهاي كسب و كار</a:t>
            </a:r>
          </a:p>
          <a:p>
            <a:pPr algn="ctr" rtl="1">
              <a:buNone/>
            </a:pPr>
            <a:endParaRPr lang="fa-IR" sz="4400" b="1" smtClean="0">
              <a:cs typeface="B Lotus" pitchFamily="2" charset="-78"/>
            </a:endParaRPr>
          </a:p>
          <a:p>
            <a:pPr algn="ctr" rtl="1">
              <a:buNone/>
            </a:pPr>
            <a:endParaRPr lang="en-US" sz="4400" b="1">
              <a:cs typeface="B Lotus" pitchFamily="2" charset="-78"/>
            </a:endParaRPr>
          </a:p>
        </p:txBody>
      </p:sp>
      <p:graphicFrame>
        <p:nvGraphicFramePr>
          <p:cNvPr id="4" name="Diagram 3"/>
          <p:cNvGraphicFramePr/>
          <p:nvPr/>
        </p:nvGraphicFramePr>
        <p:xfrm>
          <a:off x="-1219200" y="2819400"/>
          <a:ext cx="10363200" cy="297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plit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lgn="r" rtl="1"/>
            <a:endParaRPr lang="fa-IR" dirty="0" smtClean="0">
              <a:cs typeface="B Lotus" pitchFamily="2" charset="-78"/>
            </a:endParaRPr>
          </a:p>
          <a:p>
            <a:pPr algn="r" rtl="1"/>
            <a:endParaRPr lang="fa-IR" dirty="0" smtClean="0">
              <a:cs typeface="B Lotus" pitchFamily="2" charset="-78"/>
            </a:endParaRPr>
          </a:p>
          <a:p>
            <a:pPr lvl="0" algn="r" rtl="1"/>
            <a:r>
              <a:rPr lang="fa-IR" sz="3200" b="1" dirty="0" smtClean="0">
                <a:cs typeface="B Lotus" pitchFamily="2" charset="-78"/>
              </a:rPr>
              <a:t>1- توافق در مورد خدمات:</a:t>
            </a:r>
          </a:p>
          <a:p>
            <a:pPr lvl="0" algn="r" rtl="1">
              <a:buNone/>
            </a:pPr>
            <a:r>
              <a:rPr lang="fa-IR" sz="3200" b="1" dirty="0" smtClean="0">
                <a:cs typeface="B Lotus" pitchFamily="2" charset="-78"/>
              </a:rPr>
              <a:t>   </a:t>
            </a:r>
            <a:r>
              <a:rPr lang="fa-IR" sz="2800" b="1" dirty="0" smtClean="0">
                <a:cs typeface="B Lotus" pitchFamily="2" charset="-78"/>
              </a:rPr>
              <a:t>يك توافق رسمي بين </a:t>
            </a:r>
            <a:r>
              <a:rPr lang="en-US" sz="2400" b="1" dirty="0" smtClean="0">
                <a:cs typeface="B Lotus" pitchFamily="2" charset="-78"/>
              </a:rPr>
              <a:t>SBU</a:t>
            </a:r>
            <a:r>
              <a:rPr lang="fa-IR" sz="2400" b="1" dirty="0" smtClean="0">
                <a:cs typeface="B Lotus" pitchFamily="2" charset="-78"/>
              </a:rPr>
              <a:t> و </a:t>
            </a:r>
            <a:r>
              <a:rPr lang="en-US" sz="2400" b="1" dirty="0" smtClean="0">
                <a:cs typeface="B Lotus" pitchFamily="2" charset="-78"/>
              </a:rPr>
              <a:t>SSU</a:t>
            </a:r>
            <a:r>
              <a:rPr lang="fa-IR" sz="2400" b="1" dirty="0" smtClean="0">
                <a:cs typeface="B Lotus" pitchFamily="2" charset="-78"/>
              </a:rPr>
              <a:t> ، </a:t>
            </a:r>
            <a:r>
              <a:rPr lang="fa-IR" sz="2800" b="1" dirty="0" smtClean="0">
                <a:cs typeface="B Lotus" pitchFamily="2" charset="-78"/>
              </a:rPr>
              <a:t>انتظارات در مورد خدمات و بهاي تمام </a:t>
            </a:r>
          </a:p>
          <a:p>
            <a:pPr lvl="0" algn="r" rtl="1">
              <a:buNone/>
            </a:pPr>
            <a:r>
              <a:rPr lang="fa-IR" sz="2800" b="1" dirty="0" smtClean="0">
                <a:cs typeface="B Lotus" pitchFamily="2" charset="-78"/>
              </a:rPr>
              <a:t>    شده ي آن را تعريف مي كند.</a:t>
            </a:r>
            <a:endParaRPr lang="fa-IR" sz="2400" b="1" dirty="0" smtClean="0">
              <a:cs typeface="B Lotus" pitchFamily="2" charset="-78"/>
            </a:endParaRPr>
          </a:p>
          <a:p>
            <a:pPr algn="r" rtl="1"/>
            <a:r>
              <a:rPr lang="fa-IR" sz="3200" b="1" dirty="0" smtClean="0">
                <a:cs typeface="B Lotus" pitchFamily="2" charset="-78"/>
              </a:rPr>
              <a:t> 2- معيارهاي ارزيابي متوازن واحدهاي خدمات مشترك:</a:t>
            </a:r>
          </a:p>
          <a:p>
            <a:pPr lvl="0" algn="r" rtl="1">
              <a:buNone/>
            </a:pPr>
            <a:r>
              <a:rPr lang="fa-IR" sz="3200" b="1" dirty="0" smtClean="0">
                <a:cs typeface="B Lotus" pitchFamily="2" charset="-78"/>
              </a:rPr>
              <a:t>    </a:t>
            </a:r>
            <a:r>
              <a:rPr lang="fa-IR" sz="2800" b="1" dirty="0" smtClean="0">
                <a:cs typeface="B Lotus" pitchFamily="2" charset="-78"/>
              </a:rPr>
              <a:t>هر</a:t>
            </a:r>
            <a:r>
              <a:rPr lang="en-US" sz="2800" b="1" dirty="0" smtClean="0">
                <a:cs typeface="B Lotus" pitchFamily="2" charset="-78"/>
              </a:rPr>
              <a:t>SSU</a:t>
            </a:r>
            <a:r>
              <a:rPr lang="fa-IR" sz="2800" b="1" dirty="0" smtClean="0">
                <a:cs typeface="B Lotus" pitchFamily="2" charset="-78"/>
              </a:rPr>
              <a:t> يك سري معيار ارزيابي متوازن تدوين مي كند كه استراتژي آن را   </a:t>
            </a:r>
          </a:p>
          <a:p>
            <a:pPr lvl="0" algn="r" rtl="1">
              <a:buNone/>
            </a:pPr>
            <a:r>
              <a:rPr lang="fa-IR" sz="2800" b="1" dirty="0" smtClean="0">
                <a:cs typeface="B Lotus" pitchFamily="2" charset="-78"/>
              </a:rPr>
              <a:t>     براي حمايت از موافقتنامه خدمات با </a:t>
            </a:r>
            <a:r>
              <a:rPr lang="en-US" sz="2800" b="1" dirty="0" smtClean="0">
                <a:cs typeface="B Lotus" pitchFamily="2" charset="-78"/>
              </a:rPr>
              <a:t>SBU</a:t>
            </a:r>
            <a:r>
              <a:rPr lang="fa-IR" sz="2800" b="1" dirty="0" smtClean="0">
                <a:cs typeface="B Lotus" pitchFamily="2" charset="-78"/>
              </a:rPr>
              <a:t>ها منعكس مي سازد.</a:t>
            </a:r>
          </a:p>
          <a:p>
            <a:pPr lvl="0" algn="r" rtl="1"/>
            <a:r>
              <a:rPr lang="fa-IR" sz="3200" b="1" dirty="0" smtClean="0">
                <a:cs typeface="B Lotus" pitchFamily="2" charset="-78"/>
              </a:rPr>
              <a:t>3- معيارهاي ارزيابي متوازن براي برقراري اتصال :</a:t>
            </a:r>
          </a:p>
          <a:p>
            <a:pPr lvl="0" algn="r" rtl="1">
              <a:buNone/>
            </a:pPr>
            <a:r>
              <a:rPr lang="fa-IR" sz="3200" b="1" dirty="0" smtClean="0">
                <a:cs typeface="B Lotus" pitchFamily="2" charset="-78"/>
              </a:rPr>
              <a:t>    </a:t>
            </a:r>
            <a:r>
              <a:rPr lang="fa-IR" sz="2800" b="1" dirty="0" smtClean="0">
                <a:cs typeface="B Lotus" pitchFamily="2" charset="-78"/>
              </a:rPr>
              <a:t>هر </a:t>
            </a:r>
            <a:r>
              <a:rPr lang="en-US" sz="2800" b="1" dirty="0" smtClean="0">
                <a:cs typeface="B Lotus" pitchFamily="2" charset="-78"/>
              </a:rPr>
              <a:t>SSU</a:t>
            </a:r>
            <a:r>
              <a:rPr lang="fa-IR" sz="2800" b="1" dirty="0" smtClean="0">
                <a:cs typeface="B Lotus" pitchFamily="2" charset="-78"/>
              </a:rPr>
              <a:t> حسابدهي در مقابل بهبود سنجه هاي مشخصي در معيارهاي  </a:t>
            </a:r>
          </a:p>
          <a:p>
            <a:pPr lvl="0" algn="r" rtl="1">
              <a:buNone/>
            </a:pPr>
            <a:r>
              <a:rPr lang="fa-IR" sz="2800" b="1" dirty="0" smtClean="0">
                <a:cs typeface="B Lotus" pitchFamily="2" charset="-78"/>
              </a:rPr>
              <a:t>    ارزيابي </a:t>
            </a:r>
            <a:r>
              <a:rPr lang="en-US" sz="2800" b="1" dirty="0" smtClean="0">
                <a:cs typeface="B Lotus" pitchFamily="2" charset="-78"/>
              </a:rPr>
              <a:t>SBU</a:t>
            </a:r>
            <a:r>
              <a:rPr lang="fa-IR" sz="2800" b="1" dirty="0" smtClean="0">
                <a:cs typeface="B Lotus" pitchFamily="2" charset="-78"/>
              </a:rPr>
              <a:t>را مي پذيرد.</a:t>
            </a:r>
          </a:p>
          <a:p>
            <a:pPr algn="r" rtl="1"/>
            <a:r>
              <a:rPr lang="fa-IR" sz="3200" b="1" dirty="0" smtClean="0">
                <a:cs typeface="B Lotus" pitchFamily="2" charset="-78"/>
              </a:rPr>
              <a:t>4- بازخورد مشتري:</a:t>
            </a:r>
          </a:p>
          <a:p>
            <a:pPr algn="r" rtl="1">
              <a:buNone/>
            </a:pPr>
            <a:r>
              <a:rPr lang="fa-IR" sz="3200" b="1" dirty="0" smtClean="0">
                <a:cs typeface="B Lotus" pitchFamily="2" charset="-78"/>
              </a:rPr>
              <a:t>    </a:t>
            </a:r>
            <a:r>
              <a:rPr lang="fa-IR" sz="2800" b="1" dirty="0" smtClean="0">
                <a:cs typeface="B Lotus" pitchFamily="2" charset="-78"/>
              </a:rPr>
              <a:t>هر </a:t>
            </a:r>
            <a:r>
              <a:rPr lang="en-US" sz="2800" b="1" dirty="0" smtClean="0">
                <a:cs typeface="B Lotus" pitchFamily="2" charset="-78"/>
              </a:rPr>
              <a:t>SSU</a:t>
            </a:r>
            <a:r>
              <a:rPr lang="fa-IR" sz="2800" b="1" dirty="0" smtClean="0">
                <a:cs typeface="B Lotus" pitchFamily="2" charset="-78"/>
              </a:rPr>
              <a:t> يك بازخورد دوره اي از </a:t>
            </a:r>
            <a:r>
              <a:rPr lang="en-US" sz="2800" b="1" dirty="0" smtClean="0">
                <a:cs typeface="B Lotus" pitchFamily="2" charset="-78"/>
              </a:rPr>
              <a:t>SBU</a:t>
            </a:r>
            <a:r>
              <a:rPr lang="fa-IR" sz="2800" b="1" dirty="0" smtClean="0">
                <a:cs typeface="B Lotus" pitchFamily="2" charset="-78"/>
              </a:rPr>
              <a:t> درمورد عملكرد واقعي خود دريافت مي كند.</a:t>
            </a:r>
            <a:endParaRPr lang="en-US" sz="2800" b="1" dirty="0" smtClean="0">
              <a:cs typeface="B Lotus" pitchFamily="2" charset="-78"/>
            </a:endParaRPr>
          </a:p>
          <a:p>
            <a:pPr lvl="0" algn="r" rtl="1"/>
            <a:endParaRPr lang="en-US" dirty="0" smtClean="0"/>
          </a:p>
          <a:p>
            <a:pPr algn="r" rtl="1"/>
            <a:endParaRPr lang="en-US" dirty="0">
              <a:cs typeface="B Lotus" pitchFamily="2" charset="-78"/>
            </a:endParaRPr>
          </a:p>
        </p:txBody>
      </p:sp>
    </p:spTree>
  </p:cSld>
  <p:clrMapOvr>
    <a:masterClrMapping/>
  </p:clrMapOvr>
  <p:transition>
    <p:zoom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0"/>
            <a:ext cx="8839200" cy="6858000"/>
          </a:xfrm>
        </p:spPr>
        <p:txBody>
          <a:bodyPr>
            <a:normAutofit/>
          </a:bodyPr>
          <a:lstStyle/>
          <a:p>
            <a:pPr algn="r" rtl="1"/>
            <a:endParaRPr lang="fa-IR" dirty="0" smtClean="0">
              <a:cs typeface="B Lotus" pitchFamily="2" charset="-78"/>
            </a:endParaRPr>
          </a:p>
          <a:p>
            <a:pPr algn="r" rtl="1">
              <a:buNone/>
            </a:pPr>
            <a:r>
              <a:rPr lang="fa-IR" dirty="0" smtClean="0">
                <a:cs typeface="B Lotus" pitchFamily="2" charset="-78"/>
              </a:rPr>
              <a:t> </a:t>
            </a:r>
            <a:r>
              <a:rPr lang="fa-IR" sz="4400" b="1" dirty="0" smtClean="0">
                <a:cs typeface="B Lotus" pitchFamily="2" charset="-78"/>
              </a:rPr>
              <a:t>1- </a:t>
            </a:r>
            <a:r>
              <a:rPr lang="fa-IR" sz="4200" b="1" dirty="0" smtClean="0">
                <a:cs typeface="B Lotus" pitchFamily="2" charset="-78"/>
              </a:rPr>
              <a:t>مدل كسب و كاري در درون يك كسب و كار</a:t>
            </a:r>
            <a:r>
              <a:rPr lang="fa-IR" sz="4400" b="1" dirty="0" smtClean="0">
                <a:cs typeface="B Lotus" pitchFamily="2" charset="-78"/>
              </a:rPr>
              <a:t>:</a:t>
            </a:r>
          </a:p>
          <a:p>
            <a:pPr algn="just" rtl="1"/>
            <a:r>
              <a:rPr lang="fa-IR" dirty="0" smtClean="0">
                <a:cs typeface="B Lotus" pitchFamily="2" charset="-78"/>
              </a:rPr>
              <a:t> </a:t>
            </a:r>
            <a:r>
              <a:rPr lang="fa-IR" b="1" dirty="0" smtClean="0">
                <a:cs typeface="B Lotus" pitchFamily="2" charset="-78"/>
              </a:rPr>
              <a:t>واحد هاي كسب و كار روش ارزيابي متوازني </a:t>
            </a:r>
            <a:r>
              <a:rPr lang="fa-IR" b="1" dirty="0" smtClean="0">
                <a:cs typeface="B Lotus" pitchFamily="2" charset="-78"/>
              </a:rPr>
              <a:t>ندارند.واحد </a:t>
            </a:r>
            <a:r>
              <a:rPr lang="fa-IR" b="1" dirty="0" smtClean="0">
                <a:cs typeface="B Lotus" pitchFamily="2" charset="-78"/>
              </a:rPr>
              <a:t>خدمات مشترك                 مي بايست خود را به عنوان يك كسب و </a:t>
            </a:r>
            <a:r>
              <a:rPr lang="fa-IR" b="1" dirty="0" smtClean="0">
                <a:cs typeface="B Lotus" pitchFamily="2" charset="-78"/>
              </a:rPr>
              <a:t>كار و </a:t>
            </a:r>
            <a:r>
              <a:rPr lang="fa-IR" b="1" dirty="0" smtClean="0">
                <a:cs typeface="B Lotus" pitchFamily="2" charset="-78"/>
              </a:rPr>
              <a:t>واحدهاي كسب و كار را به عنوان مشتريان خود در نظر </a:t>
            </a:r>
            <a:r>
              <a:rPr lang="fa-IR" b="1" dirty="0" smtClean="0">
                <a:cs typeface="B Lotus" pitchFamily="2" charset="-78"/>
              </a:rPr>
              <a:t>بگيرد.در </a:t>
            </a:r>
            <a:r>
              <a:rPr lang="fa-IR" b="1" dirty="0" smtClean="0">
                <a:cs typeface="B Lotus" pitchFamily="2" charset="-78"/>
              </a:rPr>
              <a:t>اين حالت، معيارهاي ارزيابي متوازن واحد خدمات مشترك ، روابط را تعريف مي كند. </a:t>
            </a:r>
          </a:p>
          <a:p>
            <a:pPr algn="just" rtl="1"/>
            <a:r>
              <a:rPr lang="fa-IR" b="1" dirty="0" smtClean="0">
                <a:cs typeface="B Lotus" pitchFamily="2" charset="-78"/>
              </a:rPr>
              <a:t>سازمان هاي وظيفه اي مي بايست خود را به عنوان كسب و كاري در درون يك كسب و كار تلقي كنند. </a:t>
            </a:r>
            <a:endParaRPr lang="en-US" b="1" dirty="0" smtClean="0">
              <a:cs typeface="B Lotus" pitchFamily="2" charset="-78"/>
            </a:endParaRPr>
          </a:p>
          <a:p>
            <a:pPr algn="just" rtl="1"/>
            <a:r>
              <a:rPr lang="fa-IR" b="1" dirty="0" smtClean="0">
                <a:cs typeface="B Lotus" pitchFamily="2" charset="-78"/>
              </a:rPr>
              <a:t>روش ارزيابي متوازن ، مديران سازمان هاي وظيفه اي نظير </a:t>
            </a:r>
            <a:r>
              <a:rPr lang="fa-IR" b="1" smtClean="0">
                <a:cs typeface="B Lotus" pitchFamily="2" charset="-78"/>
              </a:rPr>
              <a:t>فناوري </a:t>
            </a:r>
            <a:r>
              <a:rPr lang="fa-IR" b="1" smtClean="0">
                <a:cs typeface="B Lotus" pitchFamily="2" charset="-78"/>
              </a:rPr>
              <a:t>اطلاعات، </a:t>
            </a:r>
            <a:r>
              <a:rPr lang="fa-IR" b="1" dirty="0" smtClean="0">
                <a:cs typeface="B Lotus" pitchFamily="2" charset="-78"/>
              </a:rPr>
              <a:t>منابع </a:t>
            </a:r>
            <a:r>
              <a:rPr lang="fa-IR" b="1" smtClean="0">
                <a:cs typeface="B Lotus" pitchFamily="2" charset="-78"/>
              </a:rPr>
              <a:t>انساني </a:t>
            </a:r>
            <a:r>
              <a:rPr lang="fa-IR" b="1" smtClean="0">
                <a:cs typeface="B Lotus" pitchFamily="2" charset="-78"/>
              </a:rPr>
              <a:t>، امورمالي </a:t>
            </a:r>
            <a:r>
              <a:rPr lang="fa-IR" b="1" dirty="0" smtClean="0">
                <a:cs typeface="B Lotus" pitchFamily="2" charset="-78"/>
              </a:rPr>
              <a:t>، بازاريابي و تحقيق و توسعه را قادر مي سازد تا يك رويكرد مديريت حرفه اي بر پا سازند تا بتوانند سازمان هايشان را براي رقابتي شدن و مشتري محور شدن برانگيزانند.</a:t>
            </a:r>
          </a:p>
          <a:p>
            <a:pPr algn="just" rtl="1"/>
            <a:r>
              <a:rPr lang="fa-IR" b="1" dirty="0" smtClean="0">
                <a:cs typeface="B Lotus" pitchFamily="2" charset="-78"/>
              </a:rPr>
              <a:t>برتري تخصصي كه اين روش براي سازمان ايجاد مي كند، برخي از عدم النفع هاي حاصل از بهينه سازي جزيي ناشي از برپايي روش ارزيابي متوازن براي يك واحد وظيفه اي بدون اتصال صريح آن به معيارهاي ارزيابي </a:t>
            </a:r>
            <a:r>
              <a:rPr lang="en-US" b="1" dirty="0" smtClean="0">
                <a:cs typeface="B Lotus" pitchFamily="2" charset="-78"/>
              </a:rPr>
              <a:t>SBU</a:t>
            </a:r>
            <a:r>
              <a:rPr lang="fa-IR" b="1" dirty="0" smtClean="0">
                <a:cs typeface="B Lotus" pitchFamily="2" charset="-78"/>
              </a:rPr>
              <a:t>ها و يا سطح كلان شركت را جبران مي كند. </a:t>
            </a:r>
          </a:p>
        </p:txBody>
      </p:sp>
    </p:spTree>
  </p:cSld>
  <p:clrMapOvr>
    <a:masterClrMapping/>
  </p:clrMapOvr>
  <p:transition>
    <p:checke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r" rtl="1"/>
            <a:endParaRPr lang="fa-IR" dirty="0" smtClean="0"/>
          </a:p>
          <a:p>
            <a:pPr algn="r" rtl="1"/>
            <a:endParaRPr lang="fa-IR" dirty="0" smtClean="0"/>
          </a:p>
          <a:p>
            <a:pPr algn="r" rtl="1">
              <a:buNone/>
            </a:pPr>
            <a:r>
              <a:rPr lang="fa-IR" dirty="0" smtClean="0"/>
              <a:t> </a:t>
            </a:r>
            <a:r>
              <a:rPr lang="fa-IR" sz="4400" dirty="0" smtClean="0">
                <a:cs typeface="B Lotus" pitchFamily="2" charset="-78"/>
              </a:rPr>
              <a:t>يكپارچه سازي شركاي بيروني </a:t>
            </a:r>
          </a:p>
          <a:p>
            <a:pPr algn="r" rtl="1"/>
            <a:r>
              <a:rPr lang="fa-IR" dirty="0" smtClean="0">
                <a:cs typeface="B Lotus" pitchFamily="2" charset="-78"/>
              </a:rPr>
              <a:t>  اتصال واحدهاي سازماني مي توانند به نحو ديگري نيز اتفاق بيافتد وآن زماني است كه نوعي يكپارچگي حول محور شركت،از تامين كنندگان مشتريان ،پيمانكاران فرعي و شركاي تجاري آن بوجود آيد.</a:t>
            </a:r>
          </a:p>
          <a:p>
            <a:pPr algn="r" rtl="1"/>
            <a:r>
              <a:rPr lang="fa-IR" dirty="0" smtClean="0">
                <a:cs typeface="B Lotus" pitchFamily="2" charset="-78"/>
              </a:rPr>
              <a:t>   شر كت ها مي توانند از روش ارزيابي متوازن براي تعريف مدل عملكرد براي برقراري ارتباط بين خود استفاده كنند.اين كار آن ها را قادر مي سازد تاتعريف كنند كه چگونه خدمات بيرون سپاري شده و مشاركت هاي بوجود آمده مي توانند ارزش هاي جديدي ايجاد كنند و نه اينكه فقط بهاي تمام شده را كاهش دهند.</a:t>
            </a:r>
          </a:p>
          <a:p>
            <a:pPr algn="r" rtl="1"/>
            <a:r>
              <a:rPr lang="fa-IR" dirty="0" smtClean="0">
                <a:cs typeface="B Lotus" pitchFamily="2" charset="-78"/>
              </a:rPr>
              <a:t> اتصال هاي بيروني همان ساختار و اهداف اتصال درون سازماني را دارند.      </a:t>
            </a:r>
          </a:p>
          <a:p>
            <a:pPr algn="ctr" rtl="1">
              <a:buNone/>
            </a:pPr>
            <a:endParaRPr lang="fa-IR" dirty="0" smtClean="0">
              <a:cs typeface="B Lotus" pitchFamily="2" charset="-78"/>
            </a:endParaRPr>
          </a:p>
          <a:p>
            <a:pPr algn="ctr" rtl="1">
              <a:buNone/>
            </a:pPr>
            <a:r>
              <a:rPr lang="fa-IR" dirty="0" smtClean="0">
                <a:cs typeface="B Lotus" pitchFamily="2" charset="-78"/>
              </a:rPr>
              <a:t>                      </a:t>
            </a:r>
            <a:endParaRPr lang="en-US" dirty="0">
              <a:cs typeface="B Lotus" pitchFamily="2" charset="-78"/>
            </a:endParaRPr>
          </a:p>
        </p:txBody>
      </p:sp>
      <p:sp>
        <p:nvSpPr>
          <p:cNvPr id="4" name="Rectangle 3"/>
          <p:cNvSpPr/>
          <p:nvPr/>
        </p:nvSpPr>
        <p:spPr>
          <a:xfrm>
            <a:off x="3571868" y="6072206"/>
            <a:ext cx="1608133" cy="523220"/>
          </a:xfrm>
          <a:prstGeom prst="rect">
            <a:avLst/>
          </a:prstGeom>
          <a:noFill/>
        </p:spPr>
        <p:txBody>
          <a:bodyPr wrap="none" lIns="91440" tIns="45720" rIns="91440" bIns="45720">
            <a:prstTxWarp prst="textArchUp">
              <a:avLst/>
            </a:prstTxWarp>
            <a:spAutoFit/>
          </a:bodyPr>
          <a:lstStyle/>
          <a:p>
            <a:pPr algn="ct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B Lotus" pitchFamily="2" charset="-78"/>
              </a:rPr>
              <a:t>The End</a:t>
            </a:r>
            <a:endParaRPr lang="en-US" sz="2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comb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278</TotalTime>
  <Words>785</Words>
  <Application>Microsoft Office PowerPoint</Application>
  <PresentationFormat>On-screen Show (4:3)</PresentationFormat>
  <Paragraphs>74</Paragraphs>
  <Slides>9</Slides>
  <Notes>2</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Flow</vt:lpstr>
      <vt:lpstr>Slide 1</vt:lpstr>
      <vt:lpstr>Slide 2</vt:lpstr>
      <vt:lpstr>Slide 3</vt:lpstr>
      <vt:lpstr>Slide 4</vt:lpstr>
      <vt:lpstr>Slide 5</vt:lpstr>
      <vt:lpstr>Slide 6</vt:lpstr>
      <vt:lpstr>Slide 7</vt:lpstr>
      <vt:lpstr>Slide 8</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PARAND</cp:lastModifiedBy>
  <cp:revision>41</cp:revision>
  <dcterms:created xsi:type="dcterms:W3CDTF">2006-08-16T00:00:00Z</dcterms:created>
  <dcterms:modified xsi:type="dcterms:W3CDTF">2009-12-03T08:51:03Z</dcterms:modified>
</cp:coreProperties>
</file>