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67" r:id="rId5"/>
    <p:sldId id="268" r:id="rId6"/>
    <p:sldId id="270" r:id="rId7"/>
    <p:sldId id="279" r:id="rId8"/>
    <p:sldId id="271" r:id="rId9"/>
    <p:sldId id="272" r:id="rId10"/>
    <p:sldId id="273" r:id="rId11"/>
    <p:sldId id="274" r:id="rId12"/>
    <p:sldId id="277" r:id="rId13"/>
    <p:sldId id="278" r:id="rId14"/>
    <p:sldId id="269" r:id="rId15"/>
    <p:sldId id="275" r:id="rId16"/>
    <p:sldId id="276" r:id="rId17"/>
    <p:sldId id="280" r:id="rId18"/>
    <p:sldId id="281" r:id="rId19"/>
    <p:sldId id="26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E9C9DE-C45A-4CBE-83F9-FA5EB125D5B7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D4485245-2B85-4552-80A2-74B72FA3136D}">
      <dgm:prSet phldrT="[Text]"/>
      <dgm:spPr/>
      <dgm:t>
        <a:bodyPr/>
        <a:lstStyle/>
        <a:p>
          <a:pPr rtl="1"/>
          <a:r>
            <a:rPr lang="fa-IR" dirty="0" smtClean="0"/>
            <a:t>برندسازي</a:t>
          </a:r>
          <a:endParaRPr lang="fa-IR" dirty="0"/>
        </a:p>
      </dgm:t>
    </dgm:pt>
    <dgm:pt modelId="{6C6258BA-72AA-4829-99A8-F166E062C067}" type="parTrans" cxnId="{9A5B7560-DF59-449D-B760-B043B563AF91}">
      <dgm:prSet/>
      <dgm:spPr/>
      <dgm:t>
        <a:bodyPr/>
        <a:lstStyle/>
        <a:p>
          <a:pPr rtl="1"/>
          <a:endParaRPr lang="fa-IR"/>
        </a:p>
      </dgm:t>
    </dgm:pt>
    <dgm:pt modelId="{F9A2D878-AAFE-4CF1-A3CF-C31DE3229B05}" type="sibTrans" cxnId="{9A5B7560-DF59-449D-B760-B043B563AF91}">
      <dgm:prSet/>
      <dgm:spPr/>
      <dgm:t>
        <a:bodyPr/>
        <a:lstStyle/>
        <a:p>
          <a:pPr rtl="1"/>
          <a:endParaRPr lang="fa-IR"/>
        </a:p>
      </dgm:t>
    </dgm:pt>
    <dgm:pt modelId="{550059D7-49F0-4FB1-80F7-3D728830ED9E}">
      <dgm:prSet phldrT="[Text]"/>
      <dgm:spPr/>
      <dgm:t>
        <a:bodyPr/>
        <a:lstStyle/>
        <a:p>
          <a:pPr rtl="1"/>
          <a:r>
            <a:rPr lang="fa-IR" dirty="0" smtClean="0"/>
            <a:t>هويت برند</a:t>
          </a:r>
          <a:endParaRPr lang="fa-IR" dirty="0"/>
        </a:p>
      </dgm:t>
    </dgm:pt>
    <dgm:pt modelId="{D99F6E22-2D11-4FEF-B85E-0D8A74445B3F}" type="parTrans" cxnId="{EAEFD3E9-B6D4-4D8F-AF05-0BE435A86C51}">
      <dgm:prSet/>
      <dgm:spPr/>
      <dgm:t>
        <a:bodyPr/>
        <a:lstStyle/>
        <a:p>
          <a:pPr rtl="1"/>
          <a:endParaRPr lang="fa-IR"/>
        </a:p>
      </dgm:t>
    </dgm:pt>
    <dgm:pt modelId="{DD5D3293-CDE2-4E28-8A89-25CFED673A22}" type="sibTrans" cxnId="{EAEFD3E9-B6D4-4D8F-AF05-0BE435A86C51}">
      <dgm:prSet/>
      <dgm:spPr/>
      <dgm:t>
        <a:bodyPr/>
        <a:lstStyle/>
        <a:p>
          <a:pPr rtl="1"/>
          <a:endParaRPr lang="fa-IR"/>
        </a:p>
      </dgm:t>
    </dgm:pt>
    <dgm:pt modelId="{CA97AA1A-D758-4E14-A7DC-67BDE5DDD0AF}">
      <dgm:prSet phldrT="[Text]"/>
      <dgm:spPr/>
      <dgm:t>
        <a:bodyPr/>
        <a:lstStyle/>
        <a:p>
          <a:pPr rtl="1"/>
          <a:r>
            <a:rPr lang="fa-IR" dirty="0" smtClean="0"/>
            <a:t>جايگاه برند</a:t>
          </a:r>
          <a:endParaRPr lang="fa-IR" dirty="0"/>
        </a:p>
      </dgm:t>
    </dgm:pt>
    <dgm:pt modelId="{AA31D126-CB4B-4E82-BBDB-6CF52C6D123D}" type="parTrans" cxnId="{9AA9CABE-994E-4AFC-B34B-A3D5D0593F11}">
      <dgm:prSet/>
      <dgm:spPr/>
      <dgm:t>
        <a:bodyPr/>
        <a:lstStyle/>
        <a:p>
          <a:pPr rtl="1"/>
          <a:endParaRPr lang="fa-IR"/>
        </a:p>
      </dgm:t>
    </dgm:pt>
    <dgm:pt modelId="{48297430-2DAB-4E85-8F06-E07538520BCB}" type="sibTrans" cxnId="{9AA9CABE-994E-4AFC-B34B-A3D5D0593F11}">
      <dgm:prSet/>
      <dgm:spPr/>
      <dgm:t>
        <a:bodyPr/>
        <a:lstStyle/>
        <a:p>
          <a:pPr rtl="1"/>
          <a:endParaRPr lang="fa-IR"/>
        </a:p>
      </dgm:t>
    </dgm:pt>
    <dgm:pt modelId="{C30BA553-C511-4936-9734-B803D5472555}">
      <dgm:prSet phldrT="[Text]"/>
      <dgm:spPr/>
      <dgm:t>
        <a:bodyPr/>
        <a:lstStyle/>
        <a:p>
          <a:pPr rtl="1"/>
          <a:r>
            <a:rPr lang="fa-IR" dirty="0" smtClean="0"/>
            <a:t>ارزش ويژه برند</a:t>
          </a:r>
          <a:endParaRPr lang="fa-IR" dirty="0"/>
        </a:p>
      </dgm:t>
    </dgm:pt>
    <dgm:pt modelId="{A15D69A9-919B-43DA-89C2-ABE8D0740A95}" type="parTrans" cxnId="{E140C178-9C10-4126-B40F-94878820F17E}">
      <dgm:prSet/>
      <dgm:spPr/>
      <dgm:t>
        <a:bodyPr/>
        <a:lstStyle/>
        <a:p>
          <a:pPr rtl="1"/>
          <a:endParaRPr lang="fa-IR"/>
        </a:p>
      </dgm:t>
    </dgm:pt>
    <dgm:pt modelId="{7619F67F-FFD1-4FAD-9099-8DE97DC15598}" type="sibTrans" cxnId="{E140C178-9C10-4126-B40F-94878820F17E}">
      <dgm:prSet/>
      <dgm:spPr/>
      <dgm:t>
        <a:bodyPr/>
        <a:lstStyle/>
        <a:p>
          <a:pPr rtl="1"/>
          <a:endParaRPr lang="fa-IR"/>
        </a:p>
      </dgm:t>
    </dgm:pt>
    <dgm:pt modelId="{0C8DF422-6B7D-4D28-A33D-1FC289A809D8}" type="pres">
      <dgm:prSet presAssocID="{C0E9C9DE-C45A-4CBE-83F9-FA5EB125D5B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pPr rtl="1"/>
          <a:endParaRPr lang="fa-IR"/>
        </a:p>
      </dgm:t>
    </dgm:pt>
    <dgm:pt modelId="{107C01E1-BD20-4E2C-8292-904E776A5598}" type="pres">
      <dgm:prSet presAssocID="{D4485245-2B85-4552-80A2-74B72FA3136D}" presName="singleCycle" presStyleCnt="0"/>
      <dgm:spPr/>
    </dgm:pt>
    <dgm:pt modelId="{7B44DE3B-3388-42A6-BB2A-497218E057BA}" type="pres">
      <dgm:prSet presAssocID="{D4485245-2B85-4552-80A2-74B72FA3136D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pPr rtl="1"/>
          <a:endParaRPr lang="fa-IR"/>
        </a:p>
      </dgm:t>
    </dgm:pt>
    <dgm:pt modelId="{782FB191-5ED3-4AC5-A26F-F18381AD6414}" type="pres">
      <dgm:prSet presAssocID="{D99F6E22-2D11-4FEF-B85E-0D8A74445B3F}" presName="Name56" presStyleLbl="parChTrans1D2" presStyleIdx="0" presStyleCnt="3"/>
      <dgm:spPr/>
      <dgm:t>
        <a:bodyPr/>
        <a:lstStyle/>
        <a:p>
          <a:pPr rtl="1"/>
          <a:endParaRPr lang="fa-IR"/>
        </a:p>
      </dgm:t>
    </dgm:pt>
    <dgm:pt modelId="{D65F97DD-4C1D-47A9-A28E-9C9493C96E59}" type="pres">
      <dgm:prSet presAssocID="{550059D7-49F0-4FB1-80F7-3D728830ED9E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B2E6D08B-D0B1-47DB-B4E4-253653F31A36}" type="pres">
      <dgm:prSet presAssocID="{AA31D126-CB4B-4E82-BBDB-6CF52C6D123D}" presName="Name56" presStyleLbl="parChTrans1D2" presStyleIdx="1" presStyleCnt="3"/>
      <dgm:spPr/>
      <dgm:t>
        <a:bodyPr/>
        <a:lstStyle/>
        <a:p>
          <a:pPr rtl="1"/>
          <a:endParaRPr lang="fa-IR"/>
        </a:p>
      </dgm:t>
    </dgm:pt>
    <dgm:pt modelId="{6920A8B8-1917-401D-A8A4-FCCEE0C91F15}" type="pres">
      <dgm:prSet presAssocID="{CA97AA1A-D758-4E14-A7DC-67BDE5DDD0AF}" presName="text0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F48E36AC-B379-407F-A1FC-19074455B25D}" type="pres">
      <dgm:prSet presAssocID="{A15D69A9-919B-43DA-89C2-ABE8D0740A95}" presName="Name56" presStyleLbl="parChTrans1D2" presStyleIdx="2" presStyleCnt="3"/>
      <dgm:spPr/>
      <dgm:t>
        <a:bodyPr/>
        <a:lstStyle/>
        <a:p>
          <a:pPr rtl="1"/>
          <a:endParaRPr lang="fa-IR"/>
        </a:p>
      </dgm:t>
    </dgm:pt>
    <dgm:pt modelId="{9E44ECAC-356A-4FFD-8F45-682D9B684ABB}" type="pres">
      <dgm:prSet presAssocID="{C30BA553-C511-4936-9734-B803D5472555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</dgm:ptLst>
  <dgm:cxnLst>
    <dgm:cxn modelId="{EAEFD3E9-B6D4-4D8F-AF05-0BE435A86C51}" srcId="{D4485245-2B85-4552-80A2-74B72FA3136D}" destId="{550059D7-49F0-4FB1-80F7-3D728830ED9E}" srcOrd="0" destOrd="0" parTransId="{D99F6E22-2D11-4FEF-B85E-0D8A74445B3F}" sibTransId="{DD5D3293-CDE2-4E28-8A89-25CFED673A22}"/>
    <dgm:cxn modelId="{F77A868A-8990-40A6-8693-8FEDCE88143C}" type="presOf" srcId="{CA97AA1A-D758-4E14-A7DC-67BDE5DDD0AF}" destId="{6920A8B8-1917-401D-A8A4-FCCEE0C91F15}" srcOrd="0" destOrd="0" presId="urn:microsoft.com/office/officeart/2008/layout/RadialCluster"/>
    <dgm:cxn modelId="{E140C178-9C10-4126-B40F-94878820F17E}" srcId="{D4485245-2B85-4552-80A2-74B72FA3136D}" destId="{C30BA553-C511-4936-9734-B803D5472555}" srcOrd="2" destOrd="0" parTransId="{A15D69A9-919B-43DA-89C2-ABE8D0740A95}" sibTransId="{7619F67F-FFD1-4FAD-9099-8DE97DC15598}"/>
    <dgm:cxn modelId="{59307531-C30C-4B3C-86A8-9897C5BEEC26}" type="presOf" srcId="{C0E9C9DE-C45A-4CBE-83F9-FA5EB125D5B7}" destId="{0C8DF422-6B7D-4D28-A33D-1FC289A809D8}" srcOrd="0" destOrd="0" presId="urn:microsoft.com/office/officeart/2008/layout/RadialCluster"/>
    <dgm:cxn modelId="{D165702B-9A3A-4ABB-82B8-635E552B7751}" type="presOf" srcId="{D4485245-2B85-4552-80A2-74B72FA3136D}" destId="{7B44DE3B-3388-42A6-BB2A-497218E057BA}" srcOrd="0" destOrd="0" presId="urn:microsoft.com/office/officeart/2008/layout/RadialCluster"/>
    <dgm:cxn modelId="{063C219A-C44B-46A2-99EE-70FCC38BC3BA}" type="presOf" srcId="{D99F6E22-2D11-4FEF-B85E-0D8A74445B3F}" destId="{782FB191-5ED3-4AC5-A26F-F18381AD6414}" srcOrd="0" destOrd="0" presId="urn:microsoft.com/office/officeart/2008/layout/RadialCluster"/>
    <dgm:cxn modelId="{ACC7EB1A-E6D6-45CE-A438-8A2B539E1159}" type="presOf" srcId="{550059D7-49F0-4FB1-80F7-3D728830ED9E}" destId="{D65F97DD-4C1D-47A9-A28E-9C9493C96E59}" srcOrd="0" destOrd="0" presId="urn:microsoft.com/office/officeart/2008/layout/RadialCluster"/>
    <dgm:cxn modelId="{9AA9CABE-994E-4AFC-B34B-A3D5D0593F11}" srcId="{D4485245-2B85-4552-80A2-74B72FA3136D}" destId="{CA97AA1A-D758-4E14-A7DC-67BDE5DDD0AF}" srcOrd="1" destOrd="0" parTransId="{AA31D126-CB4B-4E82-BBDB-6CF52C6D123D}" sibTransId="{48297430-2DAB-4E85-8F06-E07538520BCB}"/>
    <dgm:cxn modelId="{6DB946EB-3146-4F78-8EB1-A5313E4E9CBF}" type="presOf" srcId="{A15D69A9-919B-43DA-89C2-ABE8D0740A95}" destId="{F48E36AC-B379-407F-A1FC-19074455B25D}" srcOrd="0" destOrd="0" presId="urn:microsoft.com/office/officeart/2008/layout/RadialCluster"/>
    <dgm:cxn modelId="{83D0CEDC-F57F-422C-8A2D-EE02C1003DB5}" type="presOf" srcId="{AA31D126-CB4B-4E82-BBDB-6CF52C6D123D}" destId="{B2E6D08B-D0B1-47DB-B4E4-253653F31A36}" srcOrd="0" destOrd="0" presId="urn:microsoft.com/office/officeart/2008/layout/RadialCluster"/>
    <dgm:cxn modelId="{9A5B7560-DF59-449D-B760-B043B563AF91}" srcId="{C0E9C9DE-C45A-4CBE-83F9-FA5EB125D5B7}" destId="{D4485245-2B85-4552-80A2-74B72FA3136D}" srcOrd="0" destOrd="0" parTransId="{6C6258BA-72AA-4829-99A8-F166E062C067}" sibTransId="{F9A2D878-AAFE-4CF1-A3CF-C31DE3229B05}"/>
    <dgm:cxn modelId="{74BD5466-68A1-496E-8810-6F79469A79F4}" type="presOf" srcId="{C30BA553-C511-4936-9734-B803D5472555}" destId="{9E44ECAC-356A-4FFD-8F45-682D9B684ABB}" srcOrd="0" destOrd="0" presId="urn:microsoft.com/office/officeart/2008/layout/RadialCluster"/>
    <dgm:cxn modelId="{C1C8DBC4-2CF1-435A-B3E7-741D44E5EF16}" type="presParOf" srcId="{0C8DF422-6B7D-4D28-A33D-1FC289A809D8}" destId="{107C01E1-BD20-4E2C-8292-904E776A5598}" srcOrd="0" destOrd="0" presId="urn:microsoft.com/office/officeart/2008/layout/RadialCluster"/>
    <dgm:cxn modelId="{1013911A-2B36-4A0E-A2B9-80FBBADCC74A}" type="presParOf" srcId="{107C01E1-BD20-4E2C-8292-904E776A5598}" destId="{7B44DE3B-3388-42A6-BB2A-497218E057BA}" srcOrd="0" destOrd="0" presId="urn:microsoft.com/office/officeart/2008/layout/RadialCluster"/>
    <dgm:cxn modelId="{ADBB219D-82C2-49D6-B6EB-D870FF6754F7}" type="presParOf" srcId="{107C01E1-BD20-4E2C-8292-904E776A5598}" destId="{782FB191-5ED3-4AC5-A26F-F18381AD6414}" srcOrd="1" destOrd="0" presId="urn:microsoft.com/office/officeart/2008/layout/RadialCluster"/>
    <dgm:cxn modelId="{139E0689-1233-497C-A6B4-C37849FACB09}" type="presParOf" srcId="{107C01E1-BD20-4E2C-8292-904E776A5598}" destId="{D65F97DD-4C1D-47A9-A28E-9C9493C96E59}" srcOrd="2" destOrd="0" presId="urn:microsoft.com/office/officeart/2008/layout/RadialCluster"/>
    <dgm:cxn modelId="{5CB33C2A-27A0-4555-A4BC-38364B7BF097}" type="presParOf" srcId="{107C01E1-BD20-4E2C-8292-904E776A5598}" destId="{B2E6D08B-D0B1-47DB-B4E4-253653F31A36}" srcOrd="3" destOrd="0" presId="urn:microsoft.com/office/officeart/2008/layout/RadialCluster"/>
    <dgm:cxn modelId="{42D82432-8B4D-4EEB-81E9-77F537EF4FA8}" type="presParOf" srcId="{107C01E1-BD20-4E2C-8292-904E776A5598}" destId="{6920A8B8-1917-401D-A8A4-FCCEE0C91F15}" srcOrd="4" destOrd="0" presId="urn:microsoft.com/office/officeart/2008/layout/RadialCluster"/>
    <dgm:cxn modelId="{215FCAEB-9002-4C41-BDEF-0D14671C9E04}" type="presParOf" srcId="{107C01E1-BD20-4E2C-8292-904E776A5598}" destId="{F48E36AC-B379-407F-A1FC-19074455B25D}" srcOrd="5" destOrd="0" presId="urn:microsoft.com/office/officeart/2008/layout/RadialCluster"/>
    <dgm:cxn modelId="{9549FA88-12B3-4AFA-9FC2-43BFE1B98EA7}" type="presParOf" srcId="{107C01E1-BD20-4E2C-8292-904E776A5598}" destId="{9E44ECAC-356A-4FFD-8F45-682D9B684ABB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E32F3F7-713C-4534-9B84-D675E9D67882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2D4E924-6884-43D6-98E9-90F5E17FCA4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به نام خدا</a:t>
            </a:r>
            <a:br>
              <a:rPr lang="fa-IR" dirty="0" smtClean="0"/>
            </a:br>
            <a:r>
              <a:rPr lang="fa-IR" dirty="0" smtClean="0"/>
              <a:t>مديريت برند در کسب و کار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7772400" cy="1761609"/>
          </a:xfrm>
        </p:spPr>
        <p:txBody>
          <a:bodyPr>
            <a:normAutofit fontScale="92500" lnSpcReduction="20000"/>
          </a:bodyPr>
          <a:lstStyle/>
          <a:p>
            <a:r>
              <a:rPr lang="fa-IR" dirty="0" smtClean="0">
                <a:solidFill>
                  <a:srgbClr val="FF0000"/>
                </a:solidFill>
              </a:rPr>
              <a:t>اولين همايش برند اصناف استان </a:t>
            </a:r>
            <a:r>
              <a:rPr lang="fa-IR" dirty="0" smtClean="0">
                <a:solidFill>
                  <a:srgbClr val="FF0000"/>
                </a:solidFill>
              </a:rPr>
              <a:t>مازندران</a:t>
            </a:r>
          </a:p>
          <a:p>
            <a:endParaRPr lang="fa-IR" dirty="0">
              <a:solidFill>
                <a:srgbClr val="FF0000"/>
              </a:solidFill>
            </a:endParaRPr>
          </a:p>
          <a:p>
            <a:endParaRPr lang="fa-IR" dirty="0" smtClean="0">
              <a:solidFill>
                <a:srgbClr val="FF0000"/>
              </a:solidFill>
            </a:endParaRPr>
          </a:p>
          <a:p>
            <a:r>
              <a:rPr lang="fa-IR" sz="4000" dirty="0" smtClean="0">
                <a:cs typeface="B Titr" panose="00000700000000000000" pitchFamily="2" charset="-78"/>
              </a:rPr>
              <a:t>مدرس: دکتر حسين اميني راد</a:t>
            </a:r>
            <a:endParaRPr lang="fa-IR" sz="4000" dirty="0" smtClean="0">
              <a:cs typeface="B Titr" panose="00000700000000000000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66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543" y="692696"/>
            <a:ext cx="6120914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348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عادت ايراني ها: علاج واقعه پس از وقوع</a:t>
            </a:r>
          </a:p>
          <a:p>
            <a:endParaRPr lang="fa-IR" dirty="0"/>
          </a:p>
          <a:p>
            <a:pPr marL="109728" indent="0">
              <a:buNone/>
            </a:pP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fa-IR" sz="4400" dirty="0" smtClean="0">
                <a:effectLst/>
                <a:latin typeface="Calibri"/>
                <a:ea typeface="Calibri"/>
              </a:rPr>
              <a:t>قبل </a:t>
            </a:r>
            <a:r>
              <a:rPr lang="fa-IR" sz="4400" dirty="0">
                <a:effectLst/>
                <a:latin typeface="Calibri"/>
                <a:ea typeface="Calibri"/>
              </a:rPr>
              <a:t>از اطمینان از موفقیت وارد هیچ مبارزه ای نشوید</a:t>
            </a:r>
            <a:r>
              <a:rPr lang="fa-IR" sz="4400" dirty="0" smtClean="0">
                <a:effectLst/>
                <a:latin typeface="Calibri"/>
                <a:ea typeface="Calibri"/>
              </a:rPr>
              <a:t>. ديويد آکر</a:t>
            </a:r>
            <a:endParaRPr lang="fa-I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2066925"/>
            <a:ext cx="6121400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09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a-IR" dirty="0" smtClean="0"/>
              <a:t>تعريف برند: (طبق تعريف انجمن بازاريابي آمريکا)، برند عبارتست از: نام، واژه يا علامت، نماد، طرح يا ترکيبي از تمامي اين عناصر که به منظور شناسايي کالاها و خدمات يک فروشنده يا گروهي از فروشندگان با هدف ايجاد تمايز در بازار رقابتي مورد استفاده قرار مي گيرد. </a:t>
            </a:r>
          </a:p>
          <a:p>
            <a:r>
              <a:rPr lang="fa-IR" dirty="0" smtClean="0"/>
              <a:t>تفاوت محصول و برند: محصول آن چيزي است که به بازار ارائه مي دهيم تا نياز مخاطب را برآورده کنيم. مثل کالا، خدمت، فرد، سازمان، مکان و ...</a:t>
            </a:r>
          </a:p>
          <a:p>
            <a:r>
              <a:rPr lang="fa-IR" dirty="0" smtClean="0"/>
              <a:t>برند فراتر از محصول </a:t>
            </a:r>
          </a:p>
          <a:p>
            <a:r>
              <a:rPr lang="fa-IR" dirty="0" smtClean="0"/>
              <a:t>برند تمايز ايجاد ميکند. نگرش، رفتار و احساس مصرف کننده </a:t>
            </a:r>
          </a:p>
          <a:p>
            <a:r>
              <a:rPr lang="fa-IR" dirty="0" smtClean="0"/>
              <a:t>ميشلن و گودير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برند: داغ گذاري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2471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a-IR" dirty="0" smtClean="0"/>
              <a:t>از ديدگاه مصرف کننده:</a:t>
            </a:r>
          </a:p>
          <a:p>
            <a:r>
              <a:rPr lang="fa-IR" dirty="0" smtClean="0"/>
              <a:t>شناسايي ارائه دهنده محصول</a:t>
            </a:r>
          </a:p>
          <a:p>
            <a:r>
              <a:rPr lang="fa-IR" dirty="0" smtClean="0"/>
              <a:t>قرار دادن مسئوليت ها بر دوش ارائه دهنده محصول</a:t>
            </a:r>
          </a:p>
          <a:p>
            <a:r>
              <a:rPr lang="fa-IR" dirty="0" smtClean="0"/>
              <a:t>کاهش ريسک</a:t>
            </a:r>
          </a:p>
          <a:p>
            <a:r>
              <a:rPr lang="fa-IR" dirty="0" smtClean="0"/>
              <a:t>کاهش هزينه جستجو</a:t>
            </a:r>
          </a:p>
          <a:p>
            <a:r>
              <a:rPr lang="fa-IR" dirty="0" smtClean="0"/>
              <a:t>نشانگر تعهد به اصول برندسازي ازجمله تعهد به کيفيت</a:t>
            </a:r>
          </a:p>
          <a:p>
            <a:r>
              <a:rPr lang="fa-IR" dirty="0" smtClean="0"/>
              <a:t>از ديدگاه توليدکننده:</a:t>
            </a:r>
          </a:p>
          <a:p>
            <a:r>
              <a:rPr lang="fa-IR" dirty="0" smtClean="0"/>
              <a:t>ابزار شناسايي و ساده سازي در فرآيند کسب و کار</a:t>
            </a:r>
          </a:p>
          <a:p>
            <a:r>
              <a:rPr lang="fa-IR" dirty="0" smtClean="0"/>
              <a:t>ابزار حفظ مالکيت معنوي</a:t>
            </a:r>
          </a:p>
          <a:p>
            <a:r>
              <a:rPr lang="fa-IR" dirty="0" smtClean="0"/>
              <a:t>نشانگر کيفيت درک شده براي مشتري راضي از برند</a:t>
            </a:r>
          </a:p>
          <a:p>
            <a:r>
              <a:rPr lang="fa-IR" dirty="0" smtClean="0"/>
              <a:t>منشا دستيابي به مزيت هاي مالي و سودآوري پايدار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سوال: چرا برند سازي مهم است؟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18709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000" dirty="0" smtClean="0"/>
              <a:t>برنامه ريزي استراتژيک برند . من مي خوام مثل مک دونالد جهاني بشم. برنامه را بنويسيد. سرهنگ ساندرز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برندها چگونه ايجاد مي شوند؟</a:t>
            </a:r>
            <a:endParaRPr lang="fa-IR" dirty="0"/>
          </a:p>
        </p:txBody>
      </p:sp>
      <p:pic>
        <p:nvPicPr>
          <p:cNvPr id="2050" name="Picture 2" descr="K:\استراتژي بازاريابي و فروش\بازايابي3\9-23-2011 8-07-01 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56992"/>
            <a:ext cx="3456384" cy="279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56992"/>
            <a:ext cx="4248472" cy="2797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7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srgbClr val="2DA2BF"/>
              </a:buClr>
            </a:pPr>
            <a:r>
              <a:rPr lang="fa-IR" sz="2000" dirty="0">
                <a:solidFill>
                  <a:prstClr val="black"/>
                </a:solidFill>
              </a:rPr>
              <a:t>تعيين استراتژي برند. تنوع، تمرکز، ...</a:t>
            </a:r>
          </a:p>
          <a:p>
            <a:pPr lvl="0">
              <a:buClr>
                <a:srgbClr val="2DA2BF"/>
              </a:buClr>
            </a:pPr>
            <a:r>
              <a:rPr lang="fa-IR" sz="2000" dirty="0">
                <a:solidFill>
                  <a:prstClr val="black"/>
                </a:solidFill>
              </a:rPr>
              <a:t>نام برند (تجانس آوايي)، </a:t>
            </a:r>
            <a:r>
              <a:rPr lang="fa-IR" sz="2000" dirty="0" smtClean="0">
                <a:solidFill>
                  <a:prstClr val="black"/>
                </a:solidFill>
              </a:rPr>
              <a:t>محصولات چوپان يا دامداران، کاله، پگاه، کلينيک درمان نازايي حضرت مريم، استوديو عکاسي سه، دو، يک. </a:t>
            </a:r>
          </a:p>
          <a:p>
            <a:pPr lvl="0">
              <a:buClr>
                <a:srgbClr val="2DA2BF"/>
              </a:buClr>
            </a:pPr>
            <a:r>
              <a:rPr lang="fa-IR" sz="2000" dirty="0" smtClean="0">
                <a:solidFill>
                  <a:prstClr val="black"/>
                </a:solidFill>
              </a:rPr>
              <a:t>ايستک و بهنوش</a:t>
            </a:r>
          </a:p>
          <a:p>
            <a:pPr lvl="0">
              <a:buClr>
                <a:srgbClr val="2DA2BF"/>
              </a:buClr>
            </a:pPr>
            <a:r>
              <a:rPr lang="fa-IR" sz="2000" dirty="0" smtClean="0">
                <a:solidFill>
                  <a:prstClr val="black"/>
                </a:solidFill>
              </a:rPr>
              <a:t>سس خرسي مهرام</a:t>
            </a:r>
          </a:p>
          <a:p>
            <a:pPr lvl="0">
              <a:buClr>
                <a:srgbClr val="2DA2BF"/>
              </a:buClr>
            </a:pPr>
            <a:r>
              <a:rPr lang="fa-IR" sz="2000" dirty="0" smtClean="0">
                <a:solidFill>
                  <a:prstClr val="black"/>
                </a:solidFill>
              </a:rPr>
              <a:t>سس خرسي يعني يک </a:t>
            </a:r>
            <a:r>
              <a:rPr lang="fa-IR" sz="2000" smtClean="0">
                <a:solidFill>
                  <a:prstClr val="black"/>
                </a:solidFill>
              </a:rPr>
              <a:t>سس کچاب </a:t>
            </a:r>
            <a:r>
              <a:rPr lang="fa-IR" sz="2000" dirty="0" smtClean="0">
                <a:solidFill>
                  <a:prstClr val="black"/>
                </a:solidFill>
              </a:rPr>
              <a:t>غيرتند. همين و بس</a:t>
            </a:r>
          </a:p>
          <a:p>
            <a:pPr lvl="0">
              <a:buClr>
                <a:srgbClr val="2DA2BF"/>
              </a:buClr>
            </a:pPr>
            <a:r>
              <a:rPr lang="fa-IR" sz="2000" dirty="0" smtClean="0">
                <a:solidFill>
                  <a:prstClr val="black"/>
                </a:solidFill>
              </a:rPr>
              <a:t>ايستک. </a:t>
            </a:r>
          </a:p>
          <a:p>
            <a:pPr lvl="0">
              <a:buClr>
                <a:srgbClr val="2DA2BF"/>
              </a:buClr>
            </a:pPr>
            <a:r>
              <a:rPr lang="fa-IR" sz="2000" dirty="0" smtClean="0">
                <a:solidFill>
                  <a:prstClr val="black"/>
                </a:solidFill>
              </a:rPr>
              <a:t>راني.  چرا از قدرت راني مي کاهيد؟</a:t>
            </a:r>
          </a:p>
          <a:p>
            <a:pPr lvl="0">
              <a:buClr>
                <a:srgbClr val="2DA2BF"/>
              </a:buClr>
            </a:pPr>
            <a:r>
              <a:rPr lang="fa-IR" sz="2000" dirty="0" smtClean="0">
                <a:solidFill>
                  <a:prstClr val="black"/>
                </a:solidFill>
              </a:rPr>
              <a:t>استراتژي اشتباه اشي مشي</a:t>
            </a:r>
          </a:p>
          <a:p>
            <a:pPr lvl="0">
              <a:buClr>
                <a:srgbClr val="2DA2BF"/>
              </a:buClr>
            </a:pPr>
            <a:r>
              <a:rPr lang="fa-IR" sz="2000" dirty="0" smtClean="0">
                <a:solidFill>
                  <a:prstClr val="black"/>
                </a:solidFill>
              </a:rPr>
              <a:t>تله اسامي اختصاري.......... سوپ الفبا...... اپل و آي بي ام</a:t>
            </a:r>
          </a:p>
          <a:p>
            <a:pPr lvl="0">
              <a:buClr>
                <a:srgbClr val="2DA2BF"/>
              </a:buClr>
            </a:pPr>
            <a:r>
              <a:rPr lang="fa-IR" sz="2000" dirty="0" smtClean="0">
                <a:solidFill>
                  <a:prstClr val="black"/>
                </a:solidFill>
              </a:rPr>
              <a:t>کولاژ</a:t>
            </a:r>
          </a:p>
          <a:p>
            <a:pPr lvl="0">
              <a:buClr>
                <a:srgbClr val="2DA2BF"/>
              </a:buClr>
            </a:pPr>
            <a:r>
              <a:rPr lang="fa-IR" sz="2000" dirty="0" smtClean="0">
                <a:solidFill>
                  <a:prstClr val="black"/>
                </a:solidFill>
              </a:rPr>
              <a:t>لوگو</a:t>
            </a:r>
            <a:r>
              <a:rPr lang="fa-IR" sz="2000" dirty="0">
                <a:solidFill>
                  <a:prstClr val="black"/>
                </a:solidFill>
              </a:rPr>
              <a:t>، کاراکتر، اسلوگان، رنگ سازماني، وب سايت و...</a:t>
            </a:r>
          </a:p>
          <a:p>
            <a:pPr lvl="0">
              <a:buClr>
                <a:srgbClr val="2DA2BF"/>
              </a:buClr>
            </a:pPr>
            <a:r>
              <a:rPr lang="fa-IR" sz="2000" dirty="0">
                <a:solidFill>
                  <a:prstClr val="black"/>
                </a:solidFill>
              </a:rPr>
              <a:t>شخصيت پردازي. شکل دهي به شخصيت برند. برند ما کيست و چه شخصيتي دارد. داو</a:t>
            </a:r>
          </a:p>
          <a:p>
            <a:pPr lvl="0">
              <a:buClr>
                <a:srgbClr val="2DA2BF"/>
              </a:buClr>
            </a:pPr>
            <a:endParaRPr lang="fa-IR" dirty="0">
              <a:solidFill>
                <a:prstClr val="black"/>
              </a:solidFill>
            </a:endParaRPr>
          </a:p>
          <a:p>
            <a:pPr lvl="0">
              <a:buClr>
                <a:srgbClr val="2DA2BF"/>
              </a:buClr>
            </a:pPr>
            <a:endParaRPr lang="fa-IR" dirty="0">
              <a:solidFill>
                <a:prstClr val="black"/>
              </a:solidFill>
            </a:endParaRPr>
          </a:p>
          <a:p>
            <a:pPr lvl="0">
              <a:buClr>
                <a:srgbClr val="2DA2BF"/>
              </a:buClr>
            </a:pPr>
            <a:endParaRPr lang="fa-IR" dirty="0">
              <a:solidFill>
                <a:prstClr val="black"/>
              </a:solidFill>
            </a:endParaRPr>
          </a:p>
          <a:p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0435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fa-IR" dirty="0" smtClean="0"/>
              <a:t>- هويت برندمان را براي مصرف کننده مشخص کنيم. چه کاري برايشان انجام مي دهد و چرا بايد به برندمان توجه کنند. قابليت هاي برند</a:t>
            </a:r>
          </a:p>
          <a:p>
            <a:pPr marL="109728" indent="0">
              <a:buNone/>
            </a:pPr>
            <a:r>
              <a:rPr lang="fa-IR" dirty="0" smtClean="0"/>
              <a:t>سوال کليدي:​چرا بايد از برند الف بخرم؟</a:t>
            </a:r>
            <a:r>
              <a:rPr lang="fa-IR" dirty="0"/>
              <a:t> </a:t>
            </a:r>
            <a:r>
              <a:rPr lang="fa-IR" dirty="0" smtClean="0"/>
              <a:t>(ايجاد مزيت رقابتي و معرفي آن در ذهن مصرف کننده.)</a:t>
            </a:r>
          </a:p>
          <a:p>
            <a:pPr>
              <a:buFontTx/>
              <a:buChar char="-"/>
            </a:pPr>
            <a:r>
              <a:rPr lang="fa-IR" dirty="0" smtClean="0"/>
              <a:t>نمايش برند. کمپين تبليغاتي</a:t>
            </a:r>
          </a:p>
          <a:p>
            <a:pPr>
              <a:buFontTx/>
              <a:buChar char="-"/>
            </a:pPr>
            <a:endParaRPr lang="fa-IR" dirty="0" smtClean="0"/>
          </a:p>
        </p:txBody>
      </p:sp>
      <p:pic>
        <p:nvPicPr>
          <p:cNvPr id="7170" name="Picture 2" descr="K:\استراتژي بازاريابي و فروش\بازايابي3\suGgKXABl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49080"/>
            <a:ext cx="5001344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79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شناسايي و تثبيت جايگاه برند</a:t>
            </a:r>
          </a:p>
          <a:p>
            <a:r>
              <a:rPr lang="fa-IR" dirty="0" smtClean="0"/>
              <a:t>برنامه ريزي و اجراي برنامه هاي بازاريابي برنئ</a:t>
            </a:r>
          </a:p>
          <a:p>
            <a:r>
              <a:rPr lang="fa-IR" dirty="0" smtClean="0"/>
              <a:t>سنجش و ارزيابي عملکرد برند</a:t>
            </a:r>
          </a:p>
          <a:p>
            <a:r>
              <a:rPr lang="fa-IR" dirty="0" smtClean="0"/>
              <a:t>ارتقاي ارزش ويژه برند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چهار گام مديريت استراتژيک برند:</a:t>
            </a:r>
            <a:endParaRPr lang="fa-IR" dirty="0"/>
          </a:p>
        </p:txBody>
      </p:sp>
      <p:pic>
        <p:nvPicPr>
          <p:cNvPr id="8194" name="Picture 2" descr="K:\استراتژي بازاريابي و فروش\بازايابي3\1261025947_coke-mur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3429000"/>
            <a:ext cx="40957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88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6244829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برندسازي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1780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هويت برند شامل چيست؟</a:t>
            </a:r>
          </a:p>
          <a:p>
            <a:r>
              <a:rPr lang="fa-IR" dirty="0" smtClean="0"/>
              <a:t>هويت ملموس و ناملموس:</a:t>
            </a:r>
          </a:p>
          <a:p>
            <a:r>
              <a:rPr lang="fa-IR" dirty="0" smtClean="0"/>
              <a:t>ملموس شامل:</a:t>
            </a:r>
          </a:p>
          <a:p>
            <a:r>
              <a:rPr lang="fa-IR" dirty="0" smtClean="0"/>
              <a:t>هويت ديداري</a:t>
            </a:r>
          </a:p>
          <a:p>
            <a:r>
              <a:rPr lang="fa-IR" dirty="0" smtClean="0"/>
              <a:t>هويت شنيداري</a:t>
            </a:r>
          </a:p>
          <a:p>
            <a:r>
              <a:rPr lang="fa-IR" dirty="0" smtClean="0"/>
              <a:t>هويت کلامي</a:t>
            </a:r>
          </a:p>
          <a:p>
            <a:r>
              <a:rPr lang="fa-IR" dirty="0" smtClean="0"/>
              <a:t>ناملموس شامل:</a:t>
            </a:r>
          </a:p>
          <a:p>
            <a:r>
              <a:rPr lang="fa-IR" dirty="0" smtClean="0"/>
              <a:t>عملکرد برند</a:t>
            </a:r>
          </a:p>
          <a:p>
            <a:r>
              <a:rPr lang="fa-IR" dirty="0" smtClean="0"/>
              <a:t>رفتاربرند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07969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چشم انداز برند، هدف و ماموريت برند چيست؟</a:t>
            </a:r>
          </a:p>
          <a:p>
            <a:r>
              <a:rPr lang="fa-IR" dirty="0" smtClean="0"/>
              <a:t>چه محصولي توسط برند من ارائه مي شود؟ اين محصول در چه سطحي است؟</a:t>
            </a:r>
          </a:p>
          <a:p>
            <a:r>
              <a:rPr lang="fa-IR" dirty="0" smtClean="0"/>
              <a:t> اين محصول چه منفعتي براي مشتري ام دارد؟ ارزش محصول</a:t>
            </a:r>
          </a:p>
          <a:p>
            <a:r>
              <a:rPr lang="fa-IR" dirty="0" smtClean="0"/>
              <a:t>بازار هدف</a:t>
            </a:r>
          </a:p>
          <a:p>
            <a:r>
              <a:rPr lang="fa-IR" dirty="0" smtClean="0"/>
              <a:t>شعار استراتژيک</a:t>
            </a:r>
          </a:p>
          <a:p>
            <a:r>
              <a:rPr lang="fa-IR" dirty="0" smtClean="0"/>
              <a:t>شخصيت برند من چگونه تجسم مي شود</a:t>
            </a:r>
          </a:p>
          <a:p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fa-IR" dirty="0" smtClean="0"/>
              <a:t>سوالات تعيين هويت برند که بايد از خود بپرسيد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5290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محصول</a:t>
            </a:r>
          </a:p>
          <a:p>
            <a:r>
              <a:rPr lang="fa-IR" dirty="0" smtClean="0"/>
              <a:t>فرآيند</a:t>
            </a:r>
          </a:p>
          <a:p>
            <a:r>
              <a:rPr lang="fa-IR" dirty="0" smtClean="0"/>
              <a:t>امکانات فيزيکي</a:t>
            </a:r>
          </a:p>
          <a:p>
            <a:r>
              <a:rPr lang="fa-IR" dirty="0" smtClean="0"/>
              <a:t>مکان و زمان</a:t>
            </a:r>
          </a:p>
          <a:p>
            <a:r>
              <a:rPr lang="fa-IR" dirty="0" smtClean="0"/>
              <a:t>کارکنان</a:t>
            </a:r>
          </a:p>
          <a:p>
            <a:r>
              <a:rPr lang="fa-IR" dirty="0" smtClean="0"/>
              <a:t>فعاليت هاي ترفيعي</a:t>
            </a:r>
          </a:p>
          <a:p>
            <a:r>
              <a:rPr lang="fa-IR" dirty="0" smtClean="0"/>
              <a:t>قيمت و تسهيلات پرداخت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متغيرهاي اصلي هويت برند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9782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820472" cy="573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28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46" y="1659106"/>
            <a:ext cx="8065707" cy="41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92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8208912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904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a-IR" dirty="0"/>
              <a:t>در ایران مـــــــا مشکل خلق نداشته بلکه مسئله ما مدیریت و حفظ و نگهداری برندهاست و گویی همه مدیران می خواهند فاتح باشند نه حاکم و می خواهند بروند نمی خواهند برسند. مثل رستوران های زیادی که در گوشه و کنار شهر </a:t>
            </a:r>
            <a:endParaRPr lang="fa-IR" dirty="0" smtClean="0"/>
          </a:p>
          <a:p>
            <a:r>
              <a:rPr lang="fa-IR" dirty="0" smtClean="0"/>
              <a:t>عدم استفاده از مشاور </a:t>
            </a:r>
          </a:p>
          <a:p>
            <a:r>
              <a:rPr lang="fa-IR" sz="2800" dirty="0">
                <a:latin typeface="Calibri"/>
                <a:ea typeface="Calibri"/>
              </a:rPr>
              <a:t>سهل انگاری نسبت به </a:t>
            </a:r>
            <a:r>
              <a:rPr lang="fa-IR" sz="2800" dirty="0" smtClean="0">
                <a:latin typeface="Calibri"/>
                <a:ea typeface="Calibri"/>
              </a:rPr>
              <a:t>برند خود و </a:t>
            </a:r>
            <a:r>
              <a:rPr lang="fa-IR" sz="2800" dirty="0">
                <a:latin typeface="Calibri"/>
                <a:ea typeface="Calibri"/>
              </a:rPr>
              <a:t>با آن به عنوان موجودی زنده که حیات و زندگی دارد و بسیار ارزشمندتر از دارایی های فیزیکی ست برخورد نمی کنند. </a:t>
            </a:r>
            <a:r>
              <a:rPr lang="fa-IR" sz="2800" dirty="0" smtClean="0">
                <a:latin typeface="Calibri"/>
                <a:ea typeface="Calibri"/>
              </a:rPr>
              <a:t>برند تب مي کند. موجود زنده</a:t>
            </a:r>
          </a:p>
          <a:p>
            <a:r>
              <a:rPr lang="fa-IR" sz="2800" dirty="0" smtClean="0">
                <a:latin typeface="Calibri"/>
              </a:rPr>
              <a:t>در ميکروبرند خوبيم ماکرو برند نه. 1000 برند برتر دنيا. 100 برند دنياي اسلام . 2 تا دولتي. </a:t>
            </a:r>
          </a:p>
          <a:p>
            <a:r>
              <a:rPr lang="fa-IR" sz="2800" dirty="0" smtClean="0">
                <a:latin typeface="Calibri"/>
              </a:rPr>
              <a:t>سيستم اقتصادي بسته</a:t>
            </a:r>
          </a:p>
          <a:p>
            <a:r>
              <a:rPr lang="fa-IR" sz="2800" dirty="0" smtClean="0">
                <a:latin typeface="Calibri"/>
              </a:rPr>
              <a:t>زعفران، فرش، گربه، پسته...</a:t>
            </a:r>
          </a:p>
          <a:p>
            <a:r>
              <a:rPr lang="fa-IR" sz="2800" dirty="0" smtClean="0">
                <a:latin typeface="Calibri"/>
              </a:rPr>
              <a:t>دارا و سارا، هپلي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dirty="0" smtClean="0"/>
              <a:t>مشکلات برندسازي در ايران: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30606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just">
              <a:lnSpc>
                <a:spcPct val="150000"/>
              </a:lnSpc>
              <a:spcBef>
                <a:spcPts val="600"/>
              </a:spcBef>
              <a:buClr>
                <a:srgbClr val="FF0000"/>
              </a:buClr>
              <a:buSzPct val="90000"/>
              <a:buNone/>
            </a:pPr>
            <a:r>
              <a:rPr lang="fa-IR" sz="2600" b="1" dirty="0">
                <a:solidFill>
                  <a:prstClr val="black"/>
                </a:solidFill>
                <a:latin typeface="Constantia"/>
                <a:cs typeface="B Zar" pitchFamily="2" charset="-78"/>
              </a:rPr>
              <a:t>تقديم به:</a:t>
            </a:r>
          </a:p>
          <a:p>
            <a:pPr marL="514350" lvl="0" indent="-514350" algn="just">
              <a:lnSpc>
                <a:spcPct val="150000"/>
              </a:lnSpc>
              <a:spcBef>
                <a:spcPts val="600"/>
              </a:spcBef>
              <a:buClr>
                <a:srgbClr val="FF0000"/>
              </a:buClr>
              <a:buSzPct val="90000"/>
              <a:buFont typeface="Wingdings" pitchFamily="2" charset="2"/>
              <a:buChar char="Ø"/>
            </a:pPr>
            <a:r>
              <a:rPr lang="fa-IR" sz="2600" b="1" dirty="0">
                <a:solidFill>
                  <a:prstClr val="black"/>
                </a:solidFill>
                <a:latin typeface="Constantia"/>
                <a:cs typeface="B Zar" pitchFamily="2" charset="-78"/>
              </a:rPr>
              <a:t>کساني که براي تحمل آراء ديگران، تمرين مي کنند؛</a:t>
            </a:r>
          </a:p>
          <a:p>
            <a:pPr marL="514350" lvl="0" indent="-514350" algn="just">
              <a:lnSpc>
                <a:spcPct val="150000"/>
              </a:lnSpc>
              <a:spcBef>
                <a:spcPts val="600"/>
              </a:spcBef>
              <a:buClr>
                <a:srgbClr val="FF0000"/>
              </a:buClr>
              <a:buSzPct val="90000"/>
              <a:buFont typeface="Wingdings" pitchFamily="2" charset="2"/>
              <a:buChar char="Ø"/>
            </a:pPr>
            <a:r>
              <a:rPr lang="fa-IR" sz="2600" b="1" dirty="0">
                <a:solidFill>
                  <a:prstClr val="black"/>
                </a:solidFill>
                <a:latin typeface="Constantia"/>
                <a:cs typeface="B Zar" pitchFamily="2" charset="-78"/>
              </a:rPr>
              <a:t>کساني که براي هر سئوالي ، چندين پاسخ متفاوت قائلند؛</a:t>
            </a:r>
          </a:p>
          <a:p>
            <a:pPr marL="514350" lvl="0" indent="-514350" algn="just">
              <a:lnSpc>
                <a:spcPct val="150000"/>
              </a:lnSpc>
              <a:spcBef>
                <a:spcPts val="600"/>
              </a:spcBef>
              <a:buClr>
                <a:srgbClr val="FF0000"/>
              </a:buClr>
              <a:buSzPct val="90000"/>
              <a:buFont typeface="Wingdings" pitchFamily="2" charset="2"/>
              <a:buChar char="Ø"/>
            </a:pPr>
            <a:r>
              <a:rPr lang="fa-IR" sz="2600" b="1" dirty="0">
                <a:solidFill>
                  <a:prstClr val="black"/>
                </a:solidFill>
                <a:latin typeface="Constantia"/>
                <a:cs typeface="B Zar" pitchFamily="2" charset="-78"/>
              </a:rPr>
              <a:t>کساني که در رفتار، قابل پيش بيني اند؛</a:t>
            </a:r>
          </a:p>
          <a:p>
            <a:pPr marL="514350" lvl="0" indent="-514350" algn="just">
              <a:lnSpc>
                <a:spcPct val="150000"/>
              </a:lnSpc>
              <a:spcBef>
                <a:spcPts val="600"/>
              </a:spcBef>
              <a:buClr>
                <a:srgbClr val="FF0000"/>
              </a:buClr>
              <a:buSzPct val="90000"/>
              <a:buFont typeface="Wingdings" pitchFamily="2" charset="2"/>
              <a:buChar char="Ø"/>
            </a:pPr>
            <a:r>
              <a:rPr lang="fa-IR" sz="2600" b="1" dirty="0">
                <a:solidFill>
                  <a:prstClr val="black"/>
                </a:solidFill>
                <a:latin typeface="Constantia"/>
                <a:cs typeface="B Zar" pitchFamily="2" charset="-78"/>
              </a:rPr>
              <a:t>کساني که عصبانيت خود را به تاخير مي اندازند؛</a:t>
            </a:r>
          </a:p>
          <a:p>
            <a:pPr marL="514350" lvl="0" indent="-514350" algn="just">
              <a:lnSpc>
                <a:spcPct val="150000"/>
              </a:lnSpc>
              <a:spcBef>
                <a:spcPts val="600"/>
              </a:spcBef>
              <a:buClr>
                <a:srgbClr val="FF0000"/>
              </a:buClr>
              <a:buSzPct val="90000"/>
              <a:buFont typeface="Wingdings" pitchFamily="2" charset="2"/>
              <a:buChar char="Ø"/>
            </a:pPr>
            <a:r>
              <a:rPr lang="fa-IR" sz="2600" b="1" dirty="0">
                <a:solidFill>
                  <a:prstClr val="black"/>
                </a:solidFill>
                <a:latin typeface="Constantia"/>
                <a:cs typeface="B Zar" pitchFamily="2" charset="-78"/>
              </a:rPr>
              <a:t>کساني که فرق بين هشت و هشت و يک دقيقه را مي دانند.</a:t>
            </a:r>
          </a:p>
          <a:p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استاد عزيزم پروفسور محمود سريع القلم: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25085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fa-IR" sz="6600" dirty="0" smtClean="0">
                <a:solidFill>
                  <a:srgbClr val="FF0000"/>
                </a:solidFill>
                <a:cs typeface="B Titr" panose="00000700000000000000" pitchFamily="2" charset="-78"/>
              </a:rPr>
              <a:t>سپاس از شما</a:t>
            </a:r>
          </a:p>
          <a:p>
            <a:r>
              <a:rPr lang="fa-IR" sz="6600" dirty="0" smtClean="0">
                <a:cs typeface="B Titr" panose="00000700000000000000" pitchFamily="2" charset="-78"/>
              </a:rPr>
              <a:t>حسين اميني راد</a:t>
            </a:r>
          </a:p>
          <a:p>
            <a:r>
              <a:rPr lang="fa-IR" sz="6600" dirty="0" smtClean="0">
                <a:cs typeface="B Titr" panose="00000700000000000000" pitchFamily="2" charset="-78"/>
              </a:rPr>
              <a:t>09129420351</a:t>
            </a:r>
          </a:p>
          <a:p>
            <a:r>
              <a:rPr lang="en-US" sz="6600" dirty="0" smtClean="0">
                <a:cs typeface="B Titr" panose="00000700000000000000" pitchFamily="2" charset="-78"/>
              </a:rPr>
              <a:t>www.radlearning.ir</a:t>
            </a:r>
            <a:endParaRPr lang="en-US" sz="6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752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191</TotalTime>
  <Words>759</Words>
  <Application>Microsoft Office PowerPoint</Application>
  <PresentationFormat>On-screen Show (4:3)</PresentationFormat>
  <Paragraphs>97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Concourse</vt:lpstr>
      <vt:lpstr>به نام خدا مديريت برند در کسب و کار</vt:lpstr>
      <vt:lpstr>PowerPoint Presentation</vt:lpstr>
      <vt:lpstr>قبل از اطمینان از موفقیت وارد هیچ مبارزه ای نشوید. ديويد آکر</vt:lpstr>
      <vt:lpstr>برند: داغ گذاري</vt:lpstr>
      <vt:lpstr>سوال: چرا برند سازي مهم است؟</vt:lpstr>
      <vt:lpstr>برندها چگونه ايجاد مي شوند؟</vt:lpstr>
      <vt:lpstr>PowerPoint Presentation</vt:lpstr>
      <vt:lpstr>PowerPoint Presentation</vt:lpstr>
      <vt:lpstr>چهار گام مديريت استراتژيک برند:</vt:lpstr>
      <vt:lpstr>برندسازي</vt:lpstr>
      <vt:lpstr>PowerPoint Presentation</vt:lpstr>
      <vt:lpstr>سوالات تعيين هويت برند که بايد از خود بپرسيد</vt:lpstr>
      <vt:lpstr>متغيرهاي اصلي هويت برند</vt:lpstr>
      <vt:lpstr>PowerPoint Presentation</vt:lpstr>
      <vt:lpstr>PowerPoint Presentation</vt:lpstr>
      <vt:lpstr>PowerPoint Presentation</vt:lpstr>
      <vt:lpstr>مشکلات برندسازي در ايران:</vt:lpstr>
      <vt:lpstr>استاد عزيزم پروفسور محمود سريع القلم: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</dc:creator>
  <cp:lastModifiedBy>Dr. Rad</cp:lastModifiedBy>
  <cp:revision>17</cp:revision>
  <dcterms:created xsi:type="dcterms:W3CDTF">2017-01-31T13:43:21Z</dcterms:created>
  <dcterms:modified xsi:type="dcterms:W3CDTF">2018-01-28T11:27:34Z</dcterms:modified>
</cp:coreProperties>
</file>