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9" d="100"/>
          <a:sy n="79" d="100"/>
        </p:scale>
        <p:origin x="-111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82B2ACC-3FF0-49F6-9D52-DD75E5E8F7CE}" type="datetimeFigureOut">
              <a:rPr lang="fa-IR" smtClean="0"/>
              <a:t>09/15/1441</a:t>
            </a:fld>
            <a:endParaRPr lang="fa-I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fa-I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6BAC9BE-8DA9-47CE-BC51-3EC61B0713C8}" type="slidenum">
              <a:rPr lang="fa-IR" smtClean="0"/>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82B2ACC-3FF0-49F6-9D52-DD75E5E8F7CE}" type="datetimeFigureOut">
              <a:rPr lang="fa-IR" smtClean="0"/>
              <a:t>09/15/1441</a:t>
            </a:fld>
            <a:endParaRPr lang="fa-IR"/>
          </a:p>
        </p:txBody>
      </p:sp>
      <p:sp>
        <p:nvSpPr>
          <p:cNvPr id="5" name="Footer Placeholder 4"/>
          <p:cNvSpPr>
            <a:spLocks noGrp="1"/>
          </p:cNvSpPr>
          <p:nvPr>
            <p:ph type="ftr" sz="quarter" idx="11"/>
          </p:nvPr>
        </p:nvSpPr>
        <p:spPr/>
        <p:txBody>
          <a:bodyPr/>
          <a:lstStyle>
            <a:extLst/>
          </a:lstStyle>
          <a:p>
            <a:endParaRPr lang="fa-IR"/>
          </a:p>
        </p:txBody>
      </p:sp>
      <p:sp>
        <p:nvSpPr>
          <p:cNvPr id="6" name="Slide Number Placeholder 5"/>
          <p:cNvSpPr>
            <a:spLocks noGrp="1"/>
          </p:cNvSpPr>
          <p:nvPr>
            <p:ph type="sldNum" sz="quarter" idx="12"/>
          </p:nvPr>
        </p:nvSpPr>
        <p:spPr/>
        <p:txBody>
          <a:bodyPr/>
          <a:lstStyle>
            <a:extLst/>
          </a:lstStyle>
          <a:p>
            <a:fld id="{76BAC9BE-8DA9-47CE-BC51-3EC61B0713C8}" type="slidenum">
              <a:rPr lang="fa-IR" smtClean="0"/>
              <a:t>‹#›</a:t>
            </a:fld>
            <a:endParaRPr lang="fa-I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82B2ACC-3FF0-49F6-9D52-DD75E5E8F7CE}" type="datetimeFigureOut">
              <a:rPr lang="fa-IR" smtClean="0"/>
              <a:t>09/15/1441</a:t>
            </a:fld>
            <a:endParaRPr lang="fa-IR"/>
          </a:p>
        </p:txBody>
      </p:sp>
      <p:sp>
        <p:nvSpPr>
          <p:cNvPr id="5" name="Footer Placeholder 4"/>
          <p:cNvSpPr>
            <a:spLocks noGrp="1"/>
          </p:cNvSpPr>
          <p:nvPr>
            <p:ph type="ftr" sz="quarter" idx="11"/>
          </p:nvPr>
        </p:nvSpPr>
        <p:spPr/>
        <p:txBody>
          <a:bodyPr/>
          <a:lstStyle>
            <a:extLst/>
          </a:lstStyle>
          <a:p>
            <a:endParaRPr lang="fa-IR"/>
          </a:p>
        </p:txBody>
      </p:sp>
      <p:sp>
        <p:nvSpPr>
          <p:cNvPr id="6" name="Slide Number Placeholder 5"/>
          <p:cNvSpPr>
            <a:spLocks noGrp="1"/>
          </p:cNvSpPr>
          <p:nvPr>
            <p:ph type="sldNum" sz="quarter" idx="12"/>
          </p:nvPr>
        </p:nvSpPr>
        <p:spPr/>
        <p:txBody>
          <a:bodyPr/>
          <a:lstStyle>
            <a:extLst/>
          </a:lstStyle>
          <a:p>
            <a:fld id="{76BAC9BE-8DA9-47CE-BC51-3EC61B0713C8}" type="slidenum">
              <a:rPr lang="fa-IR" smtClean="0"/>
              <a:t>‹#›</a:t>
            </a:fld>
            <a:endParaRPr lang="fa-I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82B2ACC-3FF0-49F6-9D52-DD75E5E8F7CE}" type="datetimeFigureOut">
              <a:rPr lang="fa-IR" smtClean="0"/>
              <a:t>09/15/1441</a:t>
            </a:fld>
            <a:endParaRPr lang="fa-IR"/>
          </a:p>
        </p:txBody>
      </p:sp>
      <p:sp>
        <p:nvSpPr>
          <p:cNvPr id="6" name="Footer Placeholder 5"/>
          <p:cNvSpPr>
            <a:spLocks noGrp="1"/>
          </p:cNvSpPr>
          <p:nvPr>
            <p:ph type="ftr" sz="quarter" idx="11"/>
          </p:nvPr>
        </p:nvSpPr>
        <p:spPr/>
        <p:txBody>
          <a:bodyPr/>
          <a:lstStyle>
            <a:extLst/>
          </a:lstStyle>
          <a:p>
            <a:endParaRPr lang="fa-IR"/>
          </a:p>
        </p:txBody>
      </p:sp>
      <p:sp>
        <p:nvSpPr>
          <p:cNvPr id="7" name="Slide Number Placeholder 6"/>
          <p:cNvSpPr>
            <a:spLocks noGrp="1"/>
          </p:cNvSpPr>
          <p:nvPr>
            <p:ph type="sldNum" sz="quarter" idx="12"/>
          </p:nvPr>
        </p:nvSpPr>
        <p:spPr/>
        <p:txBody>
          <a:bodyPr/>
          <a:lstStyle>
            <a:extLst/>
          </a:lstStyle>
          <a:p>
            <a:fld id="{76BAC9BE-8DA9-47CE-BC51-3EC61B0713C8}" type="slidenum">
              <a:rPr lang="fa-IR" smtClean="0"/>
              <a:t>‹#›</a:t>
            </a:fld>
            <a:endParaRPr lang="fa-I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82B2ACC-3FF0-49F6-9D52-DD75E5E8F7CE}" type="datetimeFigureOut">
              <a:rPr lang="fa-IR" smtClean="0"/>
              <a:t>09/15/1441</a:t>
            </a:fld>
            <a:endParaRPr lang="fa-IR"/>
          </a:p>
        </p:txBody>
      </p:sp>
      <p:sp>
        <p:nvSpPr>
          <p:cNvPr id="8" name="Footer Placeholder 7"/>
          <p:cNvSpPr>
            <a:spLocks noGrp="1"/>
          </p:cNvSpPr>
          <p:nvPr>
            <p:ph type="ftr" sz="quarter" idx="11"/>
          </p:nvPr>
        </p:nvSpPr>
        <p:spPr/>
        <p:txBody>
          <a:bodyPr/>
          <a:lstStyle>
            <a:extLst/>
          </a:lstStyle>
          <a:p>
            <a:endParaRPr lang="fa-IR"/>
          </a:p>
        </p:txBody>
      </p:sp>
      <p:sp>
        <p:nvSpPr>
          <p:cNvPr id="9" name="Slide Number Placeholder 8"/>
          <p:cNvSpPr>
            <a:spLocks noGrp="1"/>
          </p:cNvSpPr>
          <p:nvPr>
            <p:ph type="sldNum" sz="quarter" idx="12"/>
          </p:nvPr>
        </p:nvSpPr>
        <p:spPr/>
        <p:txBody>
          <a:bodyPr/>
          <a:lstStyle>
            <a:extLst/>
          </a:lstStyle>
          <a:p>
            <a:fld id="{76BAC9BE-8DA9-47CE-BC51-3EC61B0713C8}" type="slidenum">
              <a:rPr lang="fa-IR" smtClean="0"/>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82B2ACC-3FF0-49F6-9D52-DD75E5E8F7CE}" type="datetimeFigureOut">
              <a:rPr lang="fa-IR" smtClean="0"/>
              <a:t>09/15/1441</a:t>
            </a:fld>
            <a:endParaRPr lang="fa-IR"/>
          </a:p>
        </p:txBody>
      </p:sp>
      <p:sp>
        <p:nvSpPr>
          <p:cNvPr id="4" name="Footer Placeholder 3"/>
          <p:cNvSpPr>
            <a:spLocks noGrp="1"/>
          </p:cNvSpPr>
          <p:nvPr>
            <p:ph type="ftr" sz="quarter" idx="11"/>
          </p:nvPr>
        </p:nvSpPr>
        <p:spPr/>
        <p:txBody>
          <a:bodyPr/>
          <a:lstStyle>
            <a:extLst/>
          </a:lstStyle>
          <a:p>
            <a:endParaRPr lang="fa-IR"/>
          </a:p>
        </p:txBody>
      </p:sp>
      <p:sp>
        <p:nvSpPr>
          <p:cNvPr id="5" name="Slide Number Placeholder 4"/>
          <p:cNvSpPr>
            <a:spLocks noGrp="1"/>
          </p:cNvSpPr>
          <p:nvPr>
            <p:ph type="sldNum" sz="quarter" idx="12"/>
          </p:nvPr>
        </p:nvSpPr>
        <p:spPr/>
        <p:txBody>
          <a:bodyPr/>
          <a:lstStyle>
            <a:extLst/>
          </a:lstStyle>
          <a:p>
            <a:fld id="{76BAC9BE-8DA9-47CE-BC51-3EC61B0713C8}" type="slidenum">
              <a:rPr lang="fa-IR" smtClean="0"/>
              <a:t>‹#›</a:t>
            </a:fld>
            <a:endParaRPr lang="fa-I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82B2ACC-3FF0-49F6-9D52-DD75E5E8F7CE}" type="datetimeFigureOut">
              <a:rPr lang="fa-IR" smtClean="0"/>
              <a:t>09/15/1441</a:t>
            </a:fld>
            <a:endParaRPr lang="fa-IR"/>
          </a:p>
        </p:txBody>
      </p:sp>
      <p:sp>
        <p:nvSpPr>
          <p:cNvPr id="3" name="Footer Placeholder 2"/>
          <p:cNvSpPr>
            <a:spLocks noGrp="1"/>
          </p:cNvSpPr>
          <p:nvPr>
            <p:ph type="ftr" sz="quarter" idx="11"/>
          </p:nvPr>
        </p:nvSpPr>
        <p:spPr/>
        <p:txBody>
          <a:bodyPr/>
          <a:lstStyle>
            <a:extLst/>
          </a:lstStyle>
          <a:p>
            <a:endParaRPr lang="fa-IR"/>
          </a:p>
        </p:txBody>
      </p:sp>
      <p:sp>
        <p:nvSpPr>
          <p:cNvPr id="4" name="Slide Number Placeholder 3"/>
          <p:cNvSpPr>
            <a:spLocks noGrp="1"/>
          </p:cNvSpPr>
          <p:nvPr>
            <p:ph type="sldNum" sz="quarter" idx="12"/>
          </p:nvPr>
        </p:nvSpPr>
        <p:spPr/>
        <p:txBody>
          <a:bodyPr/>
          <a:lstStyle>
            <a:extLst/>
          </a:lstStyle>
          <a:p>
            <a:fld id="{76BAC9BE-8DA9-47CE-BC51-3EC61B0713C8}" type="slidenum">
              <a:rPr lang="fa-IR" smtClean="0"/>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82B2ACC-3FF0-49F6-9D52-DD75E5E8F7CE}" type="datetimeFigureOut">
              <a:rPr lang="fa-IR" smtClean="0"/>
              <a:t>09/15/1441</a:t>
            </a:fld>
            <a:endParaRPr lang="fa-IR"/>
          </a:p>
        </p:txBody>
      </p:sp>
      <p:sp>
        <p:nvSpPr>
          <p:cNvPr id="6" name="Footer Placeholder 5"/>
          <p:cNvSpPr>
            <a:spLocks noGrp="1"/>
          </p:cNvSpPr>
          <p:nvPr>
            <p:ph type="ftr" sz="quarter" idx="11"/>
          </p:nvPr>
        </p:nvSpPr>
        <p:spPr/>
        <p:txBody>
          <a:bodyPr/>
          <a:lstStyle>
            <a:extLst/>
          </a:lstStyle>
          <a:p>
            <a:endParaRPr lang="fa-IR"/>
          </a:p>
        </p:txBody>
      </p:sp>
      <p:sp>
        <p:nvSpPr>
          <p:cNvPr id="7" name="Slide Number Placeholder 6"/>
          <p:cNvSpPr>
            <a:spLocks noGrp="1"/>
          </p:cNvSpPr>
          <p:nvPr>
            <p:ph type="sldNum" sz="quarter" idx="12"/>
          </p:nvPr>
        </p:nvSpPr>
        <p:spPr/>
        <p:txBody>
          <a:bodyPr/>
          <a:lstStyle>
            <a:extLst/>
          </a:lstStyle>
          <a:p>
            <a:fld id="{76BAC9BE-8DA9-47CE-BC51-3EC61B0713C8}" type="slidenum">
              <a:rPr lang="fa-IR" smtClean="0"/>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82B2ACC-3FF0-49F6-9D52-DD75E5E8F7CE}" type="datetimeFigureOut">
              <a:rPr lang="fa-IR" smtClean="0"/>
              <a:t>09/15/1441</a:t>
            </a:fld>
            <a:endParaRPr lang="fa-I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a-I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6BAC9BE-8DA9-47CE-BC51-3EC61B0713C8}" type="slidenum">
              <a:rPr lang="fa-IR" smtClean="0"/>
              <a:t>‹#›</a:t>
            </a:fld>
            <a:endParaRPr lang="fa-I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82B2ACC-3FF0-49F6-9D52-DD75E5E8F7CE}" type="datetimeFigureOut">
              <a:rPr lang="fa-IR" smtClean="0"/>
              <a:t>09/15/1441</a:t>
            </a:fld>
            <a:endParaRPr lang="fa-IR"/>
          </a:p>
        </p:txBody>
      </p:sp>
      <p:sp>
        <p:nvSpPr>
          <p:cNvPr id="5" name="Footer Placeholder 4"/>
          <p:cNvSpPr>
            <a:spLocks noGrp="1"/>
          </p:cNvSpPr>
          <p:nvPr>
            <p:ph type="ftr" sz="quarter" idx="11"/>
          </p:nvPr>
        </p:nvSpPr>
        <p:spPr/>
        <p:txBody>
          <a:bodyPr/>
          <a:lstStyle>
            <a:extLst/>
          </a:lstStyle>
          <a:p>
            <a:endParaRPr lang="fa-IR"/>
          </a:p>
        </p:txBody>
      </p:sp>
      <p:sp>
        <p:nvSpPr>
          <p:cNvPr id="6" name="Slide Number Placeholder 5"/>
          <p:cNvSpPr>
            <a:spLocks noGrp="1"/>
          </p:cNvSpPr>
          <p:nvPr>
            <p:ph type="sldNum" sz="quarter" idx="12"/>
          </p:nvPr>
        </p:nvSpPr>
        <p:spPr/>
        <p:txBody>
          <a:bodyPr/>
          <a:lstStyle>
            <a:extLst/>
          </a:lstStyle>
          <a:p>
            <a:fld id="{76BAC9BE-8DA9-47CE-BC51-3EC61B0713C8}" type="slidenum">
              <a:rPr lang="fa-IR" smtClean="0"/>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82B2ACC-3FF0-49F6-9D52-DD75E5E8F7CE}" type="datetimeFigureOut">
              <a:rPr lang="fa-IR" smtClean="0"/>
              <a:t>09/15/1441</a:t>
            </a:fld>
            <a:endParaRPr lang="fa-IR"/>
          </a:p>
        </p:txBody>
      </p:sp>
      <p:sp>
        <p:nvSpPr>
          <p:cNvPr id="5" name="Footer Placeholder 4"/>
          <p:cNvSpPr>
            <a:spLocks noGrp="1"/>
          </p:cNvSpPr>
          <p:nvPr>
            <p:ph type="ftr" sz="quarter" idx="11"/>
          </p:nvPr>
        </p:nvSpPr>
        <p:spPr/>
        <p:txBody>
          <a:bodyPr/>
          <a:lstStyle>
            <a:extLst/>
          </a:lstStyle>
          <a:p>
            <a:endParaRPr lang="fa-IR"/>
          </a:p>
        </p:txBody>
      </p:sp>
      <p:sp>
        <p:nvSpPr>
          <p:cNvPr id="6" name="Slide Number Placeholder 5"/>
          <p:cNvSpPr>
            <a:spLocks noGrp="1"/>
          </p:cNvSpPr>
          <p:nvPr>
            <p:ph type="sldNum" sz="quarter" idx="12"/>
          </p:nvPr>
        </p:nvSpPr>
        <p:spPr/>
        <p:txBody>
          <a:bodyPr/>
          <a:lstStyle>
            <a:extLst/>
          </a:lstStyle>
          <a:p>
            <a:fld id="{76BAC9BE-8DA9-47CE-BC51-3EC61B0713C8}" type="slidenum">
              <a:rPr lang="fa-IR" smtClean="0"/>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82B2ACC-3FF0-49F6-9D52-DD75E5E8F7CE}" type="datetimeFigureOut">
              <a:rPr lang="fa-IR" smtClean="0"/>
              <a:t>09/15/1441</a:t>
            </a:fld>
            <a:endParaRPr lang="fa-I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a-I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6BAC9BE-8DA9-47CE-BC51-3EC61B0713C8}" type="slidenum">
              <a:rPr lang="fa-IR" smtClean="0"/>
              <a:t>‹#›</a:t>
            </a:fld>
            <a:endParaRPr lang="fa-I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fa-IR" dirty="0" smtClean="0">
                <a:effectLst/>
                <a:cs typeface="B Titr" panose="00000700000000000000" pitchFamily="2" charset="-78"/>
              </a:rPr>
              <a:t>بهداشت و ايمني شغلي</a:t>
            </a:r>
            <a:endParaRPr lang="fa-IR" dirty="0">
              <a:effectLst/>
              <a:cs typeface="B Titr" panose="00000700000000000000" pitchFamily="2" charset="-78"/>
            </a:endParaRPr>
          </a:p>
        </p:txBody>
      </p:sp>
      <p:sp>
        <p:nvSpPr>
          <p:cNvPr id="3" name="Subtitle 2"/>
          <p:cNvSpPr>
            <a:spLocks noGrp="1"/>
          </p:cNvSpPr>
          <p:nvPr>
            <p:ph type="subTitle" idx="1"/>
          </p:nvPr>
        </p:nvSpPr>
        <p:spPr/>
        <p:txBody>
          <a:bodyPr>
            <a:normAutofit fontScale="70000" lnSpcReduction="20000"/>
          </a:bodyPr>
          <a:lstStyle/>
          <a:p>
            <a:r>
              <a:rPr lang="fa-IR" dirty="0" smtClean="0">
                <a:solidFill>
                  <a:srgbClr val="C00000"/>
                </a:solidFill>
                <a:cs typeface="B Titr" panose="00000700000000000000" pitchFamily="2" charset="-78"/>
              </a:rPr>
              <a:t>دکتر حسين اميني راد</a:t>
            </a:r>
          </a:p>
          <a:p>
            <a:r>
              <a:rPr lang="fa-IR" dirty="0">
                <a:solidFill>
                  <a:srgbClr val="C00000"/>
                </a:solidFill>
                <a:cs typeface="B Titr" panose="00000700000000000000" pitchFamily="2" charset="-78"/>
              </a:rPr>
              <a:t> </a:t>
            </a:r>
            <a:r>
              <a:rPr lang="fa-IR" dirty="0" smtClean="0">
                <a:solidFill>
                  <a:srgbClr val="C00000"/>
                </a:solidFill>
                <a:cs typeface="B Titr" panose="00000700000000000000" pitchFamily="2" charset="-78"/>
              </a:rPr>
              <a:t> </a:t>
            </a:r>
          </a:p>
          <a:p>
            <a:endParaRPr lang="fa-IR" dirty="0">
              <a:solidFill>
                <a:srgbClr val="C00000"/>
              </a:solidFill>
              <a:cs typeface="B Titr" panose="00000700000000000000" pitchFamily="2" charset="-78"/>
            </a:endParaRPr>
          </a:p>
          <a:p>
            <a:r>
              <a:rPr lang="fa-IR" dirty="0" smtClean="0">
                <a:solidFill>
                  <a:srgbClr val="C00000"/>
                </a:solidFill>
                <a:cs typeface="B Titr" panose="00000700000000000000" pitchFamily="2" charset="-78"/>
              </a:rPr>
              <a:t>ارائه شده در: بانک صنعت و </a:t>
            </a:r>
            <a:r>
              <a:rPr lang="fa-IR" dirty="0" smtClean="0">
                <a:solidFill>
                  <a:srgbClr val="C00000"/>
                </a:solidFill>
                <a:cs typeface="B Titr" panose="00000700000000000000" pitchFamily="2" charset="-78"/>
              </a:rPr>
              <a:t>معدن</a:t>
            </a:r>
            <a:endParaRPr lang="fa-IR" dirty="0">
              <a:solidFill>
                <a:srgbClr val="C00000"/>
              </a:solidFill>
              <a:cs typeface="B Titr" panose="00000700000000000000" pitchFamily="2" charset="-78"/>
            </a:endParaRPr>
          </a:p>
        </p:txBody>
      </p:sp>
    </p:spTree>
    <p:extLst>
      <p:ext uri="{BB962C8B-B14F-4D97-AF65-F5344CB8AC3E}">
        <p14:creationId xmlns:p14="http://schemas.microsoft.com/office/powerpoint/2010/main" val="3030948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gn="just"/>
            <a:r>
              <a:rPr lang="fa-IR" dirty="0" smtClean="0"/>
              <a:t>انسان، از آغاز آفرينش، براي پويايي زندگي خود، به كار و كوشش مجبور بوده و در اين راه، سختي هاي بسيار متحمل شده است. نيروي كار هر كشور، به ويژه كشورهاي در حال توسعه، بخش پر اهميت از سرمايه هاي ملي دانسته شده و از پايه هاي توسعه ي اقتصادي و اجتماعي انگاشته مي شود. از اين رو، حفاظت از تندرستي نيروي كار و بهسازي محيط كار، از اهميتي شايان توجه برخوردار است.</a:t>
            </a:r>
            <a:endParaRPr lang="en-US" dirty="0" smtClean="0"/>
          </a:p>
          <a:p>
            <a:pPr algn="just"/>
            <a:r>
              <a:rPr lang="fa-IR" dirty="0" smtClean="0"/>
              <a:t>بهداشت حرفه اي و ايمني صنعتي، ابزارهايي هستند كه به كمك آن ها مي توان در راستاي فراهم آوري، نگهداري و بالا بردن سطح سلامت نيروي كار گام برداشت. بهداشت حرفه اي، بر پيش بيني، تشخيص، ارزشيابي و كنترل عوامل محيطي يا فشارهاي محيط كار متمركز است كه مي توانند آسيب يا بيماري را سبب شوند و يا بر تندرستي كاركنان اثر سوء بگذارند. بهداشت حرفه اي دانشي است كه ريشه در بسياري از علوم مانند شيمي، فيزيك، مهندسي، رياضيات، پزشكي، فيزيولوژي،آمار و... و نيز، علوم انساني دارد.</a:t>
            </a:r>
            <a:endParaRPr lang="fa-IR" dirty="0"/>
          </a:p>
        </p:txBody>
      </p:sp>
      <p:sp>
        <p:nvSpPr>
          <p:cNvPr id="2" name="Title 1"/>
          <p:cNvSpPr>
            <a:spLocks noGrp="1"/>
          </p:cNvSpPr>
          <p:nvPr>
            <p:ph type="title"/>
          </p:nvPr>
        </p:nvSpPr>
        <p:spPr/>
        <p:txBody>
          <a:bodyPr/>
          <a:lstStyle/>
          <a:p>
            <a:r>
              <a:rPr lang="fa-IR" dirty="0" smtClean="0"/>
              <a:t>مقدمه</a:t>
            </a:r>
            <a:endParaRPr lang="fa-IR" dirty="0"/>
          </a:p>
        </p:txBody>
      </p:sp>
    </p:spTree>
    <p:extLst>
      <p:ext uri="{BB962C8B-B14F-4D97-AF65-F5344CB8AC3E}">
        <p14:creationId xmlns:p14="http://schemas.microsoft.com/office/powerpoint/2010/main" val="2179909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196752"/>
            <a:ext cx="8229600" cy="5472608"/>
          </a:xfrm>
        </p:spPr>
        <p:txBody>
          <a:bodyPr>
            <a:normAutofit fontScale="92500" lnSpcReduction="20000"/>
          </a:bodyPr>
          <a:lstStyle/>
          <a:p>
            <a:pPr algn="just"/>
            <a:r>
              <a:rPr lang="fa-IR" dirty="0" smtClean="0"/>
              <a:t>پديداري دانش بهداشت حرفه اي، به عنوان يك تخصص ويژه و جدا از ديگر دانش ها، به نسبت تازه است، اما مفاهيم مطرح شده در اين دانش، از زمان هاي كهن مورد توجه بوده است. رامازيني، نخستين پزشكي است كه به توصيف پيشه هاي گوناگون و بيماري هاي ناشي از آن ها پرداخت و نخستين فردي بود كه به پزشكان پيشنهاد كرد، به هنگام پرسش هاي خود از بيمار، پيشه ي او را نيز جويا شوند. زيرا، ممكن است ارتباطي نزديك ميان پيشه ي فرد و بيماري او وجود داشته باشد. امروزه، اين پرسش در شرح حال نويسي همه ي بيماران به كار مي رود.پس ازكارهاي رامازيني، پزشكان به عوارض ناشي از كار بيشتر توجه كردند.</a:t>
            </a:r>
          </a:p>
          <a:p>
            <a:pPr algn="just"/>
            <a:r>
              <a:rPr lang="fa-IR" dirty="0" smtClean="0"/>
              <a:t>در اوايل انقلاب اسلامي، وزارت كار و امور اجتماعي و وزارت بهداري وقت با هم بر نيروي كار و بهداشت و ايمني كارگران و كاركنان نظارت داشتند. در دي ماه سال 1362 با موافقت وزارت كار و امور اجتماعي و وزارت بهداشت، درمان و آموزش پزشكي و تصويب هيئت دولت نظارت بر بهداشت محيط كار و كارگر بر عهده ي وزارت بهداشت، درمان و آموزش پزشكي گذاشته شد. اداره اي با عنوان اداره ي بهداشت حرفه اي مسئوليت حفظ و ارتقاي سلامت نيروي شاغل كشور را در شغل هاي گوناگون جامعه عهده دار گرديد.</a:t>
            </a:r>
            <a:endParaRPr lang="en-US" dirty="0" smtClean="0"/>
          </a:p>
          <a:p>
            <a:pPr algn="just"/>
            <a:endParaRPr lang="fa-IR" dirty="0"/>
          </a:p>
        </p:txBody>
      </p:sp>
      <p:sp>
        <p:nvSpPr>
          <p:cNvPr id="2" name="Title 1"/>
          <p:cNvSpPr>
            <a:spLocks noGrp="1"/>
          </p:cNvSpPr>
          <p:nvPr>
            <p:ph type="title"/>
          </p:nvPr>
        </p:nvSpPr>
        <p:spPr/>
        <p:txBody>
          <a:bodyPr/>
          <a:lstStyle/>
          <a:p>
            <a:r>
              <a:rPr lang="fa-IR" dirty="0" smtClean="0"/>
              <a:t>تاريخچه بهداشت حرفه اي</a:t>
            </a:r>
            <a:endParaRPr lang="fa-IR" dirty="0"/>
          </a:p>
        </p:txBody>
      </p:sp>
    </p:spTree>
    <p:extLst>
      <p:ext uri="{BB962C8B-B14F-4D97-AF65-F5344CB8AC3E}">
        <p14:creationId xmlns:p14="http://schemas.microsoft.com/office/powerpoint/2010/main" val="3436684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ILO) -1 </a:t>
            </a:r>
            <a:endParaRPr lang="fa-IR" dirty="0" smtClean="0"/>
          </a:p>
          <a:p>
            <a:r>
              <a:rPr lang="en-US" dirty="0" smtClean="0"/>
              <a:t>WHO) -2 </a:t>
            </a:r>
            <a:endParaRPr lang="fa-IR" dirty="0" smtClean="0"/>
          </a:p>
          <a:p>
            <a:r>
              <a:rPr lang="en-US" dirty="0" smtClean="0"/>
              <a:t>OSHA) -3 </a:t>
            </a:r>
            <a:endParaRPr lang="fa-IR" dirty="0" smtClean="0"/>
          </a:p>
          <a:p>
            <a:r>
              <a:rPr lang="en-US" dirty="0" smtClean="0"/>
              <a:t>NFPA) -4 </a:t>
            </a:r>
          </a:p>
          <a:p>
            <a:endParaRPr lang="fa-IR" dirty="0"/>
          </a:p>
        </p:txBody>
      </p:sp>
      <p:sp>
        <p:nvSpPr>
          <p:cNvPr id="2" name="Title 1"/>
          <p:cNvSpPr>
            <a:spLocks noGrp="1"/>
          </p:cNvSpPr>
          <p:nvPr>
            <p:ph type="title"/>
          </p:nvPr>
        </p:nvSpPr>
        <p:spPr/>
        <p:txBody>
          <a:bodyPr>
            <a:normAutofit fontScale="90000"/>
          </a:bodyPr>
          <a:lstStyle/>
          <a:p>
            <a:pPr algn="ctr"/>
            <a:r>
              <a:rPr lang="fa-IR" dirty="0" smtClean="0">
                <a:effectLst/>
              </a:rPr>
              <a:t>سازمان هاي بين المللي فعال در زمينه بهداشت حرفه اي</a:t>
            </a:r>
            <a:endParaRPr lang="fa-IR" dirty="0">
              <a:effectLst/>
            </a:endParaRPr>
          </a:p>
        </p:txBody>
      </p:sp>
    </p:spTree>
    <p:extLst>
      <p:ext uri="{BB962C8B-B14F-4D97-AF65-F5344CB8AC3E}">
        <p14:creationId xmlns:p14="http://schemas.microsoft.com/office/powerpoint/2010/main" val="51470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fa-IR" dirty="0" smtClean="0"/>
              <a:t>(( سلامت شغلي)) تندرستي ،ارتباط آن با كار و محيط كار را بررسي مي كند. در آغاز، گستره ي سلامت شغلي، به آسيب ها يا بيماري هاي شغلي محدود مي گرديد، كه به كار، شرايط كار يا محيط كار نسبت داده مي شد. به تدريج، بررسي هاي انجام شده مشخص ساختند كه سه عامل ياد شده از جمله عوامل كمك كننده به بروز بيماري هاي غير شغلي نيز هستند و از اين رو، دامنه ي سلامت شغلي گسترش يافت.</a:t>
            </a:r>
            <a:endParaRPr lang="fa-IR" dirty="0"/>
          </a:p>
        </p:txBody>
      </p:sp>
      <p:sp>
        <p:nvSpPr>
          <p:cNvPr id="2" name="Title 1"/>
          <p:cNvSpPr>
            <a:spLocks noGrp="1"/>
          </p:cNvSpPr>
          <p:nvPr>
            <p:ph type="title"/>
          </p:nvPr>
        </p:nvSpPr>
        <p:spPr/>
        <p:txBody>
          <a:bodyPr/>
          <a:lstStyle/>
          <a:p>
            <a:r>
              <a:rPr lang="en-US" dirty="0" smtClean="0"/>
              <a:t>(Occupational Health) </a:t>
            </a:r>
            <a:r>
              <a:rPr lang="fa-IR" dirty="0" smtClean="0"/>
              <a:t>سلامت شغلي</a:t>
            </a:r>
            <a:endParaRPr lang="fa-IR" dirty="0"/>
          </a:p>
        </p:txBody>
      </p:sp>
    </p:spTree>
    <p:extLst>
      <p:ext uri="{BB962C8B-B14F-4D97-AF65-F5344CB8AC3E}">
        <p14:creationId xmlns:p14="http://schemas.microsoft.com/office/powerpoint/2010/main" val="311682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fa-IR" dirty="0" smtClean="0"/>
              <a:t>- تأمين، نگهداري و بالا بردن سلامت جسماني، رواني و اجتماعي كاركنان در هر پيشه اي كه هستند.</a:t>
            </a:r>
          </a:p>
          <a:p>
            <a:pPr algn="just"/>
            <a:r>
              <a:rPr lang="fa-IR" dirty="0" smtClean="0"/>
              <a:t>- پيشگيري از بيماري ها و آسيب هاي ناشي از كار</a:t>
            </a:r>
          </a:p>
          <a:p>
            <a:pPr algn="just"/>
            <a:r>
              <a:rPr lang="fa-IR" dirty="0" smtClean="0"/>
              <a:t>- حفاظت كاركنان در برابر عواملي كه براي تندرستي زيان آور هستند.</a:t>
            </a:r>
          </a:p>
          <a:p>
            <a:pPr algn="just"/>
            <a:r>
              <a:rPr lang="fa-IR" dirty="0" smtClean="0"/>
              <a:t>- به كارگيري فرد در كاري كه از نظر فيزيولوژيك و رواني توانايي انجام آن را داشته باشد.</a:t>
            </a:r>
          </a:p>
          <a:p>
            <a:pPr algn="just"/>
            <a:r>
              <a:rPr lang="fa-IR" dirty="0" smtClean="0"/>
              <a:t>- همخواني كار با فرد و در صورت نبود امكان، همخواني فرد با كار</a:t>
            </a:r>
          </a:p>
          <a:p>
            <a:pPr algn="just"/>
            <a:endParaRPr lang="fa-IR" dirty="0"/>
          </a:p>
        </p:txBody>
      </p:sp>
      <p:sp>
        <p:nvSpPr>
          <p:cNvPr id="2" name="Title 1"/>
          <p:cNvSpPr>
            <a:spLocks noGrp="1"/>
          </p:cNvSpPr>
          <p:nvPr>
            <p:ph type="title"/>
          </p:nvPr>
        </p:nvSpPr>
        <p:spPr/>
        <p:txBody>
          <a:bodyPr/>
          <a:lstStyle/>
          <a:p>
            <a:r>
              <a:rPr lang="fa-IR" dirty="0" smtClean="0"/>
              <a:t>هدف هاي سلامت شغلي، عبارتند از:</a:t>
            </a:r>
            <a:endParaRPr lang="fa-IR" dirty="0"/>
          </a:p>
        </p:txBody>
      </p:sp>
    </p:spTree>
    <p:extLst>
      <p:ext uri="{BB962C8B-B14F-4D97-AF65-F5344CB8AC3E}">
        <p14:creationId xmlns:p14="http://schemas.microsoft.com/office/powerpoint/2010/main" val="476432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fa-IR" dirty="0" smtClean="0"/>
              <a:t>بهداشت حرفه اي، عبارت است از، دانش پيش بيني، تشخيص، ارزيابي و كنترل خطرهاي بهداشتي در محيط كار. هدف آن، تأمين، نگهداري و بالا بردن سلامت و تندرستي كار آنان و در پايان، ايمن نگهداشتن جامعه است. در بهداشت حرفه اي، بيماري ها و عوارض حاد و مزمن ناشي از عوامل زيان آور محيط كار بررسي مي شوند.</a:t>
            </a:r>
            <a:endParaRPr lang="fa-IR" dirty="0"/>
          </a:p>
        </p:txBody>
      </p:sp>
      <p:sp>
        <p:nvSpPr>
          <p:cNvPr id="2" name="Title 1"/>
          <p:cNvSpPr>
            <a:spLocks noGrp="1"/>
          </p:cNvSpPr>
          <p:nvPr>
            <p:ph type="title"/>
          </p:nvPr>
        </p:nvSpPr>
        <p:spPr/>
        <p:txBody>
          <a:bodyPr/>
          <a:lstStyle/>
          <a:p>
            <a:r>
              <a:rPr lang="fa-IR" dirty="0" smtClean="0"/>
              <a:t>محتواي بهداشت حرفه اي</a:t>
            </a:r>
            <a:endParaRPr lang="fa-IR" dirty="0"/>
          </a:p>
        </p:txBody>
      </p:sp>
    </p:spTree>
    <p:extLst>
      <p:ext uri="{BB962C8B-B14F-4D97-AF65-F5344CB8AC3E}">
        <p14:creationId xmlns:p14="http://schemas.microsoft.com/office/powerpoint/2010/main" val="971351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fa-IR" dirty="0" smtClean="0"/>
              <a:t>-بازرسي فني محيط كار</a:t>
            </a:r>
          </a:p>
          <a:p>
            <a:pPr algn="just"/>
            <a:r>
              <a:rPr lang="fa-IR" dirty="0" smtClean="0"/>
              <a:t>-اندازه گيري و ازريابي عوامل زيان آور فيزيكي، عوامل شيميايي محيط كار، زيست شناسي، عوامل زيان آور ارگونوميك</a:t>
            </a:r>
          </a:p>
          <a:p>
            <a:pPr algn="just"/>
            <a:r>
              <a:rPr lang="fa-IR" dirty="0" smtClean="0"/>
              <a:t>-بررسي روش هاي كار در كارگاه ها و ارايه ي روش بهينه</a:t>
            </a:r>
          </a:p>
          <a:p>
            <a:pPr algn="just"/>
            <a:r>
              <a:rPr lang="fa-IR" dirty="0" smtClean="0"/>
              <a:t>-بررسي وسايل حفاظت فردي و راهنمايي در نحوه ي استفاده از آن</a:t>
            </a:r>
          </a:p>
          <a:p>
            <a:pPr algn="just"/>
            <a:r>
              <a:rPr lang="fa-IR" dirty="0" smtClean="0"/>
              <a:t>-پيشگيري از بيماري ها و حوادث شغلي در همه حرفه ها .منظور از بيماري ها و حوادث شغلي آنهايي هستند كه در حين انجام كار و بواسطه آن رخ مي دهند.</a:t>
            </a:r>
          </a:p>
          <a:p>
            <a:pPr algn="just"/>
            <a:r>
              <a:rPr lang="fa-IR" dirty="0" smtClean="0"/>
              <a:t>-تشكيل پرونده پزشكي پرسنل و بررسي وضعيت سلامتي آن ها</a:t>
            </a:r>
          </a:p>
          <a:p>
            <a:pPr algn="just"/>
            <a:endParaRPr lang="fa-IR" dirty="0"/>
          </a:p>
        </p:txBody>
      </p:sp>
      <p:sp>
        <p:nvSpPr>
          <p:cNvPr id="2" name="Title 1"/>
          <p:cNvSpPr>
            <a:spLocks noGrp="1"/>
          </p:cNvSpPr>
          <p:nvPr>
            <p:ph type="title"/>
          </p:nvPr>
        </p:nvSpPr>
        <p:spPr/>
        <p:txBody>
          <a:bodyPr>
            <a:normAutofit fontScale="90000"/>
          </a:bodyPr>
          <a:lstStyle/>
          <a:p>
            <a:r>
              <a:rPr lang="fa-IR" dirty="0" smtClean="0"/>
              <a:t>مهم ترين وظايف مهندسي بهداشت حرفه اي عبارت است از: </a:t>
            </a:r>
            <a:endParaRPr lang="fa-IR" dirty="0"/>
          </a:p>
        </p:txBody>
      </p:sp>
    </p:spTree>
    <p:extLst>
      <p:ext uri="{BB962C8B-B14F-4D97-AF65-F5344CB8AC3E}">
        <p14:creationId xmlns:p14="http://schemas.microsoft.com/office/powerpoint/2010/main" val="978013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gn="just"/>
            <a:r>
              <a:rPr lang="fa-IR" dirty="0" smtClean="0"/>
              <a:t>هدف هاي اصلي معاينه دوره اي عبارتند از:</a:t>
            </a:r>
          </a:p>
          <a:p>
            <a:pPr algn="just"/>
            <a:r>
              <a:rPr lang="fa-IR" dirty="0" smtClean="0"/>
              <a:t>-  تشخيص زودرس بيماري هاي ناشي و مرتبط با كار و بيماري هاي غير شغلي</a:t>
            </a:r>
          </a:p>
          <a:p>
            <a:pPr algn="just"/>
            <a:r>
              <a:rPr lang="fa-IR" dirty="0" smtClean="0"/>
              <a:t> - پيگيري موارد مشكوك تا روشن شدن وضع آن ها</a:t>
            </a:r>
          </a:p>
          <a:p>
            <a:pPr algn="just"/>
            <a:r>
              <a:rPr lang="fa-IR" dirty="0" smtClean="0"/>
              <a:t> - درمان به موقع و جلوگيري از پيشرفت بيماري</a:t>
            </a:r>
          </a:p>
          <a:p>
            <a:pPr algn="just"/>
            <a:r>
              <a:rPr lang="fa-IR" dirty="0" smtClean="0"/>
              <a:t> - كنترل عوامل زيان آور محيط كار و محدود كردن كار در فرد بيمار</a:t>
            </a:r>
          </a:p>
          <a:p>
            <a:pPr algn="just"/>
            <a:r>
              <a:rPr lang="fa-IR" dirty="0" smtClean="0"/>
              <a:t>- جلوگيري از انتقال و انتشار بيماري هاي مسري</a:t>
            </a:r>
          </a:p>
          <a:p>
            <a:pPr algn="just"/>
            <a:r>
              <a:rPr lang="fa-IR" dirty="0" smtClean="0"/>
              <a:t>-  مطالعه اثرات زيان آور عوامل موجود در محيط كار</a:t>
            </a:r>
          </a:p>
          <a:p>
            <a:pPr algn="just"/>
            <a:r>
              <a:rPr lang="fa-IR" dirty="0" smtClean="0"/>
              <a:t> - تعيين اثر محيط بر سلامتي و بيماري كارگران</a:t>
            </a:r>
          </a:p>
          <a:p>
            <a:pPr algn="just"/>
            <a:r>
              <a:rPr lang="fa-IR" dirty="0" smtClean="0"/>
              <a:t> - ارزيابي روش هاي پيشگيري و ايمني</a:t>
            </a:r>
          </a:p>
        </p:txBody>
      </p:sp>
      <p:sp>
        <p:nvSpPr>
          <p:cNvPr id="2" name="Title 1"/>
          <p:cNvSpPr>
            <a:spLocks noGrp="1"/>
          </p:cNvSpPr>
          <p:nvPr>
            <p:ph type="title"/>
          </p:nvPr>
        </p:nvSpPr>
        <p:spPr/>
        <p:txBody>
          <a:bodyPr>
            <a:noAutofit/>
          </a:bodyPr>
          <a:lstStyle/>
          <a:p>
            <a:pPr algn="just"/>
            <a:r>
              <a:rPr lang="fa-IR" sz="2800" dirty="0" smtClean="0"/>
              <a:t>يكي از اقداماتي كه براي رسيدن به هدف بهداشت حرفه اي بايد انجام گيرد، مراقبت هاي بهداشتي- درماني شاغلين است كه از طريق معاينات قبل از استخدام، معاينات دوره اي، معاينات موردي انجام مي پذيرد.</a:t>
            </a:r>
            <a:endParaRPr lang="fa-IR" sz="2800" dirty="0"/>
          </a:p>
        </p:txBody>
      </p:sp>
    </p:spTree>
    <p:extLst>
      <p:ext uri="{BB962C8B-B14F-4D97-AF65-F5344CB8AC3E}">
        <p14:creationId xmlns:p14="http://schemas.microsoft.com/office/powerpoint/2010/main" val="3465682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gn="just"/>
            <a:r>
              <a:rPr lang="fa-IR" dirty="0" smtClean="0"/>
              <a:t>عوامل زيان آور محيط كار:</a:t>
            </a:r>
          </a:p>
          <a:p>
            <a:pPr algn="just"/>
            <a:r>
              <a:rPr lang="fa-IR" dirty="0" smtClean="0"/>
              <a:t>الف - عوامل زيان آور فيزيكي محيط كار : صدا- ارتعاش- گرما- سرما- روشنايي- فشار- اشعه هاي مضر.</a:t>
            </a:r>
          </a:p>
          <a:p>
            <a:pPr algn="just"/>
            <a:r>
              <a:rPr lang="fa-IR" dirty="0" smtClean="0"/>
              <a:t>ب - عوامل زيان آور شيميايي محيط كار :گازها و بخارات - گردو غبار- دود و دمه - حلالها- مواد ضدعفوني كننده.</a:t>
            </a:r>
          </a:p>
          <a:p>
            <a:pPr algn="just"/>
            <a:r>
              <a:rPr lang="fa-IR" dirty="0" smtClean="0"/>
              <a:t>ج - عوامل زيان آور بيولوژيك محيط كار : ويروسها- باكتريها- قارچها- انگل ها- خون و ترشحات آلوده و غيره.</a:t>
            </a:r>
          </a:p>
          <a:p>
            <a:pPr algn="just"/>
            <a:r>
              <a:rPr lang="fa-IR" dirty="0" smtClean="0"/>
              <a:t>د - عوامل زيان آور ارگونوميكي محيط كار : وضعيت نامطلوب بدن در هنگام كار - استفاده از ابزار الات نامناسب و غيره.</a:t>
            </a:r>
          </a:p>
          <a:p>
            <a:pPr algn="just"/>
            <a:r>
              <a:rPr lang="fa-IR" dirty="0" smtClean="0"/>
              <a:t>ه- عوامل رواني محيط كار : عواملي كه موجب بروز استرس ها و اختلالات روحي و رواني در محيط كار مي شوند.</a:t>
            </a:r>
          </a:p>
          <a:p>
            <a:pPr algn="just"/>
            <a:r>
              <a:rPr lang="fa-IR" dirty="0" smtClean="0"/>
              <a:t>اگر هر يك از عوامل ياد شده از حد تحمل فيزيولوژيك انسان بيشتر باشد عوارض و آسيبهايي ايجاد خواهد نمود.</a:t>
            </a:r>
          </a:p>
        </p:txBody>
      </p:sp>
      <p:sp>
        <p:nvSpPr>
          <p:cNvPr id="2" name="Title 1"/>
          <p:cNvSpPr>
            <a:spLocks noGrp="1"/>
          </p:cNvSpPr>
          <p:nvPr>
            <p:ph type="title"/>
          </p:nvPr>
        </p:nvSpPr>
        <p:spPr/>
        <p:txBody>
          <a:bodyPr>
            <a:noAutofit/>
          </a:bodyPr>
          <a:lstStyle/>
          <a:p>
            <a:pPr algn="just"/>
            <a:r>
              <a:rPr lang="fa-IR" sz="2800" dirty="0" smtClean="0"/>
              <a:t>بيماري ناشي از كار: بيماري هايي است كه به علت مواجهه با عوامل فيزيكي، شيميايي، بيولوژيكي يا ارگونومي محيط كار بوجود مي آيد.</a:t>
            </a:r>
            <a:br>
              <a:rPr lang="fa-IR" sz="2800" dirty="0" smtClean="0"/>
            </a:br>
            <a:endParaRPr lang="fa-IR" sz="2800" dirty="0"/>
          </a:p>
        </p:txBody>
      </p:sp>
    </p:spTree>
    <p:extLst>
      <p:ext uri="{BB962C8B-B14F-4D97-AF65-F5344CB8AC3E}">
        <p14:creationId xmlns:p14="http://schemas.microsoft.com/office/powerpoint/2010/main" val="226993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fa-IR" dirty="0" smtClean="0"/>
              <a:t>صدا</a:t>
            </a:r>
          </a:p>
          <a:p>
            <a:r>
              <a:rPr lang="fa-IR" dirty="0" smtClean="0"/>
              <a:t>با توجه به اينكه بانک بايد از جمله محيط هايي باشد كه داراي نهايت آرامش باشد ولي گاهاً به دلايلي  برخي عوامل موجب مي شوند كه صدا نيز به عنوان عاملي مخرب در محيط مطرح شود. كه اگر بسيار آزار دهنده باشد و در محيط  از حدود 60 دسي بل فراتررود ممكن است در صورت مواجهه طولاني مدت موجب آسيب هايي گردد كه به مواردي اشاره مي كنيم: افت شنوايي از صدا، جلوگيري از شنيدن مكالمه و علايم خطر- اثر روي بينايي- تأثير بر سيستم تعادلي- مشكلات و اختلالات رواني و اجتماعي و اختلالات فيزيولوژيكي. </a:t>
            </a:r>
            <a:endParaRPr lang="fa-IR" dirty="0"/>
          </a:p>
        </p:txBody>
      </p:sp>
      <p:sp>
        <p:nvSpPr>
          <p:cNvPr id="2" name="Title 1"/>
          <p:cNvSpPr>
            <a:spLocks noGrp="1"/>
          </p:cNvSpPr>
          <p:nvPr>
            <p:ph type="title"/>
          </p:nvPr>
        </p:nvSpPr>
        <p:spPr/>
        <p:txBody>
          <a:bodyPr>
            <a:noAutofit/>
          </a:bodyPr>
          <a:lstStyle/>
          <a:p>
            <a:r>
              <a:rPr lang="fa-IR" sz="3600" dirty="0" smtClean="0"/>
              <a:t>عوامل زيان آور محيط كار </a:t>
            </a:r>
            <a:br>
              <a:rPr lang="fa-IR" sz="3600" dirty="0" smtClean="0"/>
            </a:br>
            <a:r>
              <a:rPr lang="fa-IR" sz="3600" dirty="0" smtClean="0"/>
              <a:t> -عوامل زيان آور فيزيكي</a:t>
            </a:r>
            <a:br>
              <a:rPr lang="fa-IR" sz="3600" dirty="0" smtClean="0"/>
            </a:br>
            <a:endParaRPr lang="fa-IR" sz="3600" dirty="0"/>
          </a:p>
        </p:txBody>
      </p:sp>
    </p:spTree>
    <p:extLst>
      <p:ext uri="{BB962C8B-B14F-4D97-AF65-F5344CB8AC3E}">
        <p14:creationId xmlns:p14="http://schemas.microsoft.com/office/powerpoint/2010/main" val="690951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fa-IR" dirty="0" smtClean="0"/>
              <a:t>نيروي ارتعاش معمولا از بيشتر تجهيزات و ماشين ها پراكنده مي شود و امكان انتقال آن به كالبد افرادي هست كه با اين تجهيزات كار مي كنند.</a:t>
            </a:r>
          </a:p>
          <a:p>
            <a:pPr algn="just"/>
            <a:r>
              <a:rPr lang="fa-IR" dirty="0" smtClean="0"/>
              <a:t>انتقال انرژي مكانيكي از يك منبع لرزان (مرتعش) به كالبد انسان آسايش را به هم ريخته- بازده ي كار را كاهش داده و سرانجام اعمال فيزيولوژيك كالبد را به اختلال دچار مي كند. اثرات ارتعاش روي بدن: اختلال در اندام ها و به خصوص ستون فقرات- اختلالات گوارشي- اثرات عصبي و عمومي- عارضه ي سپيد انگشت- تغيير شكل استخوان ها و مفاصل انگشتان و عوارض استخوان هاي مچ و كف دست.</a:t>
            </a:r>
          </a:p>
          <a:p>
            <a:pPr algn="just"/>
            <a:endParaRPr lang="fa-IR" dirty="0"/>
          </a:p>
        </p:txBody>
      </p:sp>
      <p:sp>
        <p:nvSpPr>
          <p:cNvPr id="2" name="Title 1"/>
          <p:cNvSpPr>
            <a:spLocks noGrp="1"/>
          </p:cNvSpPr>
          <p:nvPr>
            <p:ph type="title"/>
          </p:nvPr>
        </p:nvSpPr>
        <p:spPr/>
        <p:txBody>
          <a:bodyPr/>
          <a:lstStyle/>
          <a:p>
            <a:r>
              <a:rPr lang="fa-IR" dirty="0" smtClean="0"/>
              <a:t>ارتعاش</a:t>
            </a:r>
            <a:endParaRPr lang="fa-IR" dirty="0"/>
          </a:p>
        </p:txBody>
      </p:sp>
    </p:spTree>
    <p:extLst>
      <p:ext uri="{BB962C8B-B14F-4D97-AF65-F5344CB8AC3E}">
        <p14:creationId xmlns:p14="http://schemas.microsoft.com/office/powerpoint/2010/main" val="12503278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8229600" cy="5760640"/>
          </a:xfrm>
        </p:spPr>
        <p:txBody>
          <a:bodyPr>
            <a:normAutofit fontScale="70000" lnSpcReduction="20000"/>
          </a:bodyPr>
          <a:lstStyle/>
          <a:p>
            <a:pPr algn="just"/>
            <a:r>
              <a:rPr lang="fa-IR" dirty="0" smtClean="0"/>
              <a:t>بطور كلي مي توان گفت روشنايي مناسب موجب حفاظت بيشتر بينايي كاركنان، كاهش عوامل ايجاد خستگي و فشار ناشي از روشنايي غير كافي و پيشگيري از حوادث ناشي از كار مي گردد.ويژگيهاي روشنايي مناسب عبارتند از:</a:t>
            </a:r>
          </a:p>
          <a:p>
            <a:pPr algn="just"/>
            <a:r>
              <a:rPr lang="fa-IR" dirty="0" smtClean="0"/>
              <a:t>-1  نور كافي باشد. </a:t>
            </a:r>
          </a:p>
          <a:p>
            <a:pPr algn="just"/>
            <a:r>
              <a:rPr lang="fa-IR" dirty="0" smtClean="0"/>
              <a:t>-2  از نظر توزيع مطلوب باشد.</a:t>
            </a:r>
          </a:p>
          <a:p>
            <a:pPr algn="just"/>
            <a:r>
              <a:rPr lang="fa-IR" dirty="0" smtClean="0"/>
              <a:t> -3 درخشندگي سطوح باعث ناراحتي چشم نشود.</a:t>
            </a:r>
          </a:p>
          <a:p>
            <a:pPr algn="just"/>
            <a:r>
              <a:rPr lang="fa-IR" dirty="0" smtClean="0"/>
              <a:t>-4  سايه هاي مزاحم ايجاد نشود.</a:t>
            </a:r>
          </a:p>
          <a:p>
            <a:pPr algn="just"/>
            <a:r>
              <a:rPr lang="fa-IR" dirty="0" smtClean="0"/>
              <a:t>-  نور مصنوعي: در طراحي روشنايي مصنوعي بايد به نكات زير توجه نمود:</a:t>
            </a:r>
          </a:p>
          <a:p>
            <a:pPr algn="just"/>
            <a:r>
              <a:rPr lang="fa-IR" dirty="0" smtClean="0"/>
              <a:t>الف - روشنايي مصنوعي بايد داراي درخشندگي مناسب بوده و تا حد امكان به روشنايي روز نزديك باشد. </a:t>
            </a:r>
            <a:endParaRPr lang="en-US" dirty="0" smtClean="0"/>
          </a:p>
          <a:p>
            <a:pPr algn="just"/>
            <a:r>
              <a:rPr lang="fa-IR" dirty="0" smtClean="0"/>
              <a:t>ب - محل نصب منبع اضافي روشنايي بايد در طرف چپ سطح كار باشد و ارتفاع آن از سطح كار از ۶٠ سانتي متر تجاوز نكند.</a:t>
            </a:r>
          </a:p>
          <a:p>
            <a:pPr algn="just"/>
            <a:r>
              <a:rPr lang="fa-IR" dirty="0" smtClean="0"/>
              <a:t>ج - تعداد روشنايي براي هر شغل مناسب با نوع كار ، ثابت و بطور يكنواخت روي سطح كار توزيع شود.</a:t>
            </a:r>
          </a:p>
          <a:p>
            <a:pPr algn="just"/>
            <a:r>
              <a:rPr lang="fa-IR" dirty="0" smtClean="0"/>
              <a:t>د - محل نصب لامپها طوري باشد كه از تابش مستقيم نور آن به چشم جلوگيري شود. يعني در ميدان ديد فرد قرار نداشته باشد.</a:t>
            </a:r>
          </a:p>
          <a:p>
            <a:pPr algn="just"/>
            <a:r>
              <a:rPr lang="fa-IR" dirty="0" smtClean="0"/>
              <a:t>ه - انعكاس نور از سطوح باعث خيرگي يا بازتاب شديد نور نشود.</a:t>
            </a:r>
          </a:p>
          <a:p>
            <a:pPr algn="just"/>
            <a:r>
              <a:rPr lang="fa-IR" dirty="0" smtClean="0"/>
              <a:t>و - منابع روشنايي ايجاد حرارت ننمايد.</a:t>
            </a:r>
          </a:p>
          <a:p>
            <a:pPr algn="just"/>
            <a:r>
              <a:rPr lang="fa-IR" dirty="0" smtClean="0"/>
              <a:t>عوارض ناشي از روشنايي نامطلوب: خيرگي- خستگي چشم- سردرد- سرگيجه- ايجاد فشار در چشم- ضعف بينايي- كاهش راندمان -</a:t>
            </a:r>
          </a:p>
          <a:p>
            <a:pPr algn="just"/>
            <a:r>
              <a:rPr lang="fa-IR" dirty="0" smtClean="0"/>
              <a:t>افزايش حوادث و بيماري هاي اسكلتي و عضلاني</a:t>
            </a:r>
          </a:p>
          <a:p>
            <a:pPr algn="just"/>
            <a:endParaRPr lang="fa-IR" dirty="0"/>
          </a:p>
        </p:txBody>
      </p:sp>
      <p:sp>
        <p:nvSpPr>
          <p:cNvPr id="2" name="Title 1"/>
          <p:cNvSpPr>
            <a:spLocks noGrp="1"/>
          </p:cNvSpPr>
          <p:nvPr>
            <p:ph type="title"/>
          </p:nvPr>
        </p:nvSpPr>
        <p:spPr>
          <a:xfrm>
            <a:off x="457200" y="116632"/>
            <a:ext cx="8229600" cy="792088"/>
          </a:xfrm>
        </p:spPr>
        <p:txBody>
          <a:bodyPr/>
          <a:lstStyle/>
          <a:p>
            <a:r>
              <a:rPr lang="fa-IR" dirty="0" smtClean="0"/>
              <a:t>روشنايي</a:t>
            </a:r>
            <a:endParaRPr lang="fa-IR" dirty="0"/>
          </a:p>
        </p:txBody>
      </p:sp>
    </p:spTree>
    <p:extLst>
      <p:ext uri="{BB962C8B-B14F-4D97-AF65-F5344CB8AC3E}">
        <p14:creationId xmlns:p14="http://schemas.microsoft.com/office/powerpoint/2010/main" val="29270485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a:r>
              <a:rPr lang="fa-IR" dirty="0" smtClean="0"/>
              <a:t>گرماي موجود در محيط كار از منابعي گوناگون ايجاد مي گردد كه مي توان از وسايل و ماشين هاي گوناگون، فرآيندهاي توليد، تابش خورشيد، وسايل روشنايي مصنوعي، انسان و شرايط هواي بيرون محيط كار نام برد. در محيط هاي گرم و خشك، بار گرمايي وارد بر افراد شاغل اساساً ناشي از تابش هاي برخاسته از سطوح و وسايل داغ و نيز جابجايي مواد داغ است. محيط هاي گرم و مرطوب، برخاستن بخارآب از فرايندهاي مرطوب سبب مي گردد كه بخار آب به رطوبت موجود در محيط كار افزوده گردد كه اين امر، باعث مي شود افراد در دفع گرماي ناشي از سوخت و ساز و گرماي برخاسته از محيط به ناتواني دچار گردند. عوارض ناشي از گرما: كاهش بازده كاري- احساس خستگي توأم با ناآرامي و تحريك پذيري - خواب آلودگي- عطش فراوان- بالارفتن درجه حرارت بدن- تندشدن نبض- كم شدن مقدار ادرار -  خستگي گرمايي- گرمازدگي- سنكوپ گرمايي.</a:t>
            </a:r>
            <a:endParaRPr lang="fa-IR" dirty="0"/>
          </a:p>
        </p:txBody>
      </p:sp>
      <p:sp>
        <p:nvSpPr>
          <p:cNvPr id="2" name="Title 1"/>
          <p:cNvSpPr>
            <a:spLocks noGrp="1"/>
          </p:cNvSpPr>
          <p:nvPr>
            <p:ph type="title"/>
          </p:nvPr>
        </p:nvSpPr>
        <p:spPr/>
        <p:txBody>
          <a:bodyPr/>
          <a:lstStyle/>
          <a:p>
            <a:r>
              <a:rPr lang="fa-IR" dirty="0" smtClean="0"/>
              <a:t>گرما </a:t>
            </a:r>
            <a:endParaRPr lang="fa-IR" dirty="0"/>
          </a:p>
        </p:txBody>
      </p:sp>
    </p:spTree>
    <p:extLst>
      <p:ext uri="{BB962C8B-B14F-4D97-AF65-F5344CB8AC3E}">
        <p14:creationId xmlns:p14="http://schemas.microsoft.com/office/powerpoint/2010/main" val="25905773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fa-IR" dirty="0" smtClean="0"/>
              <a:t>امروزه مطلوب ترين اندازه دما براي زندگي را 23 تا 25 درجه سانتيگراد مي دانند كه از نظر شرايط محيطي، با رطوبت 50 درصد و جريان هواي نزديك به 10 سانتي متر در ثانيه همراه باشد. البته گفتني است كه اندازه ي دماهاي مطلوب براي فعاليت هاي بدني گوناگون، به نوع كار و شدت فعاليت بستگي دارد اما به هر رو، در دماهاي پايين، كار و فعاليت دشوار مي شود. منظور از پيشنهاد دامنه  مجاز رويارويي با سرما، جلوگيري از كاهش دماي عمقي بدن به كمتر از 36 درجه سانتيگراد است تا از آسيب سرما به بخش هاي انتهايي بدن(دست ها و پاها) پيشگيري گردد. </a:t>
            </a:r>
          </a:p>
          <a:p>
            <a:pPr algn="just"/>
            <a:r>
              <a:rPr lang="fa-IR" dirty="0" smtClean="0"/>
              <a:t>عوارض ناشي از سرما: يخ زدگي پاي سنگربانان.</a:t>
            </a:r>
          </a:p>
          <a:p>
            <a:pPr algn="just"/>
            <a:endParaRPr lang="fa-IR" dirty="0"/>
          </a:p>
        </p:txBody>
      </p:sp>
      <p:sp>
        <p:nvSpPr>
          <p:cNvPr id="2" name="Title 1"/>
          <p:cNvSpPr>
            <a:spLocks noGrp="1"/>
          </p:cNvSpPr>
          <p:nvPr>
            <p:ph type="title"/>
          </p:nvPr>
        </p:nvSpPr>
        <p:spPr/>
        <p:txBody>
          <a:bodyPr/>
          <a:lstStyle/>
          <a:p>
            <a:r>
              <a:rPr lang="fa-IR" dirty="0" smtClean="0"/>
              <a:t>سرما </a:t>
            </a:r>
            <a:endParaRPr lang="fa-IR" dirty="0"/>
          </a:p>
        </p:txBody>
      </p:sp>
    </p:spTree>
    <p:extLst>
      <p:ext uri="{BB962C8B-B14F-4D97-AF65-F5344CB8AC3E}">
        <p14:creationId xmlns:p14="http://schemas.microsoft.com/office/powerpoint/2010/main" val="8393518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fa-IR" dirty="0" smtClean="0"/>
              <a:t>كار در تحت فشار زياد(در اعماق درياها، در داخل تونل ها) و يا در فشار كم و در بي وزني(در فضا) و همچنين در محل هاي مرطوب بايد در شرايط خاص انجام گيرد و هر گاه شرايط مناسب نبوده و يا مدت انجام كار در اين شرايط زياده از حد طولاني باشد عوارض مخصوصي ممكن است در افراد ظهور نمايد. عوارض ناشي از كاهش فشار هوا: تنگي نفس- كرختي و مورمورشدن اندام ها- سوزش و خارش پوست- عوارض گوارشي- اختلالات گردش خون-اختلال در حس شنوايي و سيستم بينايي.</a:t>
            </a:r>
            <a:endParaRPr lang="fa-IR" dirty="0"/>
          </a:p>
        </p:txBody>
      </p:sp>
      <p:sp>
        <p:nvSpPr>
          <p:cNvPr id="2" name="Title 1"/>
          <p:cNvSpPr>
            <a:spLocks noGrp="1"/>
          </p:cNvSpPr>
          <p:nvPr>
            <p:ph type="title"/>
          </p:nvPr>
        </p:nvSpPr>
        <p:spPr/>
        <p:txBody>
          <a:bodyPr/>
          <a:lstStyle/>
          <a:p>
            <a:r>
              <a:rPr lang="fa-IR" dirty="0" smtClean="0"/>
              <a:t>فشار</a:t>
            </a:r>
            <a:endParaRPr lang="fa-IR" dirty="0"/>
          </a:p>
        </p:txBody>
      </p:sp>
    </p:spTree>
    <p:extLst>
      <p:ext uri="{BB962C8B-B14F-4D97-AF65-F5344CB8AC3E}">
        <p14:creationId xmlns:p14="http://schemas.microsoft.com/office/powerpoint/2010/main" val="10889881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8229600" cy="5760640"/>
          </a:xfrm>
        </p:spPr>
        <p:txBody>
          <a:bodyPr>
            <a:normAutofit fontScale="70000" lnSpcReduction="20000"/>
          </a:bodyPr>
          <a:lstStyle/>
          <a:p>
            <a:r>
              <a:rPr lang="fa-IR" dirty="0" smtClean="0"/>
              <a:t>پرتوها، گونه از انرژي هستند كه  در خلأ يا ماده منتشر مي شوند و به دسته پرتوهاي يونيزان و غير يونيزان دسته بندي مي شوند.</a:t>
            </a:r>
          </a:p>
          <a:p>
            <a:r>
              <a:rPr lang="fa-IR" dirty="0" smtClean="0"/>
              <a:t>پرتوهاي يونيزان عبارتند از:</a:t>
            </a:r>
          </a:p>
          <a:p>
            <a:r>
              <a:rPr lang="fa-IR" dirty="0" smtClean="0"/>
              <a:t>1- الكترومگنتيك(اشعه </a:t>
            </a:r>
            <a:r>
              <a:rPr lang="en-US" dirty="0" smtClean="0"/>
              <a:t>(X</a:t>
            </a:r>
          </a:p>
          <a:p>
            <a:r>
              <a:rPr lang="en-US" dirty="0" smtClean="0"/>
              <a:t>-2 </a:t>
            </a:r>
            <a:r>
              <a:rPr lang="fa-IR" dirty="0" smtClean="0"/>
              <a:t>پارتيكلها(اشعه گاما، آلفا، بتا)</a:t>
            </a:r>
          </a:p>
          <a:p>
            <a:r>
              <a:rPr lang="fa-IR" dirty="0" smtClean="0"/>
              <a:t>كه داراي طول موج كوتاه و انرژي بالايي هستند. تماس كوتاه مدت با اين اشعه ها باعث برهم زدن تركيب شيميايي سلولها مي شود.</a:t>
            </a:r>
          </a:p>
          <a:p>
            <a:r>
              <a:rPr lang="fa-IR" dirty="0" smtClean="0"/>
              <a:t>اثرات زيست شناختي پرتوهاي يونساز</a:t>
            </a:r>
          </a:p>
          <a:p>
            <a:r>
              <a:rPr lang="fa-IR" dirty="0" smtClean="0"/>
              <a:t>•	اثرات زودرس: آسيبهاي مركز خونساز، آسيبهاي دستگاه گوارش و آسيبهاي دستگاه اعصاب مركزي</a:t>
            </a:r>
          </a:p>
          <a:p>
            <a:r>
              <a:rPr lang="fa-IR" dirty="0" smtClean="0"/>
              <a:t>•	اثرات ديررس: اثرات ارثي(ژنتيكي)، كاهش طول عمر، آب مرواريد، سرطان پوست(در پزشكان پرتو شناس، سرطان خون) </a:t>
            </a:r>
          </a:p>
          <a:p>
            <a:r>
              <a:rPr lang="fa-IR" dirty="0" smtClean="0"/>
              <a:t>پرتوهاي غير يونيزان عبارتند از:</a:t>
            </a:r>
          </a:p>
          <a:p>
            <a:r>
              <a:rPr lang="fa-IR" dirty="0" smtClean="0"/>
              <a:t> -1 امواج مايكرو ويو(امواج راديويي و تلفن همراه)</a:t>
            </a:r>
          </a:p>
          <a:p>
            <a:r>
              <a:rPr lang="fa-IR" dirty="0" smtClean="0"/>
              <a:t> -2 امواج ميدانهاي مغناطيسي، استاتيک</a:t>
            </a:r>
            <a:r>
              <a:rPr lang="en-US" dirty="0" smtClean="0"/>
              <a:t>MRI(</a:t>
            </a:r>
          </a:p>
          <a:p>
            <a:r>
              <a:rPr lang="en-US" dirty="0" smtClean="0"/>
              <a:t> -</a:t>
            </a:r>
            <a:r>
              <a:rPr lang="fa-IR" dirty="0" smtClean="0"/>
              <a:t>3</a:t>
            </a:r>
            <a:r>
              <a:rPr lang="en-US" dirty="0" smtClean="0"/>
              <a:t> </a:t>
            </a:r>
            <a:r>
              <a:rPr lang="fa-IR" dirty="0" smtClean="0"/>
              <a:t>ليزر</a:t>
            </a:r>
          </a:p>
          <a:p>
            <a:r>
              <a:rPr lang="fa-IR" dirty="0" smtClean="0"/>
              <a:t> -4 امواج التراسوند، فرابنفش</a:t>
            </a:r>
            <a:r>
              <a:rPr lang="en-US" dirty="0" smtClean="0"/>
              <a:t>(UV)   </a:t>
            </a:r>
            <a:r>
              <a:rPr lang="fa-IR" dirty="0" smtClean="0"/>
              <a:t>مادون قرمز </a:t>
            </a:r>
            <a:r>
              <a:rPr lang="en-US" dirty="0" smtClean="0"/>
              <a:t>IR)</a:t>
            </a:r>
            <a:r>
              <a:rPr lang="fa-IR" dirty="0" smtClean="0"/>
              <a:t>)</a:t>
            </a:r>
            <a:endParaRPr lang="en-US" dirty="0" smtClean="0"/>
          </a:p>
          <a:p>
            <a:r>
              <a:rPr lang="fa-IR" dirty="0" smtClean="0"/>
              <a:t>اين پرتوها داراي طول موج بلند و انرژي كمي هستند. در تماسهاي كوتاه مدت بيماريزا نيستند، اما در صورت تماس طولاني اين اشعه ها نيز مي توانند خطرناك باشند.</a:t>
            </a:r>
          </a:p>
          <a:p>
            <a:r>
              <a:rPr lang="fa-IR" dirty="0" smtClean="0"/>
              <a:t>اثرات زيست شناختي پرتوهاي غير يونساز: قرمزي پوست - تيري پوست-سرطان پوست- التهاب ملتحمه و قرنيه- آب مرواريد- اثر برغدد توليد مثل - بروز اختلال در دستگاه تنظيم دماي بدن</a:t>
            </a:r>
          </a:p>
          <a:p>
            <a:endParaRPr lang="fa-IR" dirty="0"/>
          </a:p>
        </p:txBody>
      </p:sp>
      <p:sp>
        <p:nvSpPr>
          <p:cNvPr id="2" name="Title 1"/>
          <p:cNvSpPr>
            <a:spLocks noGrp="1"/>
          </p:cNvSpPr>
          <p:nvPr>
            <p:ph type="title"/>
          </p:nvPr>
        </p:nvSpPr>
        <p:spPr>
          <a:xfrm>
            <a:off x="457200" y="116632"/>
            <a:ext cx="8229600" cy="720080"/>
          </a:xfrm>
        </p:spPr>
        <p:txBody>
          <a:bodyPr>
            <a:normAutofit/>
          </a:bodyPr>
          <a:lstStyle/>
          <a:p>
            <a:r>
              <a:rPr lang="fa-IR" dirty="0" smtClean="0"/>
              <a:t>پرتو</a:t>
            </a:r>
            <a:endParaRPr lang="fa-IR" dirty="0"/>
          </a:p>
        </p:txBody>
      </p:sp>
    </p:spTree>
    <p:extLst>
      <p:ext uri="{BB962C8B-B14F-4D97-AF65-F5344CB8AC3E}">
        <p14:creationId xmlns:p14="http://schemas.microsoft.com/office/powerpoint/2010/main" val="22553117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fa-IR" dirty="0" smtClean="0"/>
              <a:t>يكي از عوامل زيان آور و خطر آفرين براي افراد شاغل، مواد شيميايي هستند. اين مواد بصورت جامد، مايع ،گاز و بخار مورد استفاده قرار گرفته و يا در جريان كار توليد مي شوند. شدت و نوع مسموميت با انواع مواد شيميايي بستگي به چهار عامل دارد: ١- نوع ماده شيميايي-2  راه ورود به بدن- 3    مدت تماس با ماده شيميايي- 4  غلظت ماده شيميايي</a:t>
            </a:r>
          </a:p>
          <a:p>
            <a:pPr algn="just"/>
            <a:endParaRPr lang="fa-IR" dirty="0" smtClean="0"/>
          </a:p>
          <a:p>
            <a:pPr algn="just"/>
            <a:r>
              <a:rPr lang="fa-IR" dirty="0" smtClean="0"/>
              <a:t>راه ورود به بدن: سموم از سه طريق تنفس، پوست، گوارش وارد بدن مي شوند.</a:t>
            </a:r>
          </a:p>
          <a:p>
            <a:pPr algn="just"/>
            <a:endParaRPr lang="fa-IR" dirty="0"/>
          </a:p>
        </p:txBody>
      </p:sp>
      <p:sp>
        <p:nvSpPr>
          <p:cNvPr id="2" name="Title 1"/>
          <p:cNvSpPr>
            <a:spLocks noGrp="1"/>
          </p:cNvSpPr>
          <p:nvPr>
            <p:ph type="title"/>
          </p:nvPr>
        </p:nvSpPr>
        <p:spPr/>
        <p:txBody>
          <a:bodyPr/>
          <a:lstStyle/>
          <a:p>
            <a:r>
              <a:rPr lang="fa-IR" dirty="0" smtClean="0"/>
              <a:t>عوامل زيان آور شيميايي</a:t>
            </a:r>
            <a:endParaRPr lang="fa-IR" dirty="0"/>
          </a:p>
        </p:txBody>
      </p:sp>
    </p:spTree>
    <p:extLst>
      <p:ext uri="{BB962C8B-B14F-4D97-AF65-F5344CB8AC3E}">
        <p14:creationId xmlns:p14="http://schemas.microsoft.com/office/powerpoint/2010/main" val="24392481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fa-IR" dirty="0" smtClean="0"/>
              <a:t>گاز به هر جسمي كه در حرارت 25 درجه سانتيگراد و فشار 760 ميلي متر جيوه به صورت گاز وجود داشته يا وجود پيدا كند اطلاق مي گردد. به همين نحو هم، اصطلاح بخار به حالت گازي ماده اي كه در 25 درجه  سانتيگراد و 760 ميلي متر جيوه فشار معمولاً مايع يا جامد است داده مي شود. اغلب گازها داراي بوي نافذ بوده و به مقادير ناچيزي پس از انتشار قابل تشخيص مي باشند.</a:t>
            </a:r>
            <a:endParaRPr lang="fa-IR" dirty="0"/>
          </a:p>
        </p:txBody>
      </p:sp>
      <p:sp>
        <p:nvSpPr>
          <p:cNvPr id="2" name="Title 1"/>
          <p:cNvSpPr>
            <a:spLocks noGrp="1"/>
          </p:cNvSpPr>
          <p:nvPr>
            <p:ph type="title"/>
          </p:nvPr>
        </p:nvSpPr>
        <p:spPr/>
        <p:txBody>
          <a:bodyPr/>
          <a:lstStyle/>
          <a:p>
            <a:r>
              <a:rPr lang="fa-IR" dirty="0" smtClean="0"/>
              <a:t>گازها و بخارات</a:t>
            </a:r>
            <a:endParaRPr lang="fa-IR" dirty="0"/>
          </a:p>
        </p:txBody>
      </p:sp>
    </p:spTree>
    <p:extLst>
      <p:ext uri="{BB962C8B-B14F-4D97-AF65-F5344CB8AC3E}">
        <p14:creationId xmlns:p14="http://schemas.microsoft.com/office/powerpoint/2010/main" val="33896667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fa-IR" dirty="0" smtClean="0"/>
              <a:t>طبق تعريف گيبز، انتشار و پراكندگي ذرات ميكروسكوپي جامد و يا مايع در يك فاز گازي خاص و يا در هوا آئروسل ناميده مي شود. به اين ترتيب مواد معلق شامل كليه ذرات مختلفي است كه در فضاي محيط زيست و يا محيط كار به صورت آئروسل موجود باشند.</a:t>
            </a:r>
            <a:endParaRPr lang="fa-IR" dirty="0"/>
          </a:p>
        </p:txBody>
      </p:sp>
      <p:sp>
        <p:nvSpPr>
          <p:cNvPr id="2" name="Title 1"/>
          <p:cNvSpPr>
            <a:spLocks noGrp="1"/>
          </p:cNvSpPr>
          <p:nvPr>
            <p:ph type="title"/>
          </p:nvPr>
        </p:nvSpPr>
        <p:spPr/>
        <p:txBody>
          <a:bodyPr/>
          <a:lstStyle/>
          <a:p>
            <a:r>
              <a:rPr lang="fa-IR" dirty="0" smtClean="0"/>
              <a:t>ذرات معلق</a:t>
            </a:r>
            <a:endParaRPr lang="fa-IR" dirty="0"/>
          </a:p>
        </p:txBody>
      </p:sp>
    </p:spTree>
    <p:extLst>
      <p:ext uri="{BB962C8B-B14F-4D97-AF65-F5344CB8AC3E}">
        <p14:creationId xmlns:p14="http://schemas.microsoft.com/office/powerpoint/2010/main" val="26404994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fa-IR" dirty="0" smtClean="0"/>
              <a:t>بيماري هاي ناشي از ويروس ها: هپاتيت- هاري- ايدز- زگيل- نيوكاسل</a:t>
            </a:r>
          </a:p>
          <a:p>
            <a:r>
              <a:rPr lang="fa-IR" dirty="0" smtClean="0"/>
              <a:t>بيماري هاي ناشي از باكتري ها: سياه زخم- كزاز- سل- طاعون.</a:t>
            </a:r>
          </a:p>
          <a:p>
            <a:r>
              <a:rPr lang="fa-IR" dirty="0" smtClean="0"/>
              <a:t>بيماري هاي ناشي از انگل ها: كرم قلابدار- جرب(گال)-تيفوس.</a:t>
            </a:r>
          </a:p>
          <a:p>
            <a:r>
              <a:rPr lang="fa-IR" dirty="0" smtClean="0"/>
              <a:t>بيماري هاي ناشي از قارچ ها: كچلي. </a:t>
            </a:r>
          </a:p>
          <a:p>
            <a:endParaRPr lang="fa-IR" dirty="0"/>
          </a:p>
        </p:txBody>
      </p:sp>
      <p:sp>
        <p:nvSpPr>
          <p:cNvPr id="2" name="Title 1"/>
          <p:cNvSpPr>
            <a:spLocks noGrp="1"/>
          </p:cNvSpPr>
          <p:nvPr>
            <p:ph type="title"/>
          </p:nvPr>
        </p:nvSpPr>
        <p:spPr/>
        <p:txBody>
          <a:bodyPr/>
          <a:lstStyle/>
          <a:p>
            <a:r>
              <a:rPr lang="fa-IR" dirty="0" smtClean="0"/>
              <a:t>عوامل زيان آور زيست شناختي</a:t>
            </a:r>
            <a:endParaRPr lang="fa-IR" dirty="0"/>
          </a:p>
        </p:txBody>
      </p:sp>
    </p:spTree>
    <p:extLst>
      <p:ext uri="{BB962C8B-B14F-4D97-AF65-F5344CB8AC3E}">
        <p14:creationId xmlns:p14="http://schemas.microsoft.com/office/powerpoint/2010/main" val="3274789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a-IR" dirty="0" smtClean="0"/>
              <a:t>ارگونومي از دو واژه يوناني ارگو به معني كار و نوموس به معني قانون گرفته شده است و از نظر لغوي قوانين كار است. ارگونومي عبارت است از تطابق علمي كار و محيط كار با مشخصات فيزيكي و رواني انسان. برخي حيطه هاي عملكرد ارگونومي عبارتند از:</a:t>
            </a:r>
            <a:endParaRPr lang="fa-IR" dirty="0"/>
          </a:p>
        </p:txBody>
      </p:sp>
      <p:sp>
        <p:nvSpPr>
          <p:cNvPr id="2" name="Title 1"/>
          <p:cNvSpPr>
            <a:spLocks noGrp="1"/>
          </p:cNvSpPr>
          <p:nvPr>
            <p:ph type="title"/>
          </p:nvPr>
        </p:nvSpPr>
        <p:spPr/>
        <p:txBody>
          <a:bodyPr/>
          <a:lstStyle/>
          <a:p>
            <a:r>
              <a:rPr lang="fa-IR" dirty="0" smtClean="0"/>
              <a:t>عوامل زيان آور ارگونومي</a:t>
            </a:r>
            <a:endParaRPr lang="fa-IR" dirty="0"/>
          </a:p>
        </p:txBody>
      </p:sp>
    </p:spTree>
    <p:extLst>
      <p:ext uri="{BB962C8B-B14F-4D97-AF65-F5344CB8AC3E}">
        <p14:creationId xmlns:p14="http://schemas.microsoft.com/office/powerpoint/2010/main" val="4078103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fa-IR" dirty="0" smtClean="0"/>
              <a:t>آنتروپومتري از دو واژه يوناني آنتروپوس به معني انسان و مترين به معني اندازه گيري و سنجش اقتباس شده است و به عنوان علم سنجش ابعاد بدن شناخته مي شود.</a:t>
            </a:r>
            <a:endParaRPr lang="fa-IR" dirty="0"/>
          </a:p>
        </p:txBody>
      </p:sp>
      <p:sp>
        <p:nvSpPr>
          <p:cNvPr id="2" name="Title 1"/>
          <p:cNvSpPr>
            <a:spLocks noGrp="1"/>
          </p:cNvSpPr>
          <p:nvPr>
            <p:ph type="title"/>
          </p:nvPr>
        </p:nvSpPr>
        <p:spPr/>
        <p:txBody>
          <a:bodyPr/>
          <a:lstStyle/>
          <a:p>
            <a:r>
              <a:rPr lang="fa-IR" dirty="0" smtClean="0"/>
              <a:t>آنتروپومتري</a:t>
            </a:r>
            <a:endParaRPr lang="fa-IR" dirty="0"/>
          </a:p>
        </p:txBody>
      </p:sp>
    </p:spTree>
    <p:extLst>
      <p:ext uri="{BB962C8B-B14F-4D97-AF65-F5344CB8AC3E}">
        <p14:creationId xmlns:p14="http://schemas.microsoft.com/office/powerpoint/2010/main" val="2994592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fa-IR" dirty="0" smtClean="0"/>
              <a:t>فيزيولوژي كار شاخه اي از فيزيولوژي است كه اعمال و وضعيت بافت ها و اندام ها را در هنگام كار توضيح مي دهد. هدف اصلي فيزيولوژي كار تأمين شرايطي است كه در آن افراد بدون خستگي غيرضروري قادر به انجام كار خود بوده و پس از اتمام كار همچنان توان كافي جهت انجام ساير فعاليت هاي روزمره را دارا باشند.</a:t>
            </a:r>
            <a:endParaRPr lang="fa-IR" dirty="0"/>
          </a:p>
        </p:txBody>
      </p:sp>
      <p:sp>
        <p:nvSpPr>
          <p:cNvPr id="2" name="Title 1"/>
          <p:cNvSpPr>
            <a:spLocks noGrp="1"/>
          </p:cNvSpPr>
          <p:nvPr>
            <p:ph type="title"/>
          </p:nvPr>
        </p:nvSpPr>
        <p:spPr/>
        <p:txBody>
          <a:bodyPr/>
          <a:lstStyle/>
          <a:p>
            <a:r>
              <a:rPr lang="fa-IR" dirty="0" smtClean="0"/>
              <a:t>فيزيولوژي كار</a:t>
            </a:r>
            <a:endParaRPr lang="fa-IR" dirty="0"/>
          </a:p>
        </p:txBody>
      </p:sp>
    </p:spTree>
    <p:extLst>
      <p:ext uri="{BB962C8B-B14F-4D97-AF65-F5344CB8AC3E}">
        <p14:creationId xmlns:p14="http://schemas.microsoft.com/office/powerpoint/2010/main" val="4126269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fa-IR" dirty="0" smtClean="0"/>
              <a:t>در فيزيولوژي محيط اثر شرايط و عوامل محيطي مانند سروصدا، روشنايي، گرما، سرما، رطوبت، ارتعاش و غيره بر فيزيولوژي بدن انسان مورد مطالعه قرار مي گيرد. هر يك از اين عوامل اگر از حد تحمل فيزيولوژيك انسان خارج شوند به عنوان عامل محيطي زيان آورمحسوب گشته و آسيب هايي را در فرد به دنبال دارند.</a:t>
            </a:r>
            <a:endParaRPr lang="fa-IR" dirty="0"/>
          </a:p>
        </p:txBody>
      </p:sp>
      <p:sp>
        <p:nvSpPr>
          <p:cNvPr id="2" name="Title 1"/>
          <p:cNvSpPr>
            <a:spLocks noGrp="1"/>
          </p:cNvSpPr>
          <p:nvPr>
            <p:ph type="title"/>
          </p:nvPr>
        </p:nvSpPr>
        <p:spPr/>
        <p:txBody>
          <a:bodyPr/>
          <a:lstStyle/>
          <a:p>
            <a:r>
              <a:rPr lang="fa-IR" dirty="0" smtClean="0"/>
              <a:t>فيزيولوژي محيط</a:t>
            </a:r>
            <a:endParaRPr lang="fa-IR" dirty="0"/>
          </a:p>
        </p:txBody>
      </p:sp>
    </p:spTree>
    <p:extLst>
      <p:ext uri="{BB962C8B-B14F-4D97-AF65-F5344CB8AC3E}">
        <p14:creationId xmlns:p14="http://schemas.microsoft.com/office/powerpoint/2010/main" val="42233056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fa-IR" dirty="0" smtClean="0"/>
              <a:t>اين عوامل زماني بروز مي كنند كه نيازهاي شغلي از توانمندي هاي فرد تجاوز نمايد. با كمك اجراي اصول ارگونومي مي توان از طريق كاهش تنش هاي عضلاني و كنترل عوامل مكانيكي تا حد قابل توجهي از بروز اختلالات كاست.</a:t>
            </a:r>
            <a:endParaRPr lang="fa-IR" dirty="0"/>
          </a:p>
        </p:txBody>
      </p:sp>
      <p:sp>
        <p:nvSpPr>
          <p:cNvPr id="2" name="Title 1"/>
          <p:cNvSpPr>
            <a:spLocks noGrp="1"/>
          </p:cNvSpPr>
          <p:nvPr>
            <p:ph type="title"/>
          </p:nvPr>
        </p:nvSpPr>
        <p:spPr/>
        <p:txBody>
          <a:bodyPr>
            <a:normAutofit/>
          </a:bodyPr>
          <a:lstStyle/>
          <a:p>
            <a:r>
              <a:rPr lang="fa-IR" dirty="0" smtClean="0"/>
              <a:t>بررسي صدمات اسكلتي- عضلاني مرتبط با كار</a:t>
            </a:r>
            <a:endParaRPr lang="fa-IR" dirty="0"/>
          </a:p>
        </p:txBody>
      </p:sp>
    </p:spTree>
    <p:extLst>
      <p:ext uri="{BB962C8B-B14F-4D97-AF65-F5344CB8AC3E}">
        <p14:creationId xmlns:p14="http://schemas.microsoft.com/office/powerpoint/2010/main" val="3984223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fa-IR" dirty="0" smtClean="0"/>
              <a:t>دردی که امکان دارد به جلو، کناره ها يا عقب ساق پا تير بکشد يا محدود به ناحيه تحتانی کمر باشد.</a:t>
            </a:r>
          </a:p>
          <a:p>
            <a:r>
              <a:rPr lang="fa-IR" dirty="0" smtClean="0"/>
              <a:t>دردی که با فعاليت بدتر شود.</a:t>
            </a:r>
          </a:p>
          <a:p>
            <a:r>
              <a:rPr lang="fa-IR" dirty="0" smtClean="0"/>
              <a:t>دردی که در شب يا در نتيجه نشستن طولانی مدت مثلا" رانندگی طولانی بدتر شود.</a:t>
            </a:r>
          </a:p>
          <a:p>
            <a:r>
              <a:rPr lang="fa-IR" dirty="0" smtClean="0"/>
              <a:t>دردی که همراه با گزگز شدن يا ضعف در بخشی از پا باشد.</a:t>
            </a:r>
          </a:p>
          <a:p>
            <a:r>
              <a:rPr lang="fa-IR" dirty="0" smtClean="0"/>
              <a:t>پيشگيری از کمر درد :</a:t>
            </a:r>
          </a:p>
          <a:p>
            <a:r>
              <a:rPr lang="fa-IR" dirty="0" smtClean="0"/>
              <a:t>انجام ورزشهائی مثل شنا، پياده روی و دوچرخه سواری با افزايش ميزان تناسب و توان می توانند در کاهش ابتلا به کمر درد مفيد باشند.</a:t>
            </a:r>
          </a:p>
        </p:txBody>
      </p:sp>
      <p:sp>
        <p:nvSpPr>
          <p:cNvPr id="2" name="Title 1"/>
          <p:cNvSpPr>
            <a:spLocks noGrp="1"/>
          </p:cNvSpPr>
          <p:nvPr>
            <p:ph type="title"/>
          </p:nvPr>
        </p:nvSpPr>
        <p:spPr/>
        <p:txBody>
          <a:bodyPr/>
          <a:lstStyle/>
          <a:p>
            <a:r>
              <a:rPr lang="fa-IR" dirty="0" smtClean="0"/>
              <a:t>نشانه های درد ناشی از آسيب کمر :</a:t>
            </a:r>
            <a:endParaRPr lang="fa-IR" dirty="0"/>
          </a:p>
        </p:txBody>
      </p:sp>
    </p:spTree>
    <p:extLst>
      <p:ext uri="{BB962C8B-B14F-4D97-AF65-F5344CB8AC3E}">
        <p14:creationId xmlns:p14="http://schemas.microsoft.com/office/powerpoint/2010/main" val="954227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6048672"/>
          </a:xfrm>
        </p:spPr>
        <p:txBody>
          <a:bodyPr>
            <a:normAutofit fontScale="77500" lnSpcReduction="20000"/>
          </a:bodyPr>
          <a:lstStyle/>
          <a:p>
            <a:r>
              <a:rPr lang="fa-IR" dirty="0" smtClean="0"/>
              <a:t>تقويت عضلات شکم ميزان ابتلا به کمر درد و در موارد وجود کمر درد، شدت آنرا کاهش می دهد.</a:t>
            </a:r>
          </a:p>
          <a:p>
            <a:r>
              <a:rPr lang="fa-IR" dirty="0" smtClean="0"/>
              <a:t>افرادی که کار آنها مستلزم بلند کردن اجسام سنگين است هرگز از کفشهای پاشنه بلند بمدت طولانی استفاده نکنند. حتما" از کمربندهای پهن محافظ کمر استفاده کنند.</a:t>
            </a:r>
          </a:p>
          <a:p>
            <a:r>
              <a:rPr lang="fa-IR" dirty="0" smtClean="0"/>
              <a:t> در هنگام ايستادن طولانی مدت هر از گاهی به روی يک تکيه گاه يا ديوار تکيه کنيد تا از فشار بر روی کمر کاسته شود نمائيد. هم تشک های خيلی نرم و هم تشکهای سفت سبب کمردرد می شوند لذا از تشک مناسب استفاده کنيد.</a:t>
            </a:r>
          </a:p>
          <a:p>
            <a:r>
              <a:rPr lang="fa-IR" dirty="0" smtClean="0"/>
              <a:t>هرگز اجسامی را که برای شما سنگين هستند بلند نکنيد. در هنگام بلند کردن اجسام کمر بايد عمود بر زمين و نه خم شده به جلو باشد بايد اجسام را در حاليکه نزديک بدن شما هستند با زانوها بلند کنيد.</a:t>
            </a:r>
          </a:p>
          <a:p>
            <a:r>
              <a:rPr lang="fa-IR" dirty="0" smtClean="0"/>
              <a:t>بارهای سنگين :</a:t>
            </a:r>
          </a:p>
          <a:p>
            <a:r>
              <a:rPr lang="fa-IR" dirty="0" smtClean="0"/>
              <a:t>	 به جای بلند کردن اجسام سنگين، از راه های ديگری مانند هل دادن برای جابه جا کردن استفاده کنيد ( هل دادن بهتر از کشيدن است . )</a:t>
            </a:r>
          </a:p>
          <a:p>
            <a:r>
              <a:rPr lang="fa-IR" dirty="0" smtClean="0"/>
              <a:t>	 تا می توانيد از ديگران کمک بخواهيد و از بلند کردن وسايل سنگين با خم کردن کمرتان خودداری کنيد. بهتر است زانوهايتان را خم کرده و کمرتان را صاف نگه داريد. البته يادتان باشد که پاها را از هم کمی فاصله بدهيد.</a:t>
            </a:r>
          </a:p>
          <a:p>
            <a:r>
              <a:rPr lang="fa-IR" dirty="0" smtClean="0"/>
              <a:t>	 از بلند کردن يک جسم سنگين و چرخاندن کمرتان بطور همزمان جدا" خودداری کنيد.</a:t>
            </a:r>
          </a:p>
          <a:p>
            <a:r>
              <a:rPr lang="fa-IR" dirty="0" smtClean="0"/>
              <a:t>	هميشه هنگام حمل اجسام سنگين، آن را نزديک بدن نگه داريد.</a:t>
            </a:r>
          </a:p>
        </p:txBody>
      </p:sp>
    </p:spTree>
    <p:extLst>
      <p:ext uri="{BB962C8B-B14F-4D97-AF65-F5344CB8AC3E}">
        <p14:creationId xmlns:p14="http://schemas.microsoft.com/office/powerpoint/2010/main" val="994159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fa-IR" dirty="0" smtClean="0"/>
              <a:t>	اگر مجبوريد مدت طولانی روی صندلی بنشينيد بهتر است هر نيم ساعت به بهانه های مختلف از جا برخاسته و راه رفته يا به بدن خود حرکات کششی بدهيد.</a:t>
            </a:r>
          </a:p>
          <a:p>
            <a:pPr algn="just"/>
            <a:r>
              <a:rPr lang="fa-IR" dirty="0" smtClean="0"/>
              <a:t>	از صندلی مناسب با پشتی و با زاويه حدود 100 تا 120 درجه، استفاده کنيد و اگر صندلی تان محافظ قوس کمر ندارد، قوس کمر را با يک بالشتک کوچک محافظت کنيد.</a:t>
            </a:r>
          </a:p>
          <a:p>
            <a:pPr algn="just"/>
            <a:r>
              <a:rPr lang="fa-IR" dirty="0" smtClean="0"/>
              <a:t>	به جای چرخاندن کمرتان حين کار، از چرخش صندلی استفاده کنيد.</a:t>
            </a:r>
          </a:p>
          <a:p>
            <a:pPr algn="just"/>
            <a:r>
              <a:rPr lang="fa-IR" dirty="0" smtClean="0"/>
              <a:t>	وسايل مورد استفاده تان را در دسترس خود روی ميز بچينيد تا برای استفاده از آنها مجبور به خم کردن کمرتان به جلو نشويد.</a:t>
            </a:r>
          </a:p>
        </p:txBody>
      </p:sp>
      <p:sp>
        <p:nvSpPr>
          <p:cNvPr id="2" name="Title 1"/>
          <p:cNvSpPr>
            <a:spLocks noGrp="1"/>
          </p:cNvSpPr>
          <p:nvPr>
            <p:ph type="title"/>
          </p:nvPr>
        </p:nvSpPr>
        <p:spPr/>
        <p:txBody>
          <a:bodyPr/>
          <a:lstStyle/>
          <a:p>
            <a:r>
              <a:rPr lang="fa-IR" dirty="0" smtClean="0"/>
              <a:t>قاعده نشستن:</a:t>
            </a:r>
            <a:endParaRPr lang="fa-IR" dirty="0"/>
          </a:p>
        </p:txBody>
      </p:sp>
    </p:spTree>
    <p:extLst>
      <p:ext uri="{BB962C8B-B14F-4D97-AF65-F5344CB8AC3E}">
        <p14:creationId xmlns:p14="http://schemas.microsoft.com/office/powerpoint/2010/main" val="35241234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fa-IR" dirty="0" smtClean="0"/>
              <a:t>	هنگام ايستادن خود را به جلو خم نکنيد، گوش ها، شانه و لگن را بايد در يک امتداد و شکم را تو نگه داريد.</a:t>
            </a:r>
          </a:p>
          <a:p>
            <a:r>
              <a:rPr lang="fa-IR" dirty="0" smtClean="0"/>
              <a:t>	اگر مجبوريد مدت طولانی بايستيد، يکی از پاها را روی يک پله يا چهارپايه به ارتفاع 20 سانتی متر قرار دهيد تا فشار کمتری به کمر وارد شود و هر 10 دقيقه جای پاها را با هم عوض کنيد.</a:t>
            </a:r>
          </a:p>
          <a:p>
            <a:r>
              <a:rPr lang="fa-IR" dirty="0" smtClean="0"/>
              <a:t>	بهترين حالت خوابيدن، خوابيدن به پهلو در حالی است که زانوها کمی خم بوده و يک بالش کوچک بين دو زانو قرار گيرد. اگر به پشت می خوابيد لازم است يک بالش زير زانوان ويک بالش کوچک زير گودی کمر قرار دهيد.</a:t>
            </a:r>
          </a:p>
          <a:p>
            <a:r>
              <a:rPr lang="fa-IR" dirty="0" smtClean="0"/>
              <a:t>	برای خارج شدن از تختخواب ابتدا به کنار تخت بچرخيد و پاهای خود را از تخت آويزان کرده، با کمک دست ها و سفت کردن عضلات شکم بنشينيد.</a:t>
            </a:r>
          </a:p>
        </p:txBody>
      </p:sp>
      <p:sp>
        <p:nvSpPr>
          <p:cNvPr id="2" name="Title 1"/>
          <p:cNvSpPr>
            <a:spLocks noGrp="1"/>
          </p:cNvSpPr>
          <p:nvPr>
            <p:ph type="title"/>
          </p:nvPr>
        </p:nvSpPr>
        <p:spPr/>
        <p:txBody>
          <a:bodyPr/>
          <a:lstStyle/>
          <a:p>
            <a:r>
              <a:rPr lang="fa-IR" dirty="0" smtClean="0"/>
              <a:t>ايستادن و خوابيدن بدون کمر درد:</a:t>
            </a:r>
            <a:endParaRPr lang="fa-IR" dirty="0"/>
          </a:p>
        </p:txBody>
      </p:sp>
    </p:spTree>
    <p:extLst>
      <p:ext uri="{BB962C8B-B14F-4D97-AF65-F5344CB8AC3E}">
        <p14:creationId xmlns:p14="http://schemas.microsoft.com/office/powerpoint/2010/main" val="29668588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lgn="just"/>
            <a:r>
              <a:rPr lang="fa-IR" dirty="0" smtClean="0"/>
              <a:t>مفصل زانو در تمام فعاليت های انسان مانند ايستادن، راه رفتن و حتی نشستن در معرض فشارهای مکانيکی زياد که ناشی از وزن، حمل بار و حتی ماندن در يک موقعيت ثابت است، قرار دارد.</a:t>
            </a:r>
          </a:p>
          <a:p>
            <a:pPr algn="just"/>
            <a:r>
              <a:rPr lang="fa-IR" dirty="0" smtClean="0"/>
              <a:t>بعنوان مثال فشار وارد بر مفصل زانو در هنگام بالا رفتن از پله ها معادل سه برابر وزن بدن و در هنگام پايين آمدن هفت تا هشت برابر وزن بدن است از اين رو کاهش وزن برای حفظ سلامتی مفاصل به خصوص مفاصل زانو بسيار با اهميت است.</a:t>
            </a:r>
          </a:p>
          <a:p>
            <a:pPr algn="just"/>
            <a:r>
              <a:rPr lang="fa-IR" dirty="0" smtClean="0"/>
              <a:t>بی تحرکی نيز خطری جدی برای مفاصل مي باشد: برخی به غلط بر اين باورند که فقط با حذف فشار بر روی مفصل و ثابت نگه داشتن آن مشکل حل می شود در حالی که عدم تحرک مناسب خود خطری جدی برای بروز بيماری های مفصل همچون آرتروز است چرا که تغذيه مفصل از طريق تحرک انجام می شود.</a:t>
            </a:r>
          </a:p>
          <a:p>
            <a:pPr algn="just"/>
            <a:r>
              <a:rPr lang="fa-IR" dirty="0" smtClean="0"/>
              <a:t>نحوه نشستن به صورت چهارزانو، چمباته زدن و استفاده از توالتهای ايرانی از جمله موارد تشديد کننده آسيب های مفصلی است وتبعيت از اين روش های غلط زندگی، افراد را در سنين پايين مستعد ابتلا به آسيب های مفصلی می کند.</a:t>
            </a:r>
          </a:p>
          <a:p>
            <a:pPr algn="just"/>
            <a:endParaRPr lang="fa-IR" dirty="0"/>
          </a:p>
        </p:txBody>
      </p:sp>
      <p:sp>
        <p:nvSpPr>
          <p:cNvPr id="2" name="Title 1"/>
          <p:cNvSpPr>
            <a:spLocks noGrp="1"/>
          </p:cNvSpPr>
          <p:nvPr>
            <p:ph type="title"/>
          </p:nvPr>
        </p:nvSpPr>
        <p:spPr/>
        <p:txBody>
          <a:bodyPr/>
          <a:lstStyle/>
          <a:p>
            <a:r>
              <a:rPr lang="fa-IR" dirty="0" smtClean="0"/>
              <a:t>پيشگيری از آسيب های مفصل زانو:</a:t>
            </a:r>
            <a:endParaRPr lang="fa-IR" dirty="0"/>
          </a:p>
        </p:txBody>
      </p:sp>
    </p:spTree>
    <p:extLst>
      <p:ext uri="{BB962C8B-B14F-4D97-AF65-F5344CB8AC3E}">
        <p14:creationId xmlns:p14="http://schemas.microsoft.com/office/powerpoint/2010/main" val="16193723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616624"/>
          </a:xfrm>
        </p:spPr>
        <p:txBody>
          <a:bodyPr>
            <a:normAutofit fontScale="77500" lnSpcReduction="20000"/>
          </a:bodyPr>
          <a:lstStyle/>
          <a:p>
            <a:r>
              <a:rPr lang="fa-IR" dirty="0" smtClean="0"/>
              <a:t> زانوها نياز به حرکت دارند. تحرك ، به تغذيه مفصل، حفظ قدرت عضلانی و دامنه حرکتی زانو کمک می کند.</a:t>
            </a:r>
          </a:p>
          <a:p>
            <a:r>
              <a:rPr lang="fa-IR" dirty="0" smtClean="0"/>
              <a:t> اگر به کارهايی اشتغال داريد که ناگزيريد برای مدتی طولانی روی صندلی بنشينيد، ساعتی يک بار از جای خود برخيزيد و پنج دقيقه راه برويد. همچنين هنگام نشستن می توانيد پاشنه های پا را از روی زمين بلند کنيد يا زانوها را صاف نگه داريد.</a:t>
            </a:r>
          </a:p>
          <a:p>
            <a:r>
              <a:rPr lang="fa-IR" dirty="0" smtClean="0"/>
              <a:t> افرادی که ناچارند مدتی طولانی بايستند، ساعتی چند بار زانوهای خود را خم کنند. همچنين توصيه می شود که در طول روز، چند بار روی پاشنه پا بايستند و چند قدم راه بروند. </a:t>
            </a:r>
          </a:p>
          <a:p>
            <a:r>
              <a:rPr lang="fa-IR" dirty="0" smtClean="0"/>
              <a:t> هنگام خوابيدن به صورت طاق باز، بالش را زير زانوهای خود قرار دهيد. چنانچه به پهلو می خوابيد، بين زانوها بالشی قرار دهيد، اما اگر عادت داريد که بر شکم بخوابيد، ( که عادت نادرستی است) بالش را زير ساق ها بگذاريد.</a:t>
            </a:r>
          </a:p>
          <a:p>
            <a:r>
              <a:rPr lang="fa-IR" dirty="0" smtClean="0"/>
              <a:t>با انجام منظم ورزش های تقويتی و کششی، قدرت عضلانی و انعطاف پذيری بافت های اطراف مفصل را بهبود بخشيده و از بروز ضايعات زانو پيشگيری نماييد. </a:t>
            </a:r>
          </a:p>
          <a:p>
            <a:r>
              <a:rPr lang="fa-IR" dirty="0" smtClean="0"/>
              <a:t>ورزش های زانو را ابتدا با تعداد کم ( پنج بار ) و دو بار در طول روز شروع کنيد و با بهبود وضعيت جسمانی، تعداد و دفعات تکرار آن را افزايش دهيد.</a:t>
            </a:r>
          </a:p>
          <a:p>
            <a:r>
              <a:rPr lang="fa-IR" dirty="0" smtClean="0"/>
              <a:t> اگر افزايش وزن داريد، با برنامه های مناسب ورزشی و غذايی، وزن خود را کاهش دهيد. به خاطر داشته باشيد که کاهش وزن موجب کاهش فشار وارده بر مفصل می شود.</a:t>
            </a:r>
          </a:p>
        </p:txBody>
      </p:sp>
      <p:sp>
        <p:nvSpPr>
          <p:cNvPr id="2" name="Title 1"/>
          <p:cNvSpPr>
            <a:spLocks noGrp="1"/>
          </p:cNvSpPr>
          <p:nvPr>
            <p:ph type="title"/>
          </p:nvPr>
        </p:nvSpPr>
        <p:spPr>
          <a:xfrm>
            <a:off x="457200" y="274638"/>
            <a:ext cx="8229600" cy="778098"/>
          </a:xfrm>
        </p:spPr>
        <p:txBody>
          <a:bodyPr/>
          <a:lstStyle/>
          <a:p>
            <a:r>
              <a:rPr lang="fa-IR" dirty="0" smtClean="0"/>
              <a:t>نکاتی چند برای مراقبت از زانوها :</a:t>
            </a:r>
            <a:endParaRPr lang="fa-IR" dirty="0"/>
          </a:p>
        </p:txBody>
      </p:sp>
    </p:spTree>
    <p:extLst>
      <p:ext uri="{BB962C8B-B14F-4D97-AF65-F5344CB8AC3E}">
        <p14:creationId xmlns:p14="http://schemas.microsoft.com/office/powerpoint/2010/main" val="4848553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fontScale="85000" lnSpcReduction="20000"/>
          </a:bodyPr>
          <a:lstStyle/>
          <a:p>
            <a:pPr algn="just"/>
            <a:r>
              <a:rPr lang="fa-IR" dirty="0" smtClean="0"/>
              <a:t>ايمني و پيشگيري از حوادث شغلي</a:t>
            </a:r>
          </a:p>
          <a:p>
            <a:pPr algn="just"/>
            <a:r>
              <a:rPr lang="fa-IR" dirty="0" smtClean="0"/>
              <a:t>هرگاه بهداشت، در يك مفهوم ساده و كاربردي به صورت پيشگيري از بيماري  تعريف شود، آن گاه ايمني، را مي توان به معناي پيشگيري از حادثه در نظر گرفت. به سخن ديگر كار ايمني، همان پيشگيري از حادثه است. بنابراين درك پديده حادثه بسيار اهميت دارد.</a:t>
            </a:r>
          </a:p>
          <a:p>
            <a:pPr algn="just"/>
            <a:endParaRPr lang="fa-IR" dirty="0" smtClean="0"/>
          </a:p>
          <a:p>
            <a:pPr algn="just"/>
            <a:r>
              <a:rPr lang="fa-IR" dirty="0" smtClean="0"/>
              <a:t>حادثه: عبارت است از يك رويداد برنامه ريزي نشده و در نتيجه ناخواسته كه موجب بروز زيان مي شود.</a:t>
            </a:r>
          </a:p>
          <a:p>
            <a:pPr algn="just"/>
            <a:r>
              <a:rPr lang="fa-IR" dirty="0" smtClean="0"/>
              <a:t>خطر: شرايطي است كه موجب آسيب رساني مي شود. در واقع خطرها مانند مواد منفجره اي هستند كه همه جا وجود دارند و بر اثر محرك هايي مثل خطاي انساني، نارسايي در دستگاه مديريت، خرابي دستگاه وتجهيزات و ... به حادثه تبديل مي شود.</a:t>
            </a:r>
          </a:p>
          <a:p>
            <a:pPr algn="just"/>
            <a:endParaRPr lang="fa-IR" dirty="0" smtClean="0"/>
          </a:p>
          <a:p>
            <a:pPr algn="just"/>
            <a:r>
              <a:rPr lang="fa-IR" dirty="0" smtClean="0"/>
              <a:t>ايمني: عبارت است از درجه دور بودن از خطر.</a:t>
            </a:r>
          </a:p>
          <a:p>
            <a:pPr algn="just"/>
            <a:endParaRPr lang="fa-IR" dirty="0" smtClean="0"/>
          </a:p>
          <a:p>
            <a:pPr algn="just"/>
            <a:r>
              <a:rPr lang="fa-IR" dirty="0" smtClean="0"/>
              <a:t>در جهان امروز به دليل حوادث فراواني كه رخ مي دهد مسئله ايمني بسيار مورد توجه همه قرار گرفته است. در حقيقت توجه به نكات ايمني موجب كاهش حوادث ناشي از كار مي شود.</a:t>
            </a:r>
          </a:p>
          <a:p>
            <a:pPr algn="just"/>
            <a:endParaRPr lang="fa-IR" dirty="0"/>
          </a:p>
        </p:txBody>
      </p:sp>
    </p:spTree>
    <p:extLst>
      <p:ext uri="{BB962C8B-B14F-4D97-AF65-F5344CB8AC3E}">
        <p14:creationId xmlns:p14="http://schemas.microsoft.com/office/powerpoint/2010/main" val="8622882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endParaRPr lang="fa-IR" dirty="0" smtClean="0"/>
          </a:p>
          <a:p>
            <a:pPr algn="just"/>
            <a:endParaRPr lang="fa-IR" dirty="0"/>
          </a:p>
          <a:p>
            <a:pPr algn="just"/>
            <a:endParaRPr lang="fa-IR" dirty="0" smtClean="0"/>
          </a:p>
          <a:p>
            <a:pPr algn="just"/>
            <a:endParaRPr lang="fa-IR" dirty="0"/>
          </a:p>
          <a:p>
            <a:pPr algn="just"/>
            <a:endParaRPr lang="fa-IR" dirty="0" smtClean="0"/>
          </a:p>
          <a:p>
            <a:pPr algn="just"/>
            <a:r>
              <a:rPr lang="fa-IR" dirty="0" smtClean="0"/>
              <a:t>كاربرد كامپيوتر در زندگي بشر بسيار زياد است و تعداد زيادي از افراد ساعتهاي متمادي با كامپيوتر كار مي كنند. به همين دليل شناخت عوامل موثر در سلامت كار با كامپيوتر اهميت زيادي دارد. وجود شرايط نامناسب در محيط كاري، عدم توجه به موارد ارگونوميكي و بهداشتي هنگام كار با كامپيوتر ممكن است در بلند مدت سبب بروز بيماريها و ناهنجاريها شود .</a:t>
            </a:r>
          </a:p>
          <a:p>
            <a:pPr algn="just"/>
            <a:endParaRPr lang="fa-IR" dirty="0"/>
          </a:p>
        </p:txBody>
      </p:sp>
      <p:sp>
        <p:nvSpPr>
          <p:cNvPr id="2" name="Title 1"/>
          <p:cNvSpPr>
            <a:spLocks noGrp="1"/>
          </p:cNvSpPr>
          <p:nvPr>
            <p:ph type="title"/>
          </p:nvPr>
        </p:nvSpPr>
        <p:spPr/>
        <p:txBody>
          <a:bodyPr/>
          <a:lstStyle/>
          <a:p>
            <a:r>
              <a:rPr lang="fa-IR" dirty="0" smtClean="0"/>
              <a:t>ارگونومي كار با رايانه</a:t>
            </a:r>
            <a:endParaRPr lang="fa-I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268760"/>
            <a:ext cx="3024336" cy="2270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14768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fa-IR" dirty="0" smtClean="0"/>
              <a:t>1. وجود سيستم تهويه مطبوع</a:t>
            </a:r>
          </a:p>
          <a:p>
            <a:r>
              <a:rPr lang="fa-IR" dirty="0" smtClean="0"/>
              <a:t>2. نوركافي ومناسب</a:t>
            </a:r>
          </a:p>
          <a:p>
            <a:r>
              <a:rPr lang="fa-IR" dirty="0" smtClean="0"/>
              <a:t>3. استفاده ازميزمخصوص كه داراي عرض وارتفاع استاندارد  باشد.</a:t>
            </a:r>
          </a:p>
          <a:p>
            <a:r>
              <a:rPr lang="fa-IR" dirty="0" smtClean="0"/>
              <a:t>4. استفاده ازصندلي ارگونوميك با قابليت تنظيم ارتفاع                         </a:t>
            </a:r>
          </a:p>
          <a:p>
            <a:r>
              <a:rPr lang="fa-IR" dirty="0" smtClean="0"/>
              <a:t>5. استفاده اززيرپايي براي قرارگيري مناسب وراحت پاها</a:t>
            </a:r>
          </a:p>
          <a:p>
            <a:r>
              <a:rPr lang="fa-IR" dirty="0" smtClean="0"/>
              <a:t>با وجود رعايت نكات فوق، باز هم امكان بروز بيماريهاي خاص براي اپراتور وجود دارد كم تحركي هنگام كار با كامپيوتر، چشم دوختن در مدت طولاني به صفحه مانيتور و حركات يكنواخت و تكراري مچ دست ، ممكن است سبب بروز انواع عوارض شوند .</a:t>
            </a:r>
          </a:p>
          <a:p>
            <a:endParaRPr lang="fa-IR" dirty="0"/>
          </a:p>
        </p:txBody>
      </p:sp>
      <p:sp>
        <p:nvSpPr>
          <p:cNvPr id="2" name="Title 1"/>
          <p:cNvSpPr>
            <a:spLocks noGrp="1"/>
          </p:cNvSpPr>
          <p:nvPr>
            <p:ph type="title"/>
          </p:nvPr>
        </p:nvSpPr>
        <p:spPr/>
        <p:txBody>
          <a:bodyPr>
            <a:noAutofit/>
          </a:bodyPr>
          <a:lstStyle/>
          <a:p>
            <a:r>
              <a:rPr lang="fa-IR" sz="2800" dirty="0" smtClean="0"/>
              <a:t>كمترين ويژگيهاي يك محيط كاري مناسب براي كاربران كامپيوتر به قرار زير است :</a:t>
            </a:r>
            <a:br>
              <a:rPr lang="fa-IR" sz="2800" dirty="0" smtClean="0"/>
            </a:br>
            <a:endParaRPr lang="fa-IR" sz="2800" dirty="0"/>
          </a:p>
        </p:txBody>
      </p:sp>
    </p:spTree>
    <p:extLst>
      <p:ext uri="{BB962C8B-B14F-4D97-AF65-F5344CB8AC3E}">
        <p14:creationId xmlns:p14="http://schemas.microsoft.com/office/powerpoint/2010/main" val="10734392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97152"/>
          </a:xfrm>
        </p:spPr>
        <p:txBody>
          <a:bodyPr>
            <a:normAutofit fontScale="55000" lnSpcReduction="20000"/>
          </a:bodyPr>
          <a:lstStyle/>
          <a:p>
            <a:r>
              <a:rPr lang="fa-IR" dirty="0" smtClean="0"/>
              <a:t>براي پيشگيري از اين عوارض نكات ساده و مهم زير را هنگام كار با كامپيوتر رعايت كنيد :</a:t>
            </a:r>
          </a:p>
          <a:p>
            <a:r>
              <a:rPr lang="fa-IR" dirty="0" smtClean="0"/>
              <a:t>1. به تناوب از پشت ميز كامپيوتر برخاسته، و با نرمشهاي خيلي ساده، گردن ، بازو ، مچ دست و پاها را حركت دهيد.</a:t>
            </a:r>
          </a:p>
          <a:p>
            <a:r>
              <a:rPr lang="fa-IR" dirty="0" smtClean="0"/>
              <a:t>2. صفحه مانيتور را طوري تنظيم كنيد تا ستون فقرات شما به صورت مستقيم قرار گرفته و چشمان شما با قسمت بالايي صفحه نمايش در يك خط مستقيم قرار گيرند. اين وضعيت براي چشمان شما راحتي بيشتري به همراه خواهد داشت. </a:t>
            </a:r>
          </a:p>
          <a:p>
            <a:r>
              <a:rPr lang="fa-IR" dirty="0" smtClean="0"/>
              <a:t>3. فاصله صفحه مانيتور تا چشمان شما بايد بين 53 تا 63 سانتي متر باشد.</a:t>
            </a:r>
          </a:p>
          <a:p>
            <a:r>
              <a:rPr lang="fa-IR" dirty="0" smtClean="0"/>
              <a:t>4. هر 33 دقيقه به اشيائي كه در فاصله 6 متري قرار دارند ، چند دقيقه چشم بدوزيد.</a:t>
            </a:r>
          </a:p>
          <a:p>
            <a:r>
              <a:rPr lang="fa-IR" dirty="0" smtClean="0"/>
              <a:t>5. ارتفاع ميز كامپيوتر بايد بين 66 تا 71 سانتي متر باشد.</a:t>
            </a:r>
          </a:p>
          <a:p>
            <a:r>
              <a:rPr lang="fa-IR" dirty="0" smtClean="0"/>
              <a:t>6. ترجيحاً از يك زير پايي استفاده نماييد و پاها را روي آن قرار دهيد.اين وسيله به راحت بودن وضعيت پاهاي شما كمك مي كند.</a:t>
            </a:r>
          </a:p>
          <a:p>
            <a:r>
              <a:rPr lang="fa-IR" dirty="0" smtClean="0"/>
              <a:t>7. ميز كار را طوري قرار دهيد كه روشنايي لامپ هاي سقف در طرفين قرار گيرد و از قرار دادن ميز در محلي كه نور لامپ مستقيماً در برابر شما باشد خودداري شود.در استفاده از روشنايي طبيعي نيز نبايد صفحه مانيتور در برابر پنجره قرار گيرد.</a:t>
            </a:r>
          </a:p>
          <a:p>
            <a:r>
              <a:rPr lang="fa-IR" dirty="0" smtClean="0"/>
              <a:t>8.  سطح صفحه كليد، تقريباً هم ارتفاع با دسته صندلي و آرنج باشد و مچ ها به طور عادي روي صفحه كليد ها قرار گيرد، به طوري كه هنگام كار، ساعدها تقريباً موازي با افق قرار گرفته و زاويه بين مچ دست و ساعد، 5 تا 13 درجه باشد. موقعيت </a:t>
            </a:r>
            <a:r>
              <a:rPr lang="en-US" dirty="0" smtClean="0"/>
              <a:t>mouse </a:t>
            </a:r>
            <a:r>
              <a:rPr lang="fa-IR" dirty="0" smtClean="0"/>
              <a:t>در همان ارتفاع و فاصله نسبت به صفحه كليد است .</a:t>
            </a:r>
          </a:p>
          <a:p>
            <a:r>
              <a:rPr lang="fa-IR" dirty="0" smtClean="0"/>
              <a:t>9. روشنايي محل كار بايد مخلوطي از نورسفيد و زرد بوده (ترجيحاً از لامپ مهتابي استفاده شود) و شدت آن درحدود 333 لوكس باشد. </a:t>
            </a:r>
          </a:p>
          <a:p>
            <a:r>
              <a:rPr lang="fa-IR" dirty="0" smtClean="0"/>
              <a:t>10. براي به حداقل رساندن فشار بر روي گردن و كمر هنگام تايپ يك نوشته يا نامه ، استفاده از نگهدارنده هاي كاغذ براي قرار دادن نامه روي آن لازم است.</a:t>
            </a:r>
          </a:p>
          <a:p>
            <a:r>
              <a:rPr lang="fa-IR" dirty="0" smtClean="0"/>
              <a:t>.11 براي اتاق كار، دماي 23-19 درجه سانتي گراد و رطوبت حدود 50 درصد مناسب است. </a:t>
            </a:r>
          </a:p>
          <a:p>
            <a:r>
              <a:rPr lang="fa-IR" dirty="0" smtClean="0"/>
              <a:t>12. بهتر است با باز كردن درب و پنجره ها و يا تعبيه دستگاه تهويه ، هواي اتاق به طور مرتب تعويض شود.</a:t>
            </a:r>
          </a:p>
        </p:txBody>
      </p:sp>
      <p:sp>
        <p:nvSpPr>
          <p:cNvPr id="2" name="Title 1"/>
          <p:cNvSpPr>
            <a:spLocks noGrp="1"/>
          </p:cNvSpPr>
          <p:nvPr>
            <p:ph type="title"/>
          </p:nvPr>
        </p:nvSpPr>
        <p:spPr/>
        <p:txBody>
          <a:bodyPr>
            <a:normAutofit fontScale="90000"/>
          </a:bodyPr>
          <a:lstStyle/>
          <a:p>
            <a:r>
              <a:rPr lang="fa-IR" dirty="0" smtClean="0"/>
              <a:t>براي پيشگيري از اين عوارض نكات ساده و مهم زير را هنگام كار با كامپيوتر رعايت كنيد :</a:t>
            </a:r>
            <a:endParaRPr lang="fa-IR" dirty="0"/>
          </a:p>
        </p:txBody>
      </p:sp>
    </p:spTree>
    <p:extLst>
      <p:ext uri="{BB962C8B-B14F-4D97-AF65-F5344CB8AC3E}">
        <p14:creationId xmlns:p14="http://schemas.microsoft.com/office/powerpoint/2010/main" val="33559544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r>
              <a:rPr lang="fa-IR" dirty="0" smtClean="0"/>
              <a:t>با توجه به تماس مداوم دست افراد با صفحه كليد كامپيوترها در بخش هاي مختلف بانک، اين صفحه كليدها به عنوان منبع مهمي از انتقا ل ميکرب به دست افراد به حساب مي آيند. انواع ميكروارگانيسم ها به علت عدم توجه كافي به اصول بهداشت دست توسط كاربران رايانه ها و همچنين عدم رعايت اصول گندزدايي بر روي صفحه كليد رايانه ها در بانک ها گزارش شده است .لذا رعايت موارد ذيل جهت پيشگيري از موارد مذكور توصيه مي شود:</a:t>
            </a:r>
          </a:p>
          <a:p>
            <a:pPr algn="just"/>
            <a:r>
              <a:rPr lang="fa-IR" dirty="0" smtClean="0"/>
              <a:t>1.عدم مصرف موادغذايي هنگام كار با رايانه</a:t>
            </a:r>
          </a:p>
          <a:p>
            <a:pPr algn="just"/>
            <a:r>
              <a:rPr lang="fa-IR" dirty="0" smtClean="0"/>
              <a:t>2.ضدعفوني كردن صفحه كليدها بامحلول گندزداي مناسب </a:t>
            </a:r>
          </a:p>
          <a:p>
            <a:pPr algn="just"/>
            <a:r>
              <a:rPr lang="fa-IR" dirty="0" smtClean="0"/>
              <a:t>3.استفاده از كاور هاي پلاستيكي جهت پوشش صفحه كليدها</a:t>
            </a:r>
          </a:p>
          <a:p>
            <a:pPr algn="just"/>
            <a:r>
              <a:rPr lang="fa-IR" dirty="0" smtClean="0"/>
              <a:t>4. شستشوي دست پس ازهر بار استفاده ازصفحه كليد</a:t>
            </a:r>
          </a:p>
          <a:p>
            <a:pPr algn="just"/>
            <a:endParaRPr lang="fa-IR" dirty="0"/>
          </a:p>
        </p:txBody>
      </p:sp>
      <p:sp>
        <p:nvSpPr>
          <p:cNvPr id="2" name="Title 1"/>
          <p:cNvSpPr>
            <a:spLocks noGrp="1"/>
          </p:cNvSpPr>
          <p:nvPr>
            <p:ph type="title"/>
          </p:nvPr>
        </p:nvSpPr>
        <p:spPr/>
        <p:txBody>
          <a:bodyPr/>
          <a:lstStyle/>
          <a:p>
            <a:r>
              <a:rPr lang="fa-IR" dirty="0" smtClean="0"/>
              <a:t>نكته مهم :</a:t>
            </a:r>
            <a:endParaRPr lang="fa-IR" dirty="0"/>
          </a:p>
        </p:txBody>
      </p:sp>
    </p:spTree>
    <p:extLst>
      <p:ext uri="{BB962C8B-B14F-4D97-AF65-F5344CB8AC3E}">
        <p14:creationId xmlns:p14="http://schemas.microsoft.com/office/powerpoint/2010/main" val="41394933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a-IR" dirty="0"/>
              <a:t>شناسایی خطر: فرآیند شناسایی وجود یک خطر یا عامل زیان آور و تعیین مشخصات آن.</a:t>
            </a:r>
          </a:p>
          <a:p>
            <a:r>
              <a:rPr lang="fa-IR" dirty="0"/>
              <a:t>ارزیابی ریسک: فرآیند ارزشیابی ریسک ناشی از خطرات، با توجه به کفایت هرگونه کنترل های موجود و تصمیم گیری در خصوص اینکه آیا ریسک قابل قبول است یا خیر؟</a:t>
            </a:r>
          </a:p>
          <a:p>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33045964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fa-IR" dirty="0"/>
              <a:t>در متن استانداردهای سیستم مدیریت ایمنی بر انجام شناسایی خطرات و ارزیابی ریسک تاکید شده است و به عنوان قلب سیستم یاد شده است.</a:t>
            </a:r>
          </a:p>
          <a:p>
            <a:r>
              <a:rPr lang="fa-IR" dirty="0"/>
              <a:t>روش اجرایی شناسایی خطرات و ارزیابی ریسک باید موارد ذیل را مد نظر قرار داد:</a:t>
            </a:r>
          </a:p>
          <a:p>
            <a:r>
              <a:rPr lang="fa-IR" dirty="0"/>
              <a:t>1-	فعالیت های روتین و غیر روتین</a:t>
            </a:r>
          </a:p>
          <a:p>
            <a:r>
              <a:rPr lang="fa-IR" dirty="0"/>
              <a:t>2-	فعالیت های کلیه افرادی که به محیط کار دسترسی دارند.</a:t>
            </a:r>
          </a:p>
          <a:p>
            <a:r>
              <a:rPr lang="fa-IR" dirty="0"/>
              <a:t>3-	رفتار و قابلیت های افراد و سایر عوامل</a:t>
            </a:r>
          </a:p>
          <a:p>
            <a:r>
              <a:rPr lang="fa-IR" dirty="0"/>
              <a:t>4-	خطرات شناسایی شده که منشا بیرون از محیط کار دارند و می توانند اثر زیان آوری بر بهداشت و ایمنی افراد تحت کنترل سازمان بگذارند.</a:t>
            </a:r>
          </a:p>
          <a:p>
            <a:r>
              <a:rPr lang="fa-IR" dirty="0"/>
              <a:t>5-	خطرات ایجاد شده در مجاورت محیط کار به وسیله فعالیت های مرتبط با کار تحت کنترل سازمان (جنبه های زیست محیطی)</a:t>
            </a:r>
          </a:p>
          <a:p>
            <a:r>
              <a:rPr lang="fa-IR" dirty="0"/>
              <a:t>6-	زیرساخت، تجهیزات و مواد موجود در محیط کار </a:t>
            </a:r>
          </a:p>
          <a:p>
            <a:r>
              <a:rPr lang="fa-IR" dirty="0"/>
              <a:t>7-	تغییرات در سازمان</a:t>
            </a:r>
          </a:p>
          <a:p>
            <a:endParaRPr lang="fa-IR" dirty="0"/>
          </a:p>
        </p:txBody>
      </p:sp>
      <p:sp>
        <p:nvSpPr>
          <p:cNvPr id="3" name="Title 2"/>
          <p:cNvSpPr>
            <a:spLocks noGrp="1"/>
          </p:cNvSpPr>
          <p:nvPr>
            <p:ph type="title"/>
          </p:nvPr>
        </p:nvSpPr>
        <p:spPr/>
        <p:txBody>
          <a:bodyPr>
            <a:normAutofit fontScale="90000"/>
          </a:bodyPr>
          <a:lstStyle/>
          <a:p>
            <a:r>
              <a:rPr lang="fa-IR" dirty="0"/>
              <a:t>جایگاه و هدف شناسایی خطرات و ارزیابی ریسک:</a:t>
            </a:r>
          </a:p>
        </p:txBody>
      </p:sp>
    </p:spTree>
    <p:extLst>
      <p:ext uri="{BB962C8B-B14F-4D97-AF65-F5344CB8AC3E}">
        <p14:creationId xmlns:p14="http://schemas.microsoft.com/office/powerpoint/2010/main" val="31764727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a:t>ارزیابی ریسک 5 مرحله دارد:</a:t>
            </a:r>
          </a:p>
          <a:p>
            <a:r>
              <a:rPr lang="fa-IR" dirty="0"/>
              <a:t>1-	شناسایی خطرات</a:t>
            </a:r>
          </a:p>
          <a:p>
            <a:r>
              <a:rPr lang="fa-IR" dirty="0"/>
              <a:t>2-	تعیین اینکه چه کسی  و چگونه ممکن است صدمه ببیند. (تعیین میزان وخامت و احتمال وقوع)</a:t>
            </a:r>
          </a:p>
          <a:p>
            <a:r>
              <a:rPr lang="fa-IR" dirty="0"/>
              <a:t>3-	بررسی و تعیین ریسک های موجود</a:t>
            </a:r>
          </a:p>
          <a:p>
            <a:r>
              <a:rPr lang="fa-IR" dirty="0"/>
              <a:t>4-	تعیین اقدامات کنترلی و اجرای اقدامات پیشگیرانه یا اصلاحی، ثبت یافته ها و نتایج </a:t>
            </a:r>
          </a:p>
          <a:p>
            <a:r>
              <a:rPr lang="fa-IR" dirty="0"/>
              <a:t>5-	بازبینی ارزیابی صورت گرفته در صورت لزوم و روزآمد کردن ان.</a:t>
            </a:r>
          </a:p>
          <a:p>
            <a:endParaRPr lang="fa-IR" dirty="0"/>
          </a:p>
        </p:txBody>
      </p:sp>
      <p:sp>
        <p:nvSpPr>
          <p:cNvPr id="3" name="Title 2"/>
          <p:cNvSpPr>
            <a:spLocks noGrp="1"/>
          </p:cNvSpPr>
          <p:nvPr>
            <p:ph type="title"/>
          </p:nvPr>
        </p:nvSpPr>
        <p:spPr/>
        <p:txBody>
          <a:bodyPr/>
          <a:lstStyle/>
          <a:p>
            <a:r>
              <a:rPr lang="fa-IR" dirty="0"/>
              <a:t>مراحل انجام ارزیابی ریسک:</a:t>
            </a:r>
          </a:p>
        </p:txBody>
      </p:sp>
    </p:spTree>
    <p:extLst>
      <p:ext uri="{BB962C8B-B14F-4D97-AF65-F5344CB8AC3E}">
        <p14:creationId xmlns:p14="http://schemas.microsoft.com/office/powerpoint/2010/main" val="34677527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fa-IR" dirty="0"/>
          </a:p>
        </p:txBody>
      </p:sp>
      <p:sp>
        <p:nvSpPr>
          <p:cNvPr id="3" name="Title 2"/>
          <p:cNvSpPr>
            <a:spLocks noGrp="1"/>
          </p:cNvSpPr>
          <p:nvPr>
            <p:ph type="title"/>
          </p:nvPr>
        </p:nvSpPr>
        <p:spPr/>
        <p:txBody>
          <a:bodyPr>
            <a:normAutofit fontScale="90000"/>
          </a:bodyPr>
          <a:lstStyle/>
          <a:p>
            <a:r>
              <a:rPr lang="fa-IR" dirty="0"/>
              <a:t>موفق باشيد</a:t>
            </a:r>
            <a:br>
              <a:rPr lang="fa-IR" dirty="0"/>
            </a:br>
            <a:endParaRPr lang="fa-IR" dirty="0"/>
          </a:p>
        </p:txBody>
      </p:sp>
    </p:spTree>
    <p:extLst>
      <p:ext uri="{BB962C8B-B14F-4D97-AF65-F5344CB8AC3E}">
        <p14:creationId xmlns:p14="http://schemas.microsoft.com/office/powerpoint/2010/main" val="264820934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290</TotalTime>
  <Words>4287</Words>
  <Application>Microsoft Office PowerPoint</Application>
  <PresentationFormat>On-screen Show (4:3)</PresentationFormat>
  <Paragraphs>220</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Concourse</vt:lpstr>
      <vt:lpstr>بهداشت و ايمني شغلي</vt:lpstr>
      <vt:lpstr>مقدمه</vt:lpstr>
      <vt:lpstr>تاريخچه بهداشت حرفه اي</vt:lpstr>
      <vt:lpstr>سازمان هاي بين المللي فعال در زمينه بهداشت حرفه اي</vt:lpstr>
      <vt:lpstr>(Occupational Health) سلامت شغلي</vt:lpstr>
      <vt:lpstr>هدف هاي سلامت شغلي، عبارتند از:</vt:lpstr>
      <vt:lpstr>محتواي بهداشت حرفه اي</vt:lpstr>
      <vt:lpstr>مهم ترين وظايف مهندسي بهداشت حرفه اي عبارت است از: </vt:lpstr>
      <vt:lpstr>يكي از اقداماتي كه براي رسيدن به هدف بهداشت حرفه اي بايد انجام گيرد، مراقبت هاي بهداشتي- درماني شاغلين است كه از طريق معاينات قبل از استخدام، معاينات دوره اي، معاينات موردي انجام مي پذيرد.</vt:lpstr>
      <vt:lpstr>بيماري ناشي از كار: بيماري هايي است كه به علت مواجهه با عوامل فيزيكي، شيميايي، بيولوژيكي يا ارگونومي محيط كار بوجود مي آيد. </vt:lpstr>
      <vt:lpstr>عوامل زيان آور محيط كار   -عوامل زيان آور فيزيكي </vt:lpstr>
      <vt:lpstr>ارتعاش</vt:lpstr>
      <vt:lpstr>روشنايي</vt:lpstr>
      <vt:lpstr>گرما </vt:lpstr>
      <vt:lpstr>سرما </vt:lpstr>
      <vt:lpstr>فشار</vt:lpstr>
      <vt:lpstr>پرتو</vt:lpstr>
      <vt:lpstr>عوامل زيان آور شيميايي</vt:lpstr>
      <vt:lpstr>گازها و بخارات</vt:lpstr>
      <vt:lpstr>ذرات معلق</vt:lpstr>
      <vt:lpstr>عوامل زيان آور زيست شناختي</vt:lpstr>
      <vt:lpstr>عوامل زيان آور ارگونومي</vt:lpstr>
      <vt:lpstr>آنتروپومتري</vt:lpstr>
      <vt:lpstr>فيزيولوژي كار</vt:lpstr>
      <vt:lpstr>فيزيولوژي محيط</vt:lpstr>
      <vt:lpstr>بررسي صدمات اسكلتي- عضلاني مرتبط با كار</vt:lpstr>
      <vt:lpstr>نشانه های درد ناشی از آسيب کمر :</vt:lpstr>
      <vt:lpstr>PowerPoint Presentation</vt:lpstr>
      <vt:lpstr>قاعده نشستن:</vt:lpstr>
      <vt:lpstr>ايستادن و خوابيدن بدون کمر درد:</vt:lpstr>
      <vt:lpstr>پيشگيری از آسيب های مفصل زانو:</vt:lpstr>
      <vt:lpstr>نکاتی چند برای مراقبت از زانوها :</vt:lpstr>
      <vt:lpstr>PowerPoint Presentation</vt:lpstr>
      <vt:lpstr>ارگونومي كار با رايانه</vt:lpstr>
      <vt:lpstr>كمترين ويژگيهاي يك محيط كاري مناسب براي كاربران كامپيوتر به قرار زير است : </vt:lpstr>
      <vt:lpstr>براي پيشگيري از اين عوارض نكات ساده و مهم زير را هنگام كار با كامپيوتر رعايت كنيد :</vt:lpstr>
      <vt:lpstr>نكته مهم :</vt:lpstr>
      <vt:lpstr>PowerPoint Presentation</vt:lpstr>
      <vt:lpstr>جایگاه و هدف شناسایی خطرات و ارزیابی ریسک:</vt:lpstr>
      <vt:lpstr>مراحل انجام ارزیابی ریسک:</vt:lpstr>
      <vt:lpstr>موفق باشيد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Rad</dc:creator>
  <cp:lastModifiedBy>Dr. Rad</cp:lastModifiedBy>
  <cp:revision>22</cp:revision>
  <dcterms:created xsi:type="dcterms:W3CDTF">2016-12-17T11:07:37Z</dcterms:created>
  <dcterms:modified xsi:type="dcterms:W3CDTF">2020-05-07T07:08:30Z</dcterms:modified>
</cp:coreProperties>
</file>