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44"/>
  </p:notesMasterIdLst>
  <p:sldIdLst>
    <p:sldId id="256" r:id="rId2"/>
    <p:sldId id="303" r:id="rId3"/>
    <p:sldId id="304" r:id="rId4"/>
    <p:sldId id="305" r:id="rId5"/>
    <p:sldId id="260" r:id="rId6"/>
    <p:sldId id="261" r:id="rId7"/>
    <p:sldId id="262" r:id="rId8"/>
    <p:sldId id="271" r:id="rId9"/>
    <p:sldId id="263" r:id="rId10"/>
    <p:sldId id="276" r:id="rId11"/>
    <p:sldId id="264" r:id="rId12"/>
    <p:sldId id="265" r:id="rId13"/>
    <p:sldId id="267" r:id="rId14"/>
    <p:sldId id="281" r:id="rId15"/>
    <p:sldId id="268" r:id="rId16"/>
    <p:sldId id="272" r:id="rId17"/>
    <p:sldId id="274" r:id="rId18"/>
    <p:sldId id="279" r:id="rId19"/>
    <p:sldId id="282" r:id="rId20"/>
    <p:sldId id="283" r:id="rId21"/>
    <p:sldId id="280" r:id="rId22"/>
    <p:sldId id="284" r:id="rId23"/>
    <p:sldId id="285" r:id="rId24"/>
    <p:sldId id="286" r:id="rId25"/>
    <p:sldId id="287" r:id="rId26"/>
    <p:sldId id="306" r:id="rId27"/>
    <p:sldId id="288" r:id="rId28"/>
    <p:sldId id="289" r:id="rId29"/>
    <p:sldId id="290" r:id="rId30"/>
    <p:sldId id="291" r:id="rId31"/>
    <p:sldId id="292" r:id="rId32"/>
    <p:sldId id="294" r:id="rId33"/>
    <p:sldId id="295" r:id="rId34"/>
    <p:sldId id="296" r:id="rId35"/>
    <p:sldId id="297" r:id="rId36"/>
    <p:sldId id="298" r:id="rId37"/>
    <p:sldId id="299" r:id="rId38"/>
    <p:sldId id="300" r:id="rId39"/>
    <p:sldId id="301" r:id="rId40"/>
    <p:sldId id="302" r:id="rId41"/>
    <p:sldId id="308" r:id="rId42"/>
    <p:sldId id="307" r:id="rId43"/>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83126" autoAdjust="0"/>
  </p:normalViewPr>
  <p:slideViewPr>
    <p:cSldViewPr>
      <p:cViewPr varScale="1">
        <p:scale>
          <a:sx n="71" d="100"/>
          <a:sy n="71" d="100"/>
        </p:scale>
        <p:origin x="-135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6F428BDA-D064-4C88-9D1E-6E3E82CB0FD7}" type="datetimeFigureOut">
              <a:rPr lang="fa-IR" smtClean="0"/>
              <a:t>09/20/1441</a:t>
            </a:fld>
            <a:endParaRPr lang="fa-I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6496D60A-7A08-4C7D-AD9B-DFD519B121FD}" type="slidenum">
              <a:rPr lang="fa-IR" smtClean="0"/>
              <a:t>‹#›</a:t>
            </a:fld>
            <a:endParaRPr lang="fa-IR"/>
          </a:p>
        </p:txBody>
      </p:sp>
    </p:spTree>
    <p:extLst>
      <p:ext uri="{BB962C8B-B14F-4D97-AF65-F5344CB8AC3E}">
        <p14:creationId xmlns:p14="http://schemas.microsoft.com/office/powerpoint/2010/main" val="210773772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10"/>
          </p:nvPr>
        </p:nvSpPr>
        <p:spPr/>
        <p:txBody>
          <a:bodyPr/>
          <a:lstStyle/>
          <a:p>
            <a:fld id="{6496D60A-7A08-4C7D-AD9B-DFD519B121FD}" type="slidenum">
              <a:rPr lang="fa-IR" smtClean="0">
                <a:solidFill>
                  <a:prstClr val="black"/>
                </a:solidFill>
              </a:rPr>
              <a:pPr/>
              <a:t>2</a:t>
            </a:fld>
            <a:endParaRPr lang="fa-IR">
              <a:solidFill>
                <a:prstClr val="black"/>
              </a:solidFill>
            </a:endParaRPr>
          </a:p>
        </p:txBody>
      </p:sp>
    </p:spTree>
    <p:extLst>
      <p:ext uri="{BB962C8B-B14F-4D97-AF65-F5344CB8AC3E}">
        <p14:creationId xmlns:p14="http://schemas.microsoft.com/office/powerpoint/2010/main" val="4235972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10"/>
          </p:nvPr>
        </p:nvSpPr>
        <p:spPr/>
        <p:txBody>
          <a:bodyPr/>
          <a:lstStyle/>
          <a:p>
            <a:fld id="{6496D60A-7A08-4C7D-AD9B-DFD519B121FD}" type="slidenum">
              <a:rPr lang="fa-IR" smtClean="0"/>
              <a:t>15</a:t>
            </a:fld>
            <a:endParaRPr lang="fa-IR"/>
          </a:p>
        </p:txBody>
      </p:sp>
    </p:spTree>
    <p:extLst>
      <p:ext uri="{BB962C8B-B14F-4D97-AF65-F5344CB8AC3E}">
        <p14:creationId xmlns:p14="http://schemas.microsoft.com/office/powerpoint/2010/main" val="20365110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CD463CD-8336-431F-9050-A4D0B6457C2E}" type="datetimeFigureOut">
              <a:rPr lang="fa-IR" smtClean="0"/>
              <a:t>09/20/1441</a:t>
            </a:fld>
            <a:endParaRPr lang="fa-I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fa-I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575333D-A154-40D3-8760-46BEACA9422B}" type="slidenum">
              <a:rPr lang="fa-IR" smtClean="0"/>
              <a:t>‹#›</a:t>
            </a:fld>
            <a:endParaRPr lang="fa-I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D463CD-8336-431F-9050-A4D0B6457C2E}" type="datetimeFigureOut">
              <a:rPr lang="fa-IR" smtClean="0"/>
              <a:t>09/20/1441</a:t>
            </a:fld>
            <a:endParaRPr lang="fa-IR"/>
          </a:p>
        </p:txBody>
      </p:sp>
      <p:sp>
        <p:nvSpPr>
          <p:cNvPr id="5" name="Footer Placeholder 4"/>
          <p:cNvSpPr>
            <a:spLocks noGrp="1"/>
          </p:cNvSpPr>
          <p:nvPr>
            <p:ph type="ftr" sz="quarter" idx="11"/>
          </p:nvPr>
        </p:nvSpPr>
        <p:spPr/>
        <p:txBody>
          <a:bodyPr/>
          <a:lstStyle>
            <a:extLst/>
          </a:lstStyle>
          <a:p>
            <a:endParaRPr lang="fa-IR"/>
          </a:p>
        </p:txBody>
      </p:sp>
      <p:sp>
        <p:nvSpPr>
          <p:cNvPr id="6" name="Slide Number Placeholder 5"/>
          <p:cNvSpPr>
            <a:spLocks noGrp="1"/>
          </p:cNvSpPr>
          <p:nvPr>
            <p:ph type="sldNum" sz="quarter" idx="12"/>
          </p:nvPr>
        </p:nvSpPr>
        <p:spPr/>
        <p:txBody>
          <a:bodyPr/>
          <a:lstStyle>
            <a:extLst/>
          </a:lstStyle>
          <a:p>
            <a:fld id="{F575333D-A154-40D3-8760-46BEACA9422B}" type="slidenum">
              <a:rPr lang="fa-IR" smtClean="0"/>
              <a:t>‹#›</a:t>
            </a:fld>
            <a:endParaRPr lang="fa-I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CD463CD-8336-431F-9050-A4D0B6457C2E}" type="datetimeFigureOut">
              <a:rPr lang="fa-IR" smtClean="0"/>
              <a:t>09/20/1441</a:t>
            </a:fld>
            <a:endParaRPr lang="fa-IR"/>
          </a:p>
        </p:txBody>
      </p:sp>
      <p:sp>
        <p:nvSpPr>
          <p:cNvPr id="5" name="Footer Placeholder 4"/>
          <p:cNvSpPr>
            <a:spLocks noGrp="1"/>
          </p:cNvSpPr>
          <p:nvPr>
            <p:ph type="ftr" sz="quarter" idx="11"/>
          </p:nvPr>
        </p:nvSpPr>
        <p:spPr/>
        <p:txBody>
          <a:bodyPr/>
          <a:lstStyle>
            <a:extLst/>
          </a:lstStyle>
          <a:p>
            <a:endParaRPr lang="fa-IR"/>
          </a:p>
        </p:txBody>
      </p:sp>
      <p:sp>
        <p:nvSpPr>
          <p:cNvPr id="6" name="Slide Number Placeholder 5"/>
          <p:cNvSpPr>
            <a:spLocks noGrp="1"/>
          </p:cNvSpPr>
          <p:nvPr>
            <p:ph type="sldNum" sz="quarter" idx="12"/>
          </p:nvPr>
        </p:nvSpPr>
        <p:spPr/>
        <p:txBody>
          <a:bodyPr/>
          <a:lstStyle>
            <a:extLst/>
          </a:lstStyle>
          <a:p>
            <a:fld id="{F575333D-A154-40D3-8760-46BEACA9422B}" type="slidenum">
              <a:rPr lang="fa-IR" smtClean="0"/>
              <a:t>‹#›</a:t>
            </a:fld>
            <a:endParaRPr lang="fa-I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CD463CD-8336-431F-9050-A4D0B6457C2E}" type="datetimeFigureOut">
              <a:rPr lang="fa-IR" smtClean="0"/>
              <a:t>09/20/1441</a:t>
            </a:fld>
            <a:endParaRPr lang="fa-IR"/>
          </a:p>
        </p:txBody>
      </p:sp>
      <p:sp>
        <p:nvSpPr>
          <p:cNvPr id="6" name="Footer Placeholder 5"/>
          <p:cNvSpPr>
            <a:spLocks noGrp="1"/>
          </p:cNvSpPr>
          <p:nvPr>
            <p:ph type="ftr" sz="quarter" idx="11"/>
          </p:nvPr>
        </p:nvSpPr>
        <p:spPr/>
        <p:txBody>
          <a:bodyPr/>
          <a:lstStyle>
            <a:extLst/>
          </a:lstStyle>
          <a:p>
            <a:endParaRPr lang="fa-IR"/>
          </a:p>
        </p:txBody>
      </p:sp>
      <p:sp>
        <p:nvSpPr>
          <p:cNvPr id="7" name="Slide Number Placeholder 6"/>
          <p:cNvSpPr>
            <a:spLocks noGrp="1"/>
          </p:cNvSpPr>
          <p:nvPr>
            <p:ph type="sldNum" sz="quarter" idx="12"/>
          </p:nvPr>
        </p:nvSpPr>
        <p:spPr/>
        <p:txBody>
          <a:bodyPr/>
          <a:lstStyle>
            <a:extLst/>
          </a:lstStyle>
          <a:p>
            <a:fld id="{F575333D-A154-40D3-8760-46BEACA9422B}" type="slidenum">
              <a:rPr lang="fa-IR" smtClean="0"/>
              <a:t>‹#›</a:t>
            </a:fld>
            <a:endParaRPr lang="fa-I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CD463CD-8336-431F-9050-A4D0B6457C2E}" type="datetimeFigureOut">
              <a:rPr lang="fa-IR" smtClean="0"/>
              <a:t>09/20/1441</a:t>
            </a:fld>
            <a:endParaRPr lang="fa-IR"/>
          </a:p>
        </p:txBody>
      </p:sp>
      <p:sp>
        <p:nvSpPr>
          <p:cNvPr id="8" name="Footer Placeholder 7"/>
          <p:cNvSpPr>
            <a:spLocks noGrp="1"/>
          </p:cNvSpPr>
          <p:nvPr>
            <p:ph type="ftr" sz="quarter" idx="11"/>
          </p:nvPr>
        </p:nvSpPr>
        <p:spPr/>
        <p:txBody>
          <a:bodyPr/>
          <a:lstStyle>
            <a:extLst/>
          </a:lstStyle>
          <a:p>
            <a:endParaRPr lang="fa-IR"/>
          </a:p>
        </p:txBody>
      </p:sp>
      <p:sp>
        <p:nvSpPr>
          <p:cNvPr id="9" name="Slide Number Placeholder 8"/>
          <p:cNvSpPr>
            <a:spLocks noGrp="1"/>
          </p:cNvSpPr>
          <p:nvPr>
            <p:ph type="sldNum" sz="quarter" idx="12"/>
          </p:nvPr>
        </p:nvSpPr>
        <p:spPr/>
        <p:txBody>
          <a:bodyPr/>
          <a:lstStyle>
            <a:extLst/>
          </a:lstStyle>
          <a:p>
            <a:fld id="{F575333D-A154-40D3-8760-46BEACA9422B}" type="slidenum">
              <a:rPr lang="fa-IR" smtClean="0"/>
              <a:t>‹#›</a:t>
            </a:fld>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CD463CD-8336-431F-9050-A4D0B6457C2E}" type="datetimeFigureOut">
              <a:rPr lang="fa-IR" smtClean="0"/>
              <a:t>09/20/1441</a:t>
            </a:fld>
            <a:endParaRPr lang="fa-IR"/>
          </a:p>
        </p:txBody>
      </p:sp>
      <p:sp>
        <p:nvSpPr>
          <p:cNvPr id="4" name="Footer Placeholder 3"/>
          <p:cNvSpPr>
            <a:spLocks noGrp="1"/>
          </p:cNvSpPr>
          <p:nvPr>
            <p:ph type="ftr" sz="quarter" idx="11"/>
          </p:nvPr>
        </p:nvSpPr>
        <p:spPr/>
        <p:txBody>
          <a:bodyPr/>
          <a:lstStyle>
            <a:extLst/>
          </a:lstStyle>
          <a:p>
            <a:endParaRPr lang="fa-IR"/>
          </a:p>
        </p:txBody>
      </p:sp>
      <p:sp>
        <p:nvSpPr>
          <p:cNvPr id="5" name="Slide Number Placeholder 4"/>
          <p:cNvSpPr>
            <a:spLocks noGrp="1"/>
          </p:cNvSpPr>
          <p:nvPr>
            <p:ph type="sldNum" sz="quarter" idx="12"/>
          </p:nvPr>
        </p:nvSpPr>
        <p:spPr/>
        <p:txBody>
          <a:bodyPr/>
          <a:lstStyle>
            <a:extLst/>
          </a:lstStyle>
          <a:p>
            <a:fld id="{F575333D-A154-40D3-8760-46BEACA9422B}" type="slidenum">
              <a:rPr lang="fa-IR" smtClean="0"/>
              <a:t>‹#›</a:t>
            </a:fld>
            <a:endParaRPr lang="fa-I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CD463CD-8336-431F-9050-A4D0B6457C2E}" type="datetimeFigureOut">
              <a:rPr lang="fa-IR" smtClean="0"/>
              <a:t>09/20/1441</a:t>
            </a:fld>
            <a:endParaRPr lang="fa-IR"/>
          </a:p>
        </p:txBody>
      </p:sp>
      <p:sp>
        <p:nvSpPr>
          <p:cNvPr id="3" name="Footer Placeholder 2"/>
          <p:cNvSpPr>
            <a:spLocks noGrp="1"/>
          </p:cNvSpPr>
          <p:nvPr>
            <p:ph type="ftr" sz="quarter" idx="11"/>
          </p:nvPr>
        </p:nvSpPr>
        <p:spPr/>
        <p:txBody>
          <a:bodyPr/>
          <a:lstStyle>
            <a:extLst/>
          </a:lstStyle>
          <a:p>
            <a:endParaRPr lang="fa-IR"/>
          </a:p>
        </p:txBody>
      </p:sp>
      <p:sp>
        <p:nvSpPr>
          <p:cNvPr id="4" name="Slide Number Placeholder 3"/>
          <p:cNvSpPr>
            <a:spLocks noGrp="1"/>
          </p:cNvSpPr>
          <p:nvPr>
            <p:ph type="sldNum" sz="quarter" idx="12"/>
          </p:nvPr>
        </p:nvSpPr>
        <p:spPr/>
        <p:txBody>
          <a:bodyPr/>
          <a:lstStyle>
            <a:extLst/>
          </a:lstStyle>
          <a:p>
            <a:fld id="{F575333D-A154-40D3-8760-46BEACA9422B}" type="slidenum">
              <a:rPr lang="fa-IR" smtClean="0"/>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CD463CD-8336-431F-9050-A4D0B6457C2E}" type="datetimeFigureOut">
              <a:rPr lang="fa-IR" smtClean="0"/>
              <a:t>09/20/1441</a:t>
            </a:fld>
            <a:endParaRPr lang="fa-IR"/>
          </a:p>
        </p:txBody>
      </p:sp>
      <p:sp>
        <p:nvSpPr>
          <p:cNvPr id="6" name="Footer Placeholder 5"/>
          <p:cNvSpPr>
            <a:spLocks noGrp="1"/>
          </p:cNvSpPr>
          <p:nvPr>
            <p:ph type="ftr" sz="quarter" idx="11"/>
          </p:nvPr>
        </p:nvSpPr>
        <p:spPr/>
        <p:txBody>
          <a:bodyPr/>
          <a:lstStyle>
            <a:extLst/>
          </a:lstStyle>
          <a:p>
            <a:endParaRPr lang="fa-IR"/>
          </a:p>
        </p:txBody>
      </p:sp>
      <p:sp>
        <p:nvSpPr>
          <p:cNvPr id="7" name="Slide Number Placeholder 6"/>
          <p:cNvSpPr>
            <a:spLocks noGrp="1"/>
          </p:cNvSpPr>
          <p:nvPr>
            <p:ph type="sldNum" sz="quarter" idx="12"/>
          </p:nvPr>
        </p:nvSpPr>
        <p:spPr/>
        <p:txBody>
          <a:bodyPr/>
          <a:lstStyle>
            <a:extLst/>
          </a:lstStyle>
          <a:p>
            <a:fld id="{F575333D-A154-40D3-8760-46BEACA9422B}" type="slidenum">
              <a:rPr lang="fa-IR" smtClean="0"/>
              <a:t>‹#›</a:t>
            </a:fld>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CD463CD-8336-431F-9050-A4D0B6457C2E}" type="datetimeFigureOut">
              <a:rPr lang="fa-IR" smtClean="0"/>
              <a:t>09/20/1441</a:t>
            </a:fld>
            <a:endParaRPr lang="fa-I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fa-I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575333D-A154-40D3-8760-46BEACA9422B}" type="slidenum">
              <a:rPr lang="fa-IR" smtClean="0"/>
              <a:t>‹#›</a:t>
            </a:fld>
            <a:endParaRPr lang="fa-I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D463CD-8336-431F-9050-A4D0B6457C2E}" type="datetimeFigureOut">
              <a:rPr lang="fa-IR" smtClean="0"/>
              <a:t>09/20/1441</a:t>
            </a:fld>
            <a:endParaRPr lang="fa-IR"/>
          </a:p>
        </p:txBody>
      </p:sp>
      <p:sp>
        <p:nvSpPr>
          <p:cNvPr id="5" name="Footer Placeholder 4"/>
          <p:cNvSpPr>
            <a:spLocks noGrp="1"/>
          </p:cNvSpPr>
          <p:nvPr>
            <p:ph type="ftr" sz="quarter" idx="11"/>
          </p:nvPr>
        </p:nvSpPr>
        <p:spPr/>
        <p:txBody>
          <a:bodyPr/>
          <a:lstStyle>
            <a:extLst/>
          </a:lstStyle>
          <a:p>
            <a:endParaRPr lang="fa-IR"/>
          </a:p>
        </p:txBody>
      </p:sp>
      <p:sp>
        <p:nvSpPr>
          <p:cNvPr id="6" name="Slide Number Placeholder 5"/>
          <p:cNvSpPr>
            <a:spLocks noGrp="1"/>
          </p:cNvSpPr>
          <p:nvPr>
            <p:ph type="sldNum" sz="quarter" idx="12"/>
          </p:nvPr>
        </p:nvSpPr>
        <p:spPr/>
        <p:txBody>
          <a:bodyPr/>
          <a:lstStyle>
            <a:extLst/>
          </a:lstStyle>
          <a:p>
            <a:fld id="{F575333D-A154-40D3-8760-46BEACA9422B}" type="slidenum">
              <a:rPr lang="fa-IR" smtClean="0"/>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D463CD-8336-431F-9050-A4D0B6457C2E}" type="datetimeFigureOut">
              <a:rPr lang="fa-IR" smtClean="0"/>
              <a:t>09/20/1441</a:t>
            </a:fld>
            <a:endParaRPr lang="fa-IR"/>
          </a:p>
        </p:txBody>
      </p:sp>
      <p:sp>
        <p:nvSpPr>
          <p:cNvPr id="5" name="Footer Placeholder 4"/>
          <p:cNvSpPr>
            <a:spLocks noGrp="1"/>
          </p:cNvSpPr>
          <p:nvPr>
            <p:ph type="ftr" sz="quarter" idx="11"/>
          </p:nvPr>
        </p:nvSpPr>
        <p:spPr/>
        <p:txBody>
          <a:bodyPr/>
          <a:lstStyle>
            <a:extLst/>
          </a:lstStyle>
          <a:p>
            <a:endParaRPr lang="fa-IR"/>
          </a:p>
        </p:txBody>
      </p:sp>
      <p:sp>
        <p:nvSpPr>
          <p:cNvPr id="6" name="Slide Number Placeholder 5"/>
          <p:cNvSpPr>
            <a:spLocks noGrp="1"/>
          </p:cNvSpPr>
          <p:nvPr>
            <p:ph type="sldNum" sz="quarter" idx="12"/>
          </p:nvPr>
        </p:nvSpPr>
        <p:spPr/>
        <p:txBody>
          <a:bodyPr/>
          <a:lstStyle>
            <a:extLst/>
          </a:lstStyle>
          <a:p>
            <a:fld id="{F575333D-A154-40D3-8760-46BEACA9422B}" type="slidenum">
              <a:rPr lang="fa-IR" smtClean="0"/>
              <a:t>‹#›</a:t>
            </a:fld>
            <a:endParaRPr lang="fa-I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CD463CD-8336-431F-9050-A4D0B6457C2E}" type="datetimeFigureOut">
              <a:rPr lang="fa-IR" smtClean="0"/>
              <a:t>09/20/1441</a:t>
            </a:fld>
            <a:endParaRPr lang="fa-I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fa-I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575333D-A154-40D3-8760-46BEACA9422B}" type="slidenum">
              <a:rPr lang="fa-IR" smtClean="0"/>
              <a:t>‹#›</a:t>
            </a:fld>
            <a:endParaRPr lang="fa-I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mollabagher.com/wp-content/uploads/CRMEX.jpg"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mollabagher.com/wp-content/uploads/%D9%85%DA%A9%D8%B9%D8%A8-%D8%A7%D8%B3%D8%AA%D8%B1%D8%A7%D8%AA%DA%98%DB%8C-%D9%85%D8%B4%D8%AA%D8%B1%DB%8C.jpg"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www.radbusiness.ir/"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284984"/>
            <a:ext cx="7772400" cy="1440160"/>
          </a:xfrm>
        </p:spPr>
        <p:txBody>
          <a:bodyPr/>
          <a:lstStyle/>
          <a:p>
            <a:r>
              <a:rPr lang="fa-IR" dirty="0" smtClean="0"/>
              <a:t>مديريت ارتباط با مشتري پيشرفته</a:t>
            </a:r>
            <a:endParaRPr lang="fa-IR" dirty="0"/>
          </a:p>
        </p:txBody>
      </p:sp>
      <p:sp>
        <p:nvSpPr>
          <p:cNvPr id="3" name="Subtitle 2"/>
          <p:cNvSpPr>
            <a:spLocks noGrp="1"/>
          </p:cNvSpPr>
          <p:nvPr>
            <p:ph type="subTitle" idx="1"/>
          </p:nvPr>
        </p:nvSpPr>
        <p:spPr>
          <a:xfrm>
            <a:off x="1371600" y="5661248"/>
            <a:ext cx="6400800" cy="1080120"/>
          </a:xfrm>
        </p:spPr>
        <p:txBody>
          <a:bodyPr>
            <a:normAutofit fontScale="92500"/>
          </a:bodyPr>
          <a:lstStyle/>
          <a:p>
            <a:r>
              <a:rPr lang="fa-IR" dirty="0" smtClean="0"/>
              <a:t>دکتر حسين </a:t>
            </a:r>
            <a:r>
              <a:rPr lang="fa-IR" dirty="0" smtClean="0"/>
              <a:t>اميني راد </a:t>
            </a:r>
          </a:p>
          <a:p>
            <a:r>
              <a:rPr lang="fa-IR" dirty="0" smtClean="0"/>
              <a:t>مدرس و مشاور مديريت استراتژيک </a:t>
            </a:r>
            <a:r>
              <a:rPr lang="fa-IR" dirty="0" smtClean="0"/>
              <a:t>بازاريابي و برندينگ</a:t>
            </a:r>
            <a:endParaRPr lang="fa-IR" dirty="0" smtClean="0"/>
          </a:p>
          <a:p>
            <a:endParaRPr lang="fa-IR" dirty="0"/>
          </a:p>
        </p:txBody>
      </p:sp>
      <p:pic>
        <p:nvPicPr>
          <p:cNvPr id="1026" name="Picture 2" descr="C:\Users\Dr. Rad\Desktop\imag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476672"/>
            <a:ext cx="6120680" cy="3528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95490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708920"/>
            <a:ext cx="8229600" cy="3417243"/>
          </a:xfrm>
        </p:spPr>
        <p:txBody>
          <a:bodyPr/>
          <a:lstStyle/>
          <a:p>
            <a:r>
              <a:rPr lang="fa-IR" dirty="0" smtClean="0"/>
              <a:t>                        مشتري</a:t>
            </a:r>
          </a:p>
          <a:p>
            <a:endParaRPr lang="fa-IR" dirty="0"/>
          </a:p>
          <a:p>
            <a:endParaRPr lang="fa-IR" dirty="0" smtClean="0"/>
          </a:p>
          <a:p>
            <a:endParaRPr lang="fa-IR" dirty="0"/>
          </a:p>
          <a:p>
            <a:r>
              <a:rPr lang="fa-IR" dirty="0" smtClean="0"/>
              <a:t>ارتباط                                           مديريت  </a:t>
            </a:r>
            <a:endParaRPr lang="fa-IR" dirty="0"/>
          </a:p>
        </p:txBody>
      </p:sp>
      <p:sp>
        <p:nvSpPr>
          <p:cNvPr id="4" name="Isosceles Triangle 3"/>
          <p:cNvSpPr/>
          <p:nvPr/>
        </p:nvSpPr>
        <p:spPr>
          <a:xfrm>
            <a:off x="3635896" y="3140968"/>
            <a:ext cx="3600400" cy="206308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solidFill>
                <a:prstClr val="white"/>
              </a:solidFill>
            </a:endParaRPr>
          </a:p>
        </p:txBody>
      </p:sp>
    </p:spTree>
    <p:extLst>
      <p:ext uri="{BB962C8B-B14F-4D97-AF65-F5344CB8AC3E}">
        <p14:creationId xmlns:p14="http://schemas.microsoft.com/office/powerpoint/2010/main" val="38596676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2"/>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1123468" y="1738826"/>
            <a:ext cx="6897063" cy="4010585"/>
          </a:xfrm>
          <a:prstGeom prst="rect">
            <a:avLst/>
          </a:prstGeom>
          <a:noFill/>
          <a:ln>
            <a:noFill/>
          </a:ln>
          <a:extLst/>
        </p:spPr>
      </p:pic>
    </p:spTree>
    <p:extLst>
      <p:ext uri="{BB962C8B-B14F-4D97-AF65-F5344CB8AC3E}">
        <p14:creationId xmlns:p14="http://schemas.microsoft.com/office/powerpoint/2010/main" val="2338930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1370023" y="1481138"/>
            <a:ext cx="6403954" cy="4525962"/>
          </a:xfrm>
          <a:prstGeom prst="rect">
            <a:avLst/>
          </a:prstGeom>
          <a:noFill/>
          <a:ln>
            <a:noFill/>
          </a:ln>
          <a:extLst/>
        </p:spPr>
      </p:pic>
    </p:spTree>
    <p:extLst>
      <p:ext uri="{BB962C8B-B14F-4D97-AF65-F5344CB8AC3E}">
        <p14:creationId xmlns:p14="http://schemas.microsoft.com/office/powerpoint/2010/main" val="3889754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fa-IR" dirty="0" smtClean="0"/>
              <a:t>افزايش روزافزون امکانات</a:t>
            </a:r>
          </a:p>
          <a:p>
            <a:r>
              <a:rPr lang="fa-IR" dirty="0" smtClean="0"/>
              <a:t>افزايش ميزان توليد</a:t>
            </a:r>
          </a:p>
          <a:p>
            <a:r>
              <a:rPr lang="fa-IR" dirty="0" smtClean="0"/>
              <a:t>افزايش رقابت</a:t>
            </a:r>
          </a:p>
          <a:p>
            <a:r>
              <a:rPr lang="fa-IR" dirty="0" smtClean="0"/>
              <a:t>کسب و کار سنتي پاسخگو نيست</a:t>
            </a:r>
            <a:endParaRPr lang="fa-IR" dirty="0"/>
          </a:p>
        </p:txBody>
      </p:sp>
      <p:sp>
        <p:nvSpPr>
          <p:cNvPr id="2" name="Title 1"/>
          <p:cNvSpPr>
            <a:spLocks noGrp="1"/>
          </p:cNvSpPr>
          <p:nvPr>
            <p:ph type="title"/>
          </p:nvPr>
        </p:nvSpPr>
        <p:spPr/>
        <p:txBody>
          <a:bodyPr/>
          <a:lstStyle/>
          <a:p>
            <a:r>
              <a:rPr lang="fa-IR" dirty="0" smtClean="0"/>
              <a:t>چرا </a:t>
            </a:r>
            <a:r>
              <a:rPr lang="en-US" dirty="0" smtClean="0"/>
              <a:t>CRM</a:t>
            </a:r>
            <a:r>
              <a:rPr lang="fa-IR" dirty="0" smtClean="0"/>
              <a:t> تشکيل شد</a:t>
            </a:r>
            <a:endParaRPr lang="fa-IR" dirty="0"/>
          </a:p>
        </p:txBody>
      </p:sp>
    </p:spTree>
    <p:extLst>
      <p:ext uri="{BB962C8B-B14F-4D97-AF65-F5344CB8AC3E}">
        <p14:creationId xmlns:p14="http://schemas.microsoft.com/office/powerpoint/2010/main" val="26122344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0" indent="457200" algn="just">
              <a:spcBef>
                <a:spcPts val="0"/>
              </a:spcBef>
              <a:buNone/>
              <a:defRPr/>
            </a:pPr>
            <a:r>
              <a:rPr lang="fa-IR" sz="3600" b="1" dirty="0">
                <a:solidFill>
                  <a:prstClr val="black"/>
                </a:solidFill>
                <a:cs typeface="B Nazanin" pitchFamily="2" charset="-78"/>
              </a:rPr>
              <a:t>به همه </a:t>
            </a:r>
            <a:r>
              <a:rPr lang="fa-IR" sz="3600" b="1" dirty="0" smtClean="0">
                <a:solidFill>
                  <a:prstClr val="black"/>
                </a:solidFill>
                <a:cs typeface="B Nazanin" pitchFamily="2" charset="-78"/>
              </a:rPr>
              <a:t>فرآیندهاي سيستماتيک </a:t>
            </a:r>
            <a:r>
              <a:rPr lang="fa-IR" sz="3600" b="1" dirty="0">
                <a:solidFill>
                  <a:prstClr val="black"/>
                </a:solidFill>
                <a:cs typeface="B Nazanin" pitchFamily="2" charset="-78"/>
              </a:rPr>
              <a:t>و فناوری‌هایی گفته می‌شود که در شرکت‌ها و سازمان‌ها برای شناسایی، ترغیب، گسترش، حفظ و ارائه خدمات بهتر به مشتریان به کار می‌رود. </a:t>
            </a:r>
            <a:endParaRPr lang="fa-IR" dirty="0"/>
          </a:p>
        </p:txBody>
      </p:sp>
      <p:sp>
        <p:nvSpPr>
          <p:cNvPr id="2" name="Title 1"/>
          <p:cNvSpPr>
            <a:spLocks noGrp="1"/>
          </p:cNvSpPr>
          <p:nvPr>
            <p:ph type="title"/>
          </p:nvPr>
        </p:nvSpPr>
        <p:spPr/>
        <p:txBody>
          <a:bodyPr/>
          <a:lstStyle/>
          <a:p>
            <a:r>
              <a:rPr lang="en-US" dirty="0" smtClean="0"/>
              <a:t>CRM </a:t>
            </a:r>
            <a:r>
              <a:rPr lang="fa-IR" dirty="0" smtClean="0"/>
              <a:t>چيست؟</a:t>
            </a:r>
            <a:endParaRPr lang="fa-IR" dirty="0"/>
          </a:p>
        </p:txBody>
      </p:sp>
    </p:spTree>
    <p:extLst>
      <p:ext uri="{BB962C8B-B14F-4D97-AF65-F5344CB8AC3E}">
        <p14:creationId xmlns:p14="http://schemas.microsoft.com/office/powerpoint/2010/main" val="36973521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fa-IR" dirty="0" smtClean="0"/>
              <a:t>با کمک </a:t>
            </a:r>
            <a:r>
              <a:rPr lang="en-US" dirty="0" smtClean="0"/>
              <a:t>CRM</a:t>
            </a:r>
            <a:r>
              <a:rPr lang="fa-IR" dirty="0" smtClean="0"/>
              <a:t> مي توانيم با مشتري ارتباط برقرار کنيم. براي شناخت نيازهايش.</a:t>
            </a:r>
          </a:p>
          <a:p>
            <a:r>
              <a:rPr lang="fa-IR" dirty="0" smtClean="0"/>
              <a:t>جهت شناسايي مشتريان و راضي نگهداشتن آن ها.</a:t>
            </a:r>
          </a:p>
          <a:p>
            <a:r>
              <a:rPr lang="fa-IR" dirty="0" smtClean="0">
                <a:solidFill>
                  <a:srgbClr val="000000"/>
                </a:solidFill>
                <a:latin typeface="Tahoma"/>
              </a:rPr>
              <a:t>گارتنر</a:t>
            </a:r>
            <a:r>
              <a:rPr lang="fa-IR" dirty="0">
                <a:solidFill>
                  <a:srgbClr val="000000"/>
                </a:solidFill>
                <a:latin typeface="Tahoma"/>
              </a:rPr>
              <a:t>، </a:t>
            </a:r>
            <a:r>
              <a:rPr lang="en-US" dirty="0">
                <a:solidFill>
                  <a:srgbClr val="000000"/>
                </a:solidFill>
                <a:latin typeface="Tahoma"/>
              </a:rPr>
              <a:t>CRM </a:t>
            </a:r>
            <a:r>
              <a:rPr lang="fa-IR" dirty="0">
                <a:solidFill>
                  <a:srgbClr val="000000"/>
                </a:solidFill>
                <a:latin typeface="Tahoma"/>
              </a:rPr>
              <a:t>را یک استراتژی کسب و کار معرفی میکند: "که سبب افزایش فروش، افزایش سود و رضایتمندی مشتری می گردد."</a:t>
            </a:r>
            <a:endParaRPr lang="fa-IR" dirty="0"/>
          </a:p>
        </p:txBody>
      </p:sp>
      <p:sp>
        <p:nvSpPr>
          <p:cNvPr id="2" name="Title 1"/>
          <p:cNvSpPr>
            <a:spLocks noGrp="1"/>
          </p:cNvSpPr>
          <p:nvPr>
            <p:ph type="title"/>
          </p:nvPr>
        </p:nvSpPr>
        <p:spPr/>
        <p:txBody>
          <a:bodyPr/>
          <a:lstStyle/>
          <a:p>
            <a:r>
              <a:rPr lang="fa-IR" dirty="0" smtClean="0"/>
              <a:t>بنابراين</a:t>
            </a:r>
            <a:endParaRPr lang="fa-IR" dirty="0"/>
          </a:p>
        </p:txBody>
      </p:sp>
    </p:spTree>
    <p:extLst>
      <p:ext uri="{BB962C8B-B14F-4D97-AF65-F5344CB8AC3E}">
        <p14:creationId xmlns:p14="http://schemas.microsoft.com/office/powerpoint/2010/main" val="29365363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fa-IR" dirty="0" smtClean="0"/>
              <a:t>مديريت ارتباط با مشتري، سيستمي استراتژيک است در جهت گردآوري و يکپارچه سازي اطلاعات، فعاليت ها و فرايند هاي مرتبط با مشتري به منظور تجزيه و تحليل و بهره برداري موثر از آن ها.</a:t>
            </a:r>
            <a:endParaRPr lang="fa-IR" dirty="0"/>
          </a:p>
        </p:txBody>
      </p:sp>
      <p:sp>
        <p:nvSpPr>
          <p:cNvPr id="2" name="Title 1"/>
          <p:cNvSpPr>
            <a:spLocks noGrp="1"/>
          </p:cNvSpPr>
          <p:nvPr>
            <p:ph type="title"/>
          </p:nvPr>
        </p:nvSpPr>
        <p:spPr/>
        <p:txBody>
          <a:bodyPr/>
          <a:lstStyle/>
          <a:p>
            <a:r>
              <a:rPr lang="fa-IR" dirty="0" smtClean="0"/>
              <a:t>تعريف خودم:</a:t>
            </a:r>
            <a:endParaRPr lang="fa-IR" dirty="0"/>
          </a:p>
        </p:txBody>
      </p:sp>
    </p:spTree>
    <p:extLst>
      <p:ext uri="{BB962C8B-B14F-4D97-AF65-F5344CB8AC3E}">
        <p14:creationId xmlns:p14="http://schemas.microsoft.com/office/powerpoint/2010/main" val="420559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921296" y="3068960"/>
            <a:ext cx="1202432" cy="12024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t>مشتريان</a:t>
            </a:r>
            <a:endParaRPr lang="fa-IR" dirty="0"/>
          </a:p>
        </p:txBody>
      </p:sp>
      <p:sp>
        <p:nvSpPr>
          <p:cNvPr id="5" name="Rectangle 4"/>
          <p:cNvSpPr/>
          <p:nvPr/>
        </p:nvSpPr>
        <p:spPr>
          <a:xfrm>
            <a:off x="2627784" y="162880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t>وب و ايميل</a:t>
            </a:r>
            <a:endParaRPr lang="fa-IR" dirty="0"/>
          </a:p>
        </p:txBody>
      </p:sp>
      <p:sp>
        <p:nvSpPr>
          <p:cNvPr id="6" name="Rectangle 5"/>
          <p:cNvSpPr/>
          <p:nvPr/>
        </p:nvSpPr>
        <p:spPr>
          <a:xfrm>
            <a:off x="2631101" y="2799053"/>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t>مرکز تلفن</a:t>
            </a:r>
            <a:endParaRPr lang="fa-IR" dirty="0"/>
          </a:p>
        </p:txBody>
      </p:sp>
      <p:sp>
        <p:nvSpPr>
          <p:cNvPr id="7" name="Rectangle 6"/>
          <p:cNvSpPr/>
          <p:nvPr/>
        </p:nvSpPr>
        <p:spPr>
          <a:xfrm>
            <a:off x="2627784" y="388275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t>توزيع کنندگان</a:t>
            </a:r>
            <a:endParaRPr lang="fa-IR" dirty="0"/>
          </a:p>
        </p:txBody>
      </p:sp>
      <p:sp>
        <p:nvSpPr>
          <p:cNvPr id="8" name="Rectangle 7"/>
          <p:cNvSpPr/>
          <p:nvPr/>
        </p:nvSpPr>
        <p:spPr>
          <a:xfrm>
            <a:off x="2627784" y="506003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t>همکار</a:t>
            </a:r>
            <a:endParaRPr lang="fa-IR" dirty="0"/>
          </a:p>
        </p:txBody>
      </p:sp>
      <p:sp>
        <p:nvSpPr>
          <p:cNvPr id="11" name="Hexagon 10"/>
          <p:cNvSpPr/>
          <p:nvPr/>
        </p:nvSpPr>
        <p:spPr>
          <a:xfrm>
            <a:off x="3995936" y="3436092"/>
            <a:ext cx="1440160" cy="9144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t>اطلاعات مشتريان</a:t>
            </a:r>
            <a:endParaRPr lang="fa-IR" dirty="0"/>
          </a:p>
        </p:txBody>
      </p:sp>
      <p:sp>
        <p:nvSpPr>
          <p:cNvPr id="12" name="Rectangle 11"/>
          <p:cNvSpPr/>
          <p:nvPr/>
        </p:nvSpPr>
        <p:spPr>
          <a:xfrm>
            <a:off x="5940152" y="215456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t>تحليلي</a:t>
            </a:r>
            <a:endParaRPr lang="fa-IR" dirty="0"/>
          </a:p>
        </p:txBody>
      </p:sp>
      <p:sp>
        <p:nvSpPr>
          <p:cNvPr id="13" name="Rectangle 12"/>
          <p:cNvSpPr/>
          <p:nvPr/>
        </p:nvSpPr>
        <p:spPr>
          <a:xfrm>
            <a:off x="5920615" y="457167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t>بازاريابي</a:t>
            </a:r>
            <a:endParaRPr lang="fa-IR" dirty="0"/>
          </a:p>
        </p:txBody>
      </p:sp>
      <p:sp>
        <p:nvSpPr>
          <p:cNvPr id="14" name="Rectangle 13"/>
          <p:cNvSpPr/>
          <p:nvPr/>
        </p:nvSpPr>
        <p:spPr>
          <a:xfrm>
            <a:off x="6156176" y="3436092"/>
            <a:ext cx="2376264"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t>سيستم هاي درون سازماني</a:t>
            </a:r>
            <a:endParaRPr lang="fa-IR" dirty="0"/>
          </a:p>
        </p:txBody>
      </p:sp>
      <p:cxnSp>
        <p:nvCxnSpPr>
          <p:cNvPr id="16" name="Straight Arrow Connector 15"/>
          <p:cNvCxnSpPr/>
          <p:nvPr/>
        </p:nvCxnSpPr>
        <p:spPr>
          <a:xfrm>
            <a:off x="3542184" y="2086000"/>
            <a:ext cx="885800" cy="117025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545501" y="3256253"/>
            <a:ext cx="450435" cy="41392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3545501" y="4149080"/>
            <a:ext cx="594451" cy="42259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3545501" y="4360375"/>
            <a:ext cx="738467" cy="11256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flipV="1">
            <a:off x="5292080" y="4360375"/>
            <a:ext cx="628535" cy="79681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5606347" y="3893292"/>
            <a:ext cx="33380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5436096" y="2543200"/>
            <a:ext cx="484519" cy="9200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85333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fa-IR" dirty="0" smtClean="0"/>
              <a:t>پاسخگويي سريع به درخواست مشتريان</a:t>
            </a:r>
          </a:p>
          <a:p>
            <a:r>
              <a:rPr lang="fa-IR" dirty="0" smtClean="0"/>
              <a:t>فراهم کردن شرايط مراجعه مجدد مشتري</a:t>
            </a:r>
          </a:p>
          <a:p>
            <a:r>
              <a:rPr lang="fa-IR" dirty="0" smtClean="0"/>
              <a:t>کاهش هزينه هاي عملياتي</a:t>
            </a:r>
          </a:p>
          <a:p>
            <a:r>
              <a:rPr lang="fa-IR" dirty="0" smtClean="0"/>
              <a:t>افزايش فرصت هاي بازاريابي و فروش</a:t>
            </a:r>
          </a:p>
          <a:p>
            <a:r>
              <a:rPr lang="fa-IR" dirty="0" smtClean="0"/>
              <a:t>شناخت عميق سلايق و نيازهاي مشتري</a:t>
            </a:r>
          </a:p>
          <a:p>
            <a:r>
              <a:rPr lang="fa-IR" dirty="0" smtClean="0"/>
              <a:t>دريافت بازخورد از مشتري و توسعه خدمات و محصولات جاري</a:t>
            </a:r>
            <a:endParaRPr lang="fa-IR" dirty="0"/>
          </a:p>
        </p:txBody>
      </p:sp>
      <p:sp>
        <p:nvSpPr>
          <p:cNvPr id="2" name="Title 1"/>
          <p:cNvSpPr>
            <a:spLocks noGrp="1"/>
          </p:cNvSpPr>
          <p:nvPr>
            <p:ph type="title"/>
          </p:nvPr>
        </p:nvSpPr>
        <p:spPr/>
        <p:txBody>
          <a:bodyPr/>
          <a:lstStyle/>
          <a:p>
            <a:r>
              <a:rPr lang="fa-IR" dirty="0" smtClean="0"/>
              <a:t>مزاياي بکارگيري </a:t>
            </a:r>
            <a:r>
              <a:rPr lang="en-US" dirty="0" smtClean="0"/>
              <a:t>CRM</a:t>
            </a:r>
            <a:endParaRPr lang="fa-IR" dirty="0"/>
          </a:p>
        </p:txBody>
      </p:sp>
    </p:spTree>
    <p:extLst>
      <p:ext uri="{BB962C8B-B14F-4D97-AF65-F5344CB8AC3E}">
        <p14:creationId xmlns:p14="http://schemas.microsoft.com/office/powerpoint/2010/main" val="41735875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fa-IR" dirty="0" smtClean="0"/>
              <a:t>کمک به کسب وکار شما</a:t>
            </a:r>
          </a:p>
          <a:p>
            <a:pPr marL="0" indent="0">
              <a:buNone/>
            </a:pPr>
            <a:r>
              <a:rPr lang="fa-IR" dirty="0" smtClean="0"/>
              <a:t>سرويس دهي بهتر به مشتريان شما</a:t>
            </a:r>
          </a:p>
          <a:p>
            <a:pPr marL="0" indent="0">
              <a:buNone/>
            </a:pPr>
            <a:r>
              <a:rPr lang="fa-IR" dirty="0" smtClean="0"/>
              <a:t>پروسه ساده تر بازاريابي</a:t>
            </a:r>
            <a:endParaRPr lang="fa-IR" dirty="0"/>
          </a:p>
        </p:txBody>
      </p:sp>
      <p:sp>
        <p:nvSpPr>
          <p:cNvPr id="2" name="Title 1"/>
          <p:cNvSpPr>
            <a:spLocks noGrp="1"/>
          </p:cNvSpPr>
          <p:nvPr>
            <p:ph type="title"/>
          </p:nvPr>
        </p:nvSpPr>
        <p:spPr/>
        <p:txBody>
          <a:bodyPr/>
          <a:lstStyle/>
          <a:p>
            <a:r>
              <a:rPr lang="fa-IR" dirty="0" smtClean="0"/>
              <a:t>هدف </a:t>
            </a:r>
            <a:r>
              <a:rPr lang="en-US" dirty="0" smtClean="0"/>
              <a:t>CRM</a:t>
            </a:r>
            <a:endParaRPr lang="fa-IR" dirty="0"/>
          </a:p>
        </p:txBody>
      </p:sp>
    </p:spTree>
    <p:extLst>
      <p:ext uri="{BB962C8B-B14F-4D97-AF65-F5344CB8AC3E}">
        <p14:creationId xmlns:p14="http://schemas.microsoft.com/office/powerpoint/2010/main" val="19155549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pPr algn="just"/>
            <a:r>
              <a:rPr lang="fa-IR" dirty="0">
                <a:solidFill>
                  <a:srgbClr val="000000"/>
                </a:solidFill>
                <a:latin typeface="Tahoma"/>
              </a:rPr>
              <a:t>شاید بتوان تاریخچه ظهور مباحث مرتبط به </a:t>
            </a:r>
            <a:r>
              <a:rPr lang="en-US" dirty="0">
                <a:solidFill>
                  <a:srgbClr val="000000"/>
                </a:solidFill>
                <a:latin typeface="Tahoma"/>
              </a:rPr>
              <a:t>CRM </a:t>
            </a:r>
            <a:r>
              <a:rPr lang="fa-IR" dirty="0">
                <a:solidFill>
                  <a:srgbClr val="000000"/>
                </a:solidFill>
                <a:latin typeface="Tahoma"/>
              </a:rPr>
              <a:t>را در سه دوره زیر خلاصه نمود:</a:t>
            </a:r>
            <a:endParaRPr lang="fa-IR" dirty="0">
              <a:solidFill>
                <a:srgbClr val="646566"/>
              </a:solidFill>
              <a:latin typeface="B Koodak"/>
            </a:endParaRPr>
          </a:p>
          <a:p>
            <a:pPr algn="just"/>
            <a:r>
              <a:rPr lang="fa-IR" dirty="0">
                <a:solidFill>
                  <a:srgbClr val="000000"/>
                </a:solidFill>
                <a:latin typeface="Tahoma"/>
              </a:rPr>
              <a:t>الف) دوره انقلاب صنعتی (تولید دستی تا تولید انبوه) ابتکارات فورد در بکارگیری روش تولید انبوه به جای روش تولید دستی، یکی از مهمترین شاخص‌های این دوره می باشد. هر چند تغییر شیوه تولید باعث شد که محدوده انتخاب مشتریان از نظر مشخصه‌های محصول کاهش یابد (نسبت به تولیدات صنایع دستی) اما محصولات تولید شده به روش جدید از قیمت تمام شده پایین تری برخوردار شدند. به عبارتی دیگر در انتخاب روش تولید انبوه از سوی فورد، افزایش کارایی و صرفه اقتصادی مهمترین اهداف پیش بینی شده بودند.</a:t>
            </a:r>
            <a:endParaRPr lang="fa-IR" dirty="0">
              <a:solidFill>
                <a:srgbClr val="646566"/>
              </a:solidFill>
              <a:latin typeface="B Koodak"/>
            </a:endParaRPr>
          </a:p>
          <a:p>
            <a:pPr algn="just"/>
            <a:r>
              <a:rPr lang="fa-IR" dirty="0">
                <a:solidFill>
                  <a:srgbClr val="000000"/>
                </a:solidFill>
                <a:latin typeface="Tahoma"/>
              </a:rPr>
              <a:t>ب) دوره انقلاب کیفیت (تولید انبوه تا بهبود مستمر) این دوره هم‌زمان با ابتکار شرکت‌های ژاپنی مبنی بر بهبود مستمر </a:t>
            </a:r>
            <a:r>
              <a:rPr lang="fa-IR" dirty="0" smtClean="0">
                <a:solidFill>
                  <a:srgbClr val="000000"/>
                </a:solidFill>
                <a:latin typeface="Tahoma"/>
              </a:rPr>
              <a:t>فرآیندها </a:t>
            </a:r>
            <a:r>
              <a:rPr lang="fa-IR" dirty="0">
                <a:solidFill>
                  <a:srgbClr val="000000"/>
                </a:solidFill>
                <a:latin typeface="Tahoma"/>
              </a:rPr>
              <a:t>آغاز شد. این امر به نوبه خود به تولید کم هزینه تر و با کیفیت تر محصولات منجر شد. با مطرح شدن روشهایی نوین مدیریت کیفیت مانند </a:t>
            </a:r>
            <a:r>
              <a:rPr lang="en-US" dirty="0">
                <a:solidFill>
                  <a:srgbClr val="000000"/>
                </a:solidFill>
                <a:latin typeface="Tahoma"/>
              </a:rPr>
              <a:t>TQM </a:t>
            </a:r>
            <a:r>
              <a:rPr lang="fa-IR" dirty="0">
                <a:solidFill>
                  <a:srgbClr val="000000"/>
                </a:solidFill>
                <a:latin typeface="Tahoma"/>
              </a:rPr>
              <a:t>این دوره به اوج خود رسید. اما با افزایش تعداد شرکت‌های حاضر در عرصه رقابتی و گسترش فرهنگ حفظ و بهبود کیفیت محصول (از طریق ابزارهای مختلف کیفیتی )دیگر این مزیت رقابتی برای شرکتها پیشرو و کارساز نبوده و لزوم یافتن راه‌های جدیدی برای حفظ مزیت رقابتی احساس می شد.</a:t>
            </a:r>
            <a:endParaRPr lang="fa-IR" dirty="0">
              <a:solidFill>
                <a:srgbClr val="646566"/>
              </a:solidFill>
              <a:latin typeface="B Koodak"/>
            </a:endParaRPr>
          </a:p>
          <a:p>
            <a:pPr algn="just"/>
            <a:r>
              <a:rPr lang="fa-IR" dirty="0">
                <a:solidFill>
                  <a:srgbClr val="000000"/>
                </a:solidFill>
                <a:latin typeface="Tahoma"/>
              </a:rPr>
              <a:t>ج) دوره انقلاب مشتری (بهبود مستمر تا سفارشی‌سازی انبوه) در این دوره با توجه به افزایش توقع مشتریان، تولید کنندگان ملزم شدند محصولات خود را با هزینه کم، کیفیت بالا و تنوع زیاد تولید کنند. به معنای دیگر تولید کنندگان مجبور بودند توجه خود را از تولید صرف به یافتن راه‌هایی برای رضایت مشتریان سابق خود معطوف نمایند.</a:t>
            </a:r>
            <a:endParaRPr lang="fa-IR" dirty="0">
              <a:solidFill>
                <a:srgbClr val="646566"/>
              </a:solidFill>
              <a:latin typeface="B Koodak"/>
            </a:endParaRPr>
          </a:p>
          <a:p>
            <a:endParaRPr lang="fa-IR" dirty="0"/>
          </a:p>
        </p:txBody>
      </p:sp>
      <p:sp>
        <p:nvSpPr>
          <p:cNvPr id="2" name="Title 1"/>
          <p:cNvSpPr>
            <a:spLocks noGrp="1"/>
          </p:cNvSpPr>
          <p:nvPr>
            <p:ph type="title"/>
          </p:nvPr>
        </p:nvSpPr>
        <p:spPr/>
        <p:txBody>
          <a:bodyPr/>
          <a:lstStyle/>
          <a:p>
            <a:r>
              <a:rPr lang="fa-IR" dirty="0" smtClean="0"/>
              <a:t>تاريخچه </a:t>
            </a:r>
            <a:r>
              <a:rPr lang="en-US" dirty="0" smtClean="0"/>
              <a:t>CRM</a:t>
            </a:r>
            <a:endParaRPr lang="fa-IR" dirty="0"/>
          </a:p>
        </p:txBody>
      </p:sp>
    </p:spTree>
    <p:extLst>
      <p:ext uri="{BB962C8B-B14F-4D97-AF65-F5344CB8AC3E}">
        <p14:creationId xmlns:p14="http://schemas.microsoft.com/office/powerpoint/2010/main" val="39389296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Dr. Rad\Desktop\1342424786_crm-infographic_l.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7624" y="116632"/>
            <a:ext cx="6192688"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28866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استراتژيک</a:t>
            </a:r>
          </a:p>
          <a:p>
            <a:r>
              <a:rPr lang="fa-IR" dirty="0" smtClean="0"/>
              <a:t>عملياتي</a:t>
            </a:r>
          </a:p>
          <a:p>
            <a:r>
              <a:rPr lang="fa-IR" dirty="0" smtClean="0"/>
              <a:t>تحليلي، تصميم گيري در فروش، کدام مشتري، چقدر</a:t>
            </a:r>
          </a:p>
          <a:p>
            <a:r>
              <a:rPr lang="fa-IR" dirty="0" smtClean="0"/>
              <a:t>تعاملي، تعامل بين زنجيره تامين، زنجيره ارزش، زنجيره فروش</a:t>
            </a:r>
          </a:p>
          <a:p>
            <a:endParaRPr lang="fa-IR" dirty="0"/>
          </a:p>
        </p:txBody>
      </p:sp>
      <p:sp>
        <p:nvSpPr>
          <p:cNvPr id="3" name="Title 2"/>
          <p:cNvSpPr>
            <a:spLocks noGrp="1"/>
          </p:cNvSpPr>
          <p:nvPr>
            <p:ph type="title"/>
          </p:nvPr>
        </p:nvSpPr>
        <p:spPr/>
        <p:txBody>
          <a:bodyPr/>
          <a:lstStyle/>
          <a:p>
            <a:pPr algn="r"/>
            <a:r>
              <a:rPr lang="fa-IR" dirty="0" smtClean="0"/>
              <a:t>انواع </a:t>
            </a:r>
            <a:r>
              <a:rPr lang="en-US" dirty="0" smtClean="0"/>
              <a:t>CRM</a:t>
            </a:r>
            <a:endParaRPr lang="fa-IR" dirty="0"/>
          </a:p>
        </p:txBody>
      </p:sp>
    </p:spTree>
    <p:extLst>
      <p:ext uri="{BB962C8B-B14F-4D97-AF65-F5344CB8AC3E}">
        <p14:creationId xmlns:p14="http://schemas.microsoft.com/office/powerpoint/2010/main" val="21698938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عوامل کلیدی موفقیت crm"/>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339752" y="1556792"/>
            <a:ext cx="4536504" cy="3868489"/>
          </a:xfrm>
          <a:prstGeom prst="rect">
            <a:avLst/>
          </a:prstGeom>
          <a:noFill/>
          <a:ln>
            <a:noFill/>
          </a:ln>
        </p:spPr>
      </p:pic>
    </p:spTree>
    <p:extLst>
      <p:ext uri="{BB962C8B-B14F-4D97-AF65-F5344CB8AC3E}">
        <p14:creationId xmlns:p14="http://schemas.microsoft.com/office/powerpoint/2010/main" val="32367100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Dr. Rad\Desktop\CRM2-Structur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404664"/>
            <a:ext cx="5576887" cy="6034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07983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fa-IR" dirty="0" smtClean="0"/>
              <a:t>مدل سويفت</a:t>
            </a:r>
            <a:endParaRPr lang="fa-IR" dirty="0"/>
          </a:p>
        </p:txBody>
      </p:sp>
      <p:pic>
        <p:nvPicPr>
          <p:cNvPr id="1026" name="Picture 2" descr="C:\Users\Dr. Rad\Desktop\سازمان-و-نقش-های-بازاریابی-در-CRM.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817862"/>
            <a:ext cx="8229600" cy="3852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40595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سخت افزار</a:t>
            </a:r>
          </a:p>
          <a:p>
            <a:r>
              <a:rPr lang="fa-IR" dirty="0" smtClean="0"/>
              <a:t>انسان افزار</a:t>
            </a:r>
          </a:p>
          <a:p>
            <a:r>
              <a:rPr lang="fa-IR" dirty="0" smtClean="0"/>
              <a:t>اطلاعات افزار</a:t>
            </a:r>
          </a:p>
          <a:p>
            <a:r>
              <a:rPr lang="fa-IR" dirty="0" smtClean="0"/>
              <a:t>سازمان افزار</a:t>
            </a:r>
            <a:endParaRPr lang="fa-IR" dirty="0"/>
          </a:p>
        </p:txBody>
      </p:sp>
      <p:sp>
        <p:nvSpPr>
          <p:cNvPr id="3" name="Title 2"/>
          <p:cNvSpPr>
            <a:spLocks noGrp="1"/>
          </p:cNvSpPr>
          <p:nvPr>
            <p:ph type="title"/>
          </p:nvPr>
        </p:nvSpPr>
        <p:spPr/>
        <p:txBody>
          <a:bodyPr/>
          <a:lstStyle/>
          <a:p>
            <a:r>
              <a:rPr lang="fa-IR" dirty="0"/>
              <a:t> </a:t>
            </a:r>
            <a:r>
              <a:rPr lang="fa-IR" dirty="0" smtClean="0"/>
              <a:t>روش انجام کار</a:t>
            </a:r>
            <a:r>
              <a:rPr lang="en-US" dirty="0" smtClean="0"/>
              <a:t>TECHNOLOGY</a:t>
            </a:r>
            <a:endParaRPr lang="fa-IR" dirty="0"/>
          </a:p>
        </p:txBody>
      </p:sp>
    </p:spTree>
    <p:extLst>
      <p:ext uri="{BB962C8B-B14F-4D97-AF65-F5344CB8AC3E}">
        <p14:creationId xmlns:p14="http://schemas.microsoft.com/office/powerpoint/2010/main" val="35506557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Dr. Rad\Desktop\crm\مدل دنيسون.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9785" y="1047417"/>
            <a:ext cx="5944430" cy="4763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3722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محصول محور</a:t>
            </a:r>
          </a:p>
          <a:p>
            <a:r>
              <a:rPr lang="fa-IR" dirty="0" smtClean="0"/>
              <a:t>توليد محور</a:t>
            </a:r>
          </a:p>
          <a:p>
            <a:r>
              <a:rPr lang="fa-IR" dirty="0" smtClean="0"/>
              <a:t>فروش محور</a:t>
            </a:r>
          </a:p>
          <a:p>
            <a:r>
              <a:rPr lang="fa-IR" dirty="0" smtClean="0"/>
              <a:t>مشتري محور</a:t>
            </a:r>
          </a:p>
          <a:p>
            <a:endParaRPr lang="fa-IR" dirty="0"/>
          </a:p>
          <a:p>
            <a:r>
              <a:rPr lang="en-US" dirty="0" smtClean="0"/>
              <a:t>SFA</a:t>
            </a:r>
            <a:r>
              <a:rPr lang="fa-IR" dirty="0" smtClean="0"/>
              <a:t> – فروش سيم کارت </a:t>
            </a:r>
          </a:p>
          <a:p>
            <a:r>
              <a:rPr lang="fa-IR" dirty="0" smtClean="0"/>
              <a:t>تماس- نياز- تمايل- اطلاعات – يادآوري سيستم – تماس مجدد – پروپوزال - فروش</a:t>
            </a:r>
            <a:endParaRPr lang="fa-IR" dirty="0"/>
          </a:p>
        </p:txBody>
      </p:sp>
      <p:sp>
        <p:nvSpPr>
          <p:cNvPr id="3" name="Title 2"/>
          <p:cNvSpPr>
            <a:spLocks noGrp="1"/>
          </p:cNvSpPr>
          <p:nvPr>
            <p:ph type="title"/>
          </p:nvPr>
        </p:nvSpPr>
        <p:spPr/>
        <p:txBody>
          <a:bodyPr/>
          <a:lstStyle/>
          <a:p>
            <a:pPr algn="r"/>
            <a:r>
              <a:rPr lang="fa-IR" dirty="0" smtClean="0"/>
              <a:t>دسته بندي سازمان ها از نظر </a:t>
            </a:r>
            <a:r>
              <a:rPr lang="en-US" dirty="0" smtClean="0"/>
              <a:t>CRM</a:t>
            </a:r>
            <a:endParaRPr lang="fa-IR" dirty="0"/>
          </a:p>
        </p:txBody>
      </p:sp>
    </p:spTree>
    <p:extLst>
      <p:ext uri="{BB962C8B-B14F-4D97-AF65-F5344CB8AC3E}">
        <p14:creationId xmlns:p14="http://schemas.microsoft.com/office/powerpoint/2010/main" val="16633795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مشتريان هدف</a:t>
            </a:r>
          </a:p>
          <a:p>
            <a:r>
              <a:rPr lang="fa-IR" dirty="0" smtClean="0"/>
              <a:t>الويت بندي – صف</a:t>
            </a:r>
          </a:p>
          <a:p>
            <a:r>
              <a:rPr lang="fa-IR" dirty="0"/>
              <a:t>چ</a:t>
            </a:r>
            <a:r>
              <a:rPr lang="fa-IR" dirty="0" smtClean="0"/>
              <a:t>ه سطحي از سرويس براي مشتريان پيشنهاد مي کنيم.</a:t>
            </a:r>
          </a:p>
          <a:p>
            <a:endParaRPr lang="fa-IR" dirty="0"/>
          </a:p>
        </p:txBody>
      </p:sp>
      <p:sp>
        <p:nvSpPr>
          <p:cNvPr id="3" name="Title 2"/>
          <p:cNvSpPr>
            <a:spLocks noGrp="1"/>
          </p:cNvSpPr>
          <p:nvPr>
            <p:ph type="title"/>
          </p:nvPr>
        </p:nvSpPr>
        <p:spPr/>
        <p:txBody>
          <a:bodyPr/>
          <a:lstStyle/>
          <a:p>
            <a:pPr algn="r"/>
            <a:r>
              <a:rPr lang="fa-IR" dirty="0" smtClean="0"/>
              <a:t>ارزش مشتري در </a:t>
            </a:r>
            <a:r>
              <a:rPr lang="en-US" dirty="0" smtClean="0"/>
              <a:t>CRM</a:t>
            </a:r>
            <a:endParaRPr lang="fa-IR" dirty="0"/>
          </a:p>
        </p:txBody>
      </p:sp>
    </p:spTree>
    <p:extLst>
      <p:ext uri="{BB962C8B-B14F-4D97-AF65-F5344CB8AC3E}">
        <p14:creationId xmlns:p14="http://schemas.microsoft.com/office/powerpoint/2010/main" val="33720196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مشتريان الماسي</a:t>
            </a:r>
          </a:p>
          <a:p>
            <a:r>
              <a:rPr lang="fa-IR" dirty="0" smtClean="0"/>
              <a:t>مشتريان طلايي</a:t>
            </a:r>
          </a:p>
          <a:p>
            <a:r>
              <a:rPr lang="fa-IR" dirty="0" smtClean="0"/>
              <a:t>مشتريان نقره اي</a:t>
            </a:r>
          </a:p>
          <a:p>
            <a:r>
              <a:rPr lang="fa-IR" dirty="0" smtClean="0"/>
              <a:t>مشتريان برنزي</a:t>
            </a:r>
          </a:p>
          <a:p>
            <a:endParaRPr lang="fa-IR" dirty="0" smtClean="0"/>
          </a:p>
          <a:p>
            <a:r>
              <a:rPr lang="fa-IR" dirty="0" smtClean="0"/>
              <a:t>ارزش بالا </a:t>
            </a:r>
            <a:r>
              <a:rPr lang="en-US" dirty="0" smtClean="0"/>
              <a:t>F2F</a:t>
            </a:r>
            <a:endParaRPr lang="fa-IR" dirty="0" smtClean="0"/>
          </a:p>
          <a:p>
            <a:r>
              <a:rPr lang="fa-IR" dirty="0" smtClean="0"/>
              <a:t>ارزش پايين </a:t>
            </a:r>
            <a:r>
              <a:rPr lang="en-US" dirty="0" smtClean="0"/>
              <a:t>TETLESALE</a:t>
            </a:r>
            <a:endParaRPr lang="fa-IR" dirty="0"/>
          </a:p>
        </p:txBody>
      </p:sp>
      <p:sp>
        <p:nvSpPr>
          <p:cNvPr id="3" name="Title 2"/>
          <p:cNvSpPr>
            <a:spLocks noGrp="1"/>
          </p:cNvSpPr>
          <p:nvPr>
            <p:ph type="title"/>
          </p:nvPr>
        </p:nvSpPr>
        <p:spPr/>
        <p:txBody>
          <a:bodyPr/>
          <a:lstStyle/>
          <a:p>
            <a:r>
              <a:rPr lang="fa-IR" dirty="0" smtClean="0"/>
              <a:t>    </a:t>
            </a:r>
            <a:r>
              <a:rPr lang="fa-IR" dirty="0"/>
              <a:t> </a:t>
            </a:r>
            <a:r>
              <a:rPr lang="fa-IR" dirty="0" smtClean="0"/>
              <a:t> </a:t>
            </a:r>
            <a:r>
              <a:rPr lang="fa-IR" dirty="0"/>
              <a:t>  </a:t>
            </a:r>
            <a:r>
              <a:rPr lang="fa-IR" dirty="0" smtClean="0"/>
              <a:t> </a:t>
            </a:r>
            <a:r>
              <a:rPr lang="en-US" dirty="0" smtClean="0"/>
              <a:t>CRM</a:t>
            </a:r>
            <a:r>
              <a:rPr lang="fa-IR" dirty="0" smtClean="0"/>
              <a:t>     </a:t>
            </a:r>
            <a:r>
              <a:rPr lang="en-US" dirty="0" smtClean="0"/>
              <a:t>ANALITICAL</a:t>
            </a:r>
            <a:endParaRPr lang="fa-IR" dirty="0"/>
          </a:p>
        </p:txBody>
      </p:sp>
    </p:spTree>
    <p:extLst>
      <p:ext uri="{BB962C8B-B14F-4D97-AF65-F5344CB8AC3E}">
        <p14:creationId xmlns:p14="http://schemas.microsoft.com/office/powerpoint/2010/main" val="12772251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109728" indent="0">
              <a:buNone/>
            </a:pPr>
            <a:r>
              <a:rPr lang="en-US" dirty="0" smtClean="0"/>
              <a:t>CRM</a:t>
            </a:r>
            <a:r>
              <a:rPr lang="fa-IR" dirty="0" smtClean="0"/>
              <a:t> با </a:t>
            </a:r>
            <a:r>
              <a:rPr lang="en-US" dirty="0" smtClean="0"/>
              <a:t>DATABASE MARKETING </a:t>
            </a:r>
            <a:r>
              <a:rPr lang="en-US" dirty="0"/>
              <a:t> </a:t>
            </a:r>
            <a:r>
              <a:rPr lang="fa-IR" dirty="0" smtClean="0"/>
              <a:t>تفاوت دارد.</a:t>
            </a:r>
          </a:p>
          <a:p>
            <a:pPr marL="109728" indent="0">
              <a:buNone/>
            </a:pPr>
            <a:r>
              <a:rPr lang="en-US" dirty="0" smtClean="0"/>
              <a:t>CRM </a:t>
            </a:r>
            <a:r>
              <a:rPr lang="fa-IR" dirty="0" smtClean="0"/>
              <a:t>يکي از زير مجموعه هاي بازاريابي نيست.</a:t>
            </a:r>
          </a:p>
          <a:p>
            <a:pPr marL="109728" indent="0">
              <a:buNone/>
            </a:pPr>
            <a:r>
              <a:rPr lang="en-US" dirty="0" smtClean="0"/>
              <a:t>CRM</a:t>
            </a:r>
            <a:r>
              <a:rPr lang="fa-IR" dirty="0" smtClean="0"/>
              <a:t> ربطي به واحد </a:t>
            </a:r>
            <a:r>
              <a:rPr lang="en-US" dirty="0" smtClean="0"/>
              <a:t>IT </a:t>
            </a:r>
            <a:r>
              <a:rPr lang="fa-IR" dirty="0" smtClean="0"/>
              <a:t>ندارد.</a:t>
            </a:r>
          </a:p>
          <a:p>
            <a:pPr marL="109728" indent="0">
              <a:buNone/>
            </a:pPr>
            <a:r>
              <a:rPr lang="en-US" dirty="0" smtClean="0"/>
              <a:t>CRM </a:t>
            </a:r>
            <a:r>
              <a:rPr lang="fa-IR" dirty="0" smtClean="0"/>
              <a:t>با وفادارسازي مشتريان تفاوت دارد.</a:t>
            </a:r>
          </a:p>
          <a:p>
            <a:pPr marL="109728" indent="0">
              <a:buNone/>
            </a:pPr>
            <a:endParaRPr lang="fa-IR" dirty="0"/>
          </a:p>
          <a:p>
            <a:pPr marL="109728" indent="0">
              <a:buNone/>
            </a:pPr>
            <a:r>
              <a:rPr lang="fa-IR" dirty="0" smtClean="0"/>
              <a:t>شايد باشگاه مشتريان باشد با دو تفاوت:</a:t>
            </a:r>
          </a:p>
          <a:p>
            <a:pPr marL="109728" indent="0">
              <a:buNone/>
            </a:pPr>
            <a:r>
              <a:rPr lang="fa-IR" dirty="0" smtClean="0"/>
              <a:t>هر کس که به مشتري تبديل مي شود مستقل از اين که درخواست کرده باشد يا خير، عضو اين باشگاه است.</a:t>
            </a:r>
          </a:p>
          <a:p>
            <a:pPr marL="109728" indent="0">
              <a:buNone/>
            </a:pPr>
            <a:r>
              <a:rPr lang="fa-IR" dirty="0" smtClean="0"/>
              <a:t>کسي که مشتري سازمان نيست ولي کوچکترين ارتباطي با سازمان داشته باشد عضو اين باشگاه فرض مي شود.</a:t>
            </a:r>
            <a:endParaRPr lang="fa-IR" dirty="0"/>
          </a:p>
        </p:txBody>
      </p:sp>
      <p:sp>
        <p:nvSpPr>
          <p:cNvPr id="3" name="Title 2"/>
          <p:cNvSpPr>
            <a:spLocks noGrp="1"/>
          </p:cNvSpPr>
          <p:nvPr>
            <p:ph type="title"/>
          </p:nvPr>
        </p:nvSpPr>
        <p:spPr/>
        <p:txBody>
          <a:bodyPr/>
          <a:lstStyle/>
          <a:p>
            <a:pPr algn="r"/>
            <a:r>
              <a:rPr lang="fa-IR" dirty="0" smtClean="0"/>
              <a:t>سو تفاهمات در </a:t>
            </a:r>
            <a:r>
              <a:rPr lang="en-US" dirty="0" smtClean="0"/>
              <a:t>CRM</a:t>
            </a:r>
            <a:endParaRPr lang="fa-IR" dirty="0"/>
          </a:p>
        </p:txBody>
      </p:sp>
    </p:spTree>
    <p:extLst>
      <p:ext uri="{BB962C8B-B14F-4D97-AF65-F5344CB8AC3E}">
        <p14:creationId xmlns:p14="http://schemas.microsoft.com/office/powerpoint/2010/main" val="12096628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t>
            </a:r>
            <a:r>
              <a:rPr lang="fa-IR" dirty="0" smtClean="0"/>
              <a:t>پياده سازان</a:t>
            </a:r>
          </a:p>
          <a:p>
            <a:r>
              <a:rPr lang="fa-IR" dirty="0" smtClean="0"/>
              <a:t>مشتريان</a:t>
            </a:r>
          </a:p>
          <a:p>
            <a:r>
              <a:rPr lang="fa-IR" dirty="0" smtClean="0"/>
              <a:t>فروشندگان نرم افزار</a:t>
            </a:r>
          </a:p>
          <a:p>
            <a:r>
              <a:rPr lang="fa-IR" dirty="0" smtClean="0"/>
              <a:t>تامين کنندگان خدمت</a:t>
            </a:r>
          </a:p>
          <a:p>
            <a:r>
              <a:rPr lang="fa-IR" dirty="0" smtClean="0"/>
              <a:t>فروشندگان سخت افزار</a:t>
            </a:r>
          </a:p>
          <a:p>
            <a:r>
              <a:rPr lang="fa-IR" dirty="0" smtClean="0"/>
              <a:t>مشاوران مديريت</a:t>
            </a:r>
            <a:endParaRPr lang="fa-IR" dirty="0"/>
          </a:p>
        </p:txBody>
      </p:sp>
      <p:sp>
        <p:nvSpPr>
          <p:cNvPr id="3" name="Title 2"/>
          <p:cNvSpPr>
            <a:spLocks noGrp="1"/>
          </p:cNvSpPr>
          <p:nvPr>
            <p:ph type="title"/>
          </p:nvPr>
        </p:nvSpPr>
        <p:spPr/>
        <p:txBody>
          <a:bodyPr/>
          <a:lstStyle/>
          <a:p>
            <a:pPr algn="r"/>
            <a:r>
              <a:rPr lang="fa-IR" dirty="0" smtClean="0"/>
              <a:t>هواداران </a:t>
            </a:r>
            <a:r>
              <a:rPr lang="en-US" dirty="0" smtClean="0"/>
              <a:t>CRM</a:t>
            </a:r>
            <a:endParaRPr lang="fa-IR" dirty="0"/>
          </a:p>
        </p:txBody>
      </p:sp>
    </p:spTree>
    <p:extLst>
      <p:ext uri="{BB962C8B-B14F-4D97-AF65-F5344CB8AC3E}">
        <p14:creationId xmlns:p14="http://schemas.microsoft.com/office/powerpoint/2010/main" val="36767136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2362274"/>
          </a:xfrm>
        </p:spPr>
        <p:txBody>
          <a:bodyPr>
            <a:normAutofit fontScale="90000"/>
          </a:bodyPr>
          <a:lstStyle/>
          <a:p>
            <a:pPr algn="r"/>
            <a:r>
              <a:rPr lang="fa-IR" dirty="0" smtClean="0"/>
              <a:t>مدل </a:t>
            </a:r>
            <a:r>
              <a:rPr lang="en-US" dirty="0" smtClean="0"/>
              <a:t>IDIC</a:t>
            </a:r>
            <a:r>
              <a:rPr lang="fa-IR" dirty="0" smtClean="0"/>
              <a:t> </a:t>
            </a:r>
            <a:r>
              <a:rPr lang="fa-IR" sz="1600" dirty="0" smtClean="0"/>
              <a:t>توسط </a:t>
            </a:r>
            <a:r>
              <a:rPr lang="en-US" sz="1600" dirty="0" smtClean="0"/>
              <a:t>PEPPERS&amp;RAGERS</a:t>
            </a:r>
            <a:r>
              <a:rPr lang="fa-IR" dirty="0" smtClean="0"/>
              <a:t/>
            </a:r>
            <a:br>
              <a:rPr lang="fa-IR" dirty="0" smtClean="0"/>
            </a:br>
            <a:r>
              <a:rPr lang="fa-IR" sz="1600" dirty="0" smtClean="0"/>
              <a:t>1- عمق نگاه کسب و کار به مشتري –شناختن مشتري، صرفا نام. يکي تاريخ تولد. يکي ميزان فروش. يکي تعداد دفعات فروش. يکي علايق. </a:t>
            </a:r>
            <a:br>
              <a:rPr lang="fa-IR" sz="1600" dirty="0" smtClean="0"/>
            </a:br>
            <a:r>
              <a:rPr lang="fa-IR" sz="1600" dirty="0" smtClean="0"/>
              <a:t>2- کروه هاي مختلف، ارزش هاي متفاوت. خواسته هاي متفاوت. صرفا خريد ملاک نيست. ارزش آفريني آينده.</a:t>
            </a:r>
            <a:br>
              <a:rPr lang="fa-IR" sz="1600" dirty="0" smtClean="0"/>
            </a:br>
            <a:r>
              <a:rPr lang="fa-IR" sz="1600" dirty="0" smtClean="0"/>
              <a:t>3- ارتباط در جهت درک انتطارات</a:t>
            </a:r>
            <a:br>
              <a:rPr lang="fa-IR" sz="1600" dirty="0" smtClean="0"/>
            </a:br>
            <a:r>
              <a:rPr lang="fa-IR" sz="1600" dirty="0" smtClean="0"/>
              <a:t>4- سفارشي کردن. سطحي ، پيامک با نام، عمقي، خريد ديروز، عدم پيامک امروز</a:t>
            </a:r>
            <a:r>
              <a:rPr lang="fa-IR" dirty="0" smtClean="0"/>
              <a:t/>
            </a:r>
            <a:br>
              <a:rPr lang="fa-IR" dirty="0" smtClean="0"/>
            </a:br>
            <a:r>
              <a:rPr lang="fa-IR" dirty="0"/>
              <a:t/>
            </a:r>
            <a:br>
              <a:rPr lang="fa-IR" dirty="0"/>
            </a:br>
            <a:endParaRPr lang="fa-IR" dirty="0"/>
          </a:p>
        </p:txBody>
      </p:sp>
      <p:pic>
        <p:nvPicPr>
          <p:cNvPr id="4" name="Content Placeholder 3" descr="http://www.1to1media.com/speaking/blog/30a71d0.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3024378"/>
            <a:ext cx="8229600" cy="3833622"/>
          </a:xfrm>
          <a:prstGeom prst="rect">
            <a:avLst/>
          </a:prstGeom>
          <a:noFill/>
          <a:ln>
            <a:noFill/>
          </a:ln>
        </p:spPr>
      </p:pic>
    </p:spTree>
    <p:extLst>
      <p:ext uri="{BB962C8B-B14F-4D97-AF65-F5344CB8AC3E}">
        <p14:creationId xmlns:p14="http://schemas.microsoft.com/office/powerpoint/2010/main" val="3347916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2146250"/>
          </a:xfrm>
        </p:spPr>
        <p:txBody>
          <a:bodyPr>
            <a:normAutofit fontScale="90000"/>
          </a:bodyPr>
          <a:lstStyle/>
          <a:p>
            <a:pPr algn="just"/>
            <a:r>
              <a:rPr lang="fa-IR" dirty="0" smtClean="0"/>
              <a:t>با توجه به تجربيات خود در ارتباط با شرکت هاي مختلف در هر يک از چهار فاکتور </a:t>
            </a:r>
            <a:r>
              <a:rPr lang="en-US" dirty="0" smtClean="0"/>
              <a:t>IDIC</a:t>
            </a:r>
            <a:r>
              <a:rPr lang="fa-IR" dirty="0" smtClean="0"/>
              <a:t> يک برخورد نسبتا سطحي و يک برخورد نسبتا عميق تر مثال بزنيد.</a:t>
            </a:r>
            <a:endParaRPr lang="fa-IR" dirty="0"/>
          </a:p>
        </p:txBody>
      </p:sp>
    </p:spTree>
    <p:extLst>
      <p:ext uri="{BB962C8B-B14F-4D97-AF65-F5344CB8AC3E}">
        <p14:creationId xmlns:p14="http://schemas.microsoft.com/office/powerpoint/2010/main" val="38228372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16632"/>
            <a:ext cx="8229600" cy="1728192"/>
          </a:xfrm>
        </p:spPr>
        <p:txBody>
          <a:bodyPr>
            <a:normAutofit fontScale="90000"/>
          </a:bodyPr>
          <a:lstStyle/>
          <a:p>
            <a:pPr algn="r"/>
            <a:r>
              <a:rPr lang="fa-IR" dirty="0" smtClean="0"/>
              <a:t/>
            </a:r>
            <a:br>
              <a:rPr lang="fa-IR" dirty="0" smtClean="0"/>
            </a:br>
            <a:r>
              <a:rPr lang="fa-IR" dirty="0" smtClean="0"/>
              <a:t>مدل </a:t>
            </a:r>
            <a:r>
              <a:rPr lang="en-US" dirty="0" smtClean="0"/>
              <a:t> </a:t>
            </a:r>
            <a:r>
              <a:rPr lang="en-US" sz="1100" dirty="0" smtClean="0">
                <a:cs typeface="B Nazanin" pitchFamily="2" charset="-78"/>
              </a:rPr>
              <a:t> </a:t>
            </a:r>
            <a:r>
              <a:rPr lang="en-US" dirty="0" smtClean="0"/>
              <a:t>QCI</a:t>
            </a:r>
            <a:r>
              <a:rPr lang="fa-IR" dirty="0" smtClean="0"/>
              <a:t/>
            </a:r>
            <a:br>
              <a:rPr lang="fa-IR" dirty="0" smtClean="0"/>
            </a:br>
            <a:r>
              <a:rPr lang="en-US" sz="1400" dirty="0" smtClean="0">
                <a:cs typeface="B Nazanin" pitchFamily="2" charset="-78"/>
              </a:rPr>
              <a:t>QCI ASSESSMENT</a:t>
            </a:r>
            <a:r>
              <a:rPr lang="fa-IR" sz="1400" dirty="0" smtClean="0">
                <a:cs typeface="B Nazanin" pitchFamily="2" charset="-78"/>
              </a:rPr>
              <a:t> ، 2001، اگيلوي، تحليل و برنامه ريزي، حوزه استراتژي، ارزش پيشتهادي، اجراي صحيح فرايند، چه ارزشي براي مشتري خلق مي کنم، در ازاي دريافت چه چيزي به من پول داده است. تجربه و احساس مشتري از جنس ادراک است. فرايند ها بايد به درستي اصلاح شوند. ارتباط غير مستقيم افراد و تکنولوژي با مديريت مشتري</a:t>
            </a:r>
            <a:r>
              <a:rPr lang="fa-IR" dirty="0" smtClean="0"/>
              <a:t/>
            </a:r>
            <a:br>
              <a:rPr lang="fa-IR" dirty="0" smtClean="0"/>
            </a:br>
            <a:r>
              <a:rPr lang="fa-IR" dirty="0"/>
              <a:t/>
            </a:r>
            <a:br>
              <a:rPr lang="fa-IR" dirty="0"/>
            </a:br>
            <a:endParaRPr lang="fa-IR" dirty="0"/>
          </a:p>
        </p:txBody>
      </p:sp>
      <p:pic>
        <p:nvPicPr>
          <p:cNvPr id="4" name="Content Placeholder 3" descr="مدل QCi یا CMAT در مدیریت ارتباط با مشتری"/>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95736" y="2060848"/>
            <a:ext cx="5133416" cy="4525962"/>
          </a:xfrm>
          <a:prstGeom prst="rect">
            <a:avLst/>
          </a:prstGeom>
          <a:ln/>
        </p:spPr>
        <p:style>
          <a:lnRef idx="2">
            <a:schemeClr val="dk1">
              <a:shade val="50000"/>
            </a:schemeClr>
          </a:lnRef>
          <a:fillRef idx="1">
            <a:schemeClr val="dk1"/>
          </a:fillRef>
          <a:effectRef idx="0">
            <a:schemeClr val="dk1"/>
          </a:effectRef>
          <a:fontRef idx="minor">
            <a:schemeClr val="lt1"/>
          </a:fontRef>
        </p:style>
      </p:pic>
    </p:spTree>
    <p:extLst>
      <p:ext uri="{BB962C8B-B14F-4D97-AF65-F5344CB8AC3E}">
        <p14:creationId xmlns:p14="http://schemas.microsoft.com/office/powerpoint/2010/main" val="23824532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r"/>
            <a:r>
              <a:rPr lang="fa-IR" dirty="0" smtClean="0"/>
              <a:t>مدل زنجيره ارزش</a:t>
            </a:r>
            <a:br>
              <a:rPr lang="fa-IR" dirty="0" smtClean="0"/>
            </a:br>
            <a:r>
              <a:rPr lang="fa-IR" sz="1400" dirty="0" smtClean="0">
                <a:cs typeface="B Nazanin" pitchFamily="2" charset="-78"/>
              </a:rPr>
              <a:t>مشتريان با سود بيشتر، صميميت بيشتر، ساخت شبکه ، هر مشتري، ارزشي متفاوت، مديريت با توجه به چرخه عمر</a:t>
            </a:r>
            <a:r>
              <a:rPr lang="fa-IR" dirty="0" smtClean="0"/>
              <a:t/>
            </a:r>
            <a:br>
              <a:rPr lang="fa-IR" dirty="0" smtClean="0"/>
            </a:br>
            <a:endParaRPr lang="fa-IR" dirty="0"/>
          </a:p>
        </p:txBody>
      </p:sp>
      <p:pic>
        <p:nvPicPr>
          <p:cNvPr id="4" name="Content Placeholder 3" descr="http://mollabagher.com/wp-content/uploads/CRM-Value-Chain-Model.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28960" y="1481138"/>
            <a:ext cx="6686080" cy="4525962"/>
          </a:xfrm>
          <a:prstGeom prst="rect">
            <a:avLst/>
          </a:prstGeom>
          <a:noFill/>
          <a:ln>
            <a:noFill/>
          </a:ln>
        </p:spPr>
      </p:pic>
    </p:spTree>
    <p:extLst>
      <p:ext uri="{BB962C8B-B14F-4D97-AF65-F5344CB8AC3E}">
        <p14:creationId xmlns:p14="http://schemas.microsoft.com/office/powerpoint/2010/main" val="24723847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0867446"/>
              </p:ext>
            </p:extLst>
          </p:nvPr>
        </p:nvGraphicFramePr>
        <p:xfrm>
          <a:off x="1187624" y="1916832"/>
          <a:ext cx="6696746" cy="3744418"/>
        </p:xfrm>
        <a:graphic>
          <a:graphicData uri="http://schemas.openxmlformats.org/drawingml/2006/table">
            <a:tbl>
              <a:tblPr firstRow="1" firstCol="1" bandRow="1"/>
              <a:tblGrid>
                <a:gridCol w="956678"/>
                <a:gridCol w="956678"/>
                <a:gridCol w="956678"/>
                <a:gridCol w="956678"/>
                <a:gridCol w="956678"/>
                <a:gridCol w="956678"/>
                <a:gridCol w="956678"/>
              </a:tblGrid>
              <a:tr h="519912">
                <a:tc gridSpan="3">
                  <a:txBody>
                    <a:bodyPr/>
                    <a:lstStyle/>
                    <a:p>
                      <a:pPr algn="just" rtl="1">
                        <a:lnSpc>
                          <a:spcPct val="115000"/>
                        </a:lnSpc>
                        <a:spcAft>
                          <a:spcPts val="1000"/>
                        </a:spcAft>
                      </a:pPr>
                      <a:r>
                        <a:rPr lang="fa-IR" sz="1000" b="1">
                          <a:effectLst/>
                          <a:latin typeface="Calibri"/>
                          <a:ea typeface="Calibri"/>
                          <a:cs typeface="B Nazanin"/>
                        </a:rPr>
                        <a:t>کمپانی</a:t>
                      </a:r>
                      <a:r>
                        <a:rPr lang="en-US" sz="1000" b="1">
                          <a:effectLst/>
                          <a:latin typeface="Calibri"/>
                          <a:ea typeface="Calibri"/>
                          <a:cs typeface="B Nazanin"/>
                        </a:rPr>
                        <a:t> B (</a:t>
                      </a:r>
                      <a:r>
                        <a:rPr lang="fa-IR" sz="1000" b="1">
                          <a:effectLst/>
                          <a:latin typeface="Calibri"/>
                          <a:ea typeface="Calibri"/>
                          <a:cs typeface="B Nazanin"/>
                        </a:rPr>
                        <a:t>نرخ خروج مشتری ۱۰</a:t>
                      </a:r>
                      <a:r>
                        <a:rPr lang="en-US" sz="1000" b="1">
                          <a:effectLst/>
                          <a:latin typeface="Calibri"/>
                          <a:ea typeface="Calibri"/>
                          <a:cs typeface="B Nazanin"/>
                        </a:rPr>
                        <a:t> %)</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hMerge="1">
                  <a:txBody>
                    <a:bodyPr/>
                    <a:lstStyle/>
                    <a:p>
                      <a:pPr rtl="1"/>
                      <a:endParaRPr lang="fa-IR"/>
                    </a:p>
                  </a:txBody>
                  <a:tcPr/>
                </a:tc>
                <a:tc hMerge="1">
                  <a:txBody>
                    <a:bodyPr/>
                    <a:lstStyle/>
                    <a:p>
                      <a:pPr rtl="1"/>
                      <a:endParaRPr lang="fa-IR"/>
                    </a:p>
                  </a:txBody>
                  <a:tcPr/>
                </a:tc>
                <a:tc gridSpan="3">
                  <a:txBody>
                    <a:bodyPr/>
                    <a:lstStyle/>
                    <a:p>
                      <a:pPr algn="just" rtl="1">
                        <a:lnSpc>
                          <a:spcPct val="115000"/>
                        </a:lnSpc>
                        <a:spcAft>
                          <a:spcPts val="1000"/>
                        </a:spcAft>
                      </a:pPr>
                      <a:r>
                        <a:rPr lang="fa-IR" sz="1000" b="1">
                          <a:effectLst/>
                          <a:latin typeface="Calibri"/>
                          <a:ea typeface="Calibri"/>
                          <a:cs typeface="B Nazanin"/>
                        </a:rPr>
                        <a:t>کمپانی</a:t>
                      </a:r>
                      <a:r>
                        <a:rPr lang="en-US" sz="1000" b="1">
                          <a:effectLst/>
                          <a:latin typeface="Calibri"/>
                          <a:ea typeface="Calibri"/>
                          <a:cs typeface="B Nazanin"/>
                        </a:rPr>
                        <a:t> A (</a:t>
                      </a:r>
                      <a:r>
                        <a:rPr lang="fa-IR" sz="1000" b="1">
                          <a:effectLst/>
                          <a:latin typeface="Calibri"/>
                          <a:ea typeface="Calibri"/>
                          <a:cs typeface="B Nazanin"/>
                        </a:rPr>
                        <a:t>نرخ خروج مشتری ۵</a:t>
                      </a:r>
                      <a:r>
                        <a:rPr lang="en-US" sz="1000" b="1">
                          <a:effectLst/>
                          <a:latin typeface="Calibri"/>
                          <a:ea typeface="Calibri"/>
                          <a:cs typeface="B Nazanin"/>
                        </a:rPr>
                        <a:t> %)</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hMerge="1">
                  <a:txBody>
                    <a:bodyPr/>
                    <a:lstStyle/>
                    <a:p>
                      <a:pPr rtl="1"/>
                      <a:endParaRPr lang="fa-IR"/>
                    </a:p>
                  </a:txBody>
                  <a:tcPr/>
                </a:tc>
                <a:tc hMerge="1">
                  <a:txBody>
                    <a:bodyPr/>
                    <a:lstStyle/>
                    <a:p>
                      <a:pPr rtl="1"/>
                      <a:endParaRPr lang="fa-IR"/>
                    </a:p>
                  </a:txBody>
                  <a:tcPr/>
                </a:tc>
                <a:tc rowSpan="2">
                  <a:txBody>
                    <a:bodyPr/>
                    <a:lstStyle/>
                    <a:p>
                      <a:pPr algn="just" rtl="1">
                        <a:lnSpc>
                          <a:spcPct val="115000"/>
                        </a:lnSpc>
                        <a:spcAft>
                          <a:spcPts val="1000"/>
                        </a:spcAft>
                      </a:pPr>
                      <a:r>
                        <a:rPr lang="en-US" sz="1000" b="1">
                          <a:effectLst/>
                          <a:latin typeface="Calibri"/>
                          <a:ea typeface="Calibri"/>
                          <a:cs typeface="B Nazanin"/>
                        </a:rPr>
                        <a:t> </a:t>
                      </a:r>
                      <a:endParaRPr lang="en-US" sz="1100">
                        <a:effectLst/>
                        <a:latin typeface="Calibri"/>
                        <a:ea typeface="Calibri"/>
                        <a:cs typeface="Arial"/>
                      </a:endParaRPr>
                    </a:p>
                    <a:p>
                      <a:pPr algn="just" rtl="1">
                        <a:lnSpc>
                          <a:spcPct val="115000"/>
                        </a:lnSpc>
                        <a:spcAft>
                          <a:spcPts val="1000"/>
                        </a:spcAft>
                      </a:pPr>
                      <a:r>
                        <a:rPr lang="fa-IR" sz="1000" b="1">
                          <a:effectLst/>
                          <a:latin typeface="Calibri"/>
                          <a:ea typeface="Calibri"/>
                          <a:cs typeface="B Nazanin"/>
                        </a:rPr>
                        <a:t>سال</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624946">
                <a:tc>
                  <a:txBody>
                    <a:bodyPr/>
                    <a:lstStyle/>
                    <a:p>
                      <a:pPr algn="just" rtl="1">
                        <a:lnSpc>
                          <a:spcPct val="115000"/>
                        </a:lnSpc>
                        <a:spcAft>
                          <a:spcPts val="1000"/>
                        </a:spcAft>
                      </a:pPr>
                      <a:r>
                        <a:rPr lang="fa-IR" sz="1000" b="1">
                          <a:effectLst/>
                          <a:latin typeface="Calibri"/>
                          <a:ea typeface="Calibri"/>
                          <a:cs typeface="B Nazanin"/>
                        </a:rPr>
                        <a:t>کل مشتری</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مشتری جدید</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مشتری قدیم</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کل مشتری</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مشتری جدید</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مشتری قدیم</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vMerge="1">
                  <a:txBody>
                    <a:bodyPr/>
                    <a:lstStyle/>
                    <a:p>
                      <a:pPr rtl="1"/>
                      <a:endParaRPr lang="fa-IR"/>
                    </a:p>
                  </a:txBody>
                  <a:tcPr/>
                </a:tc>
              </a:tr>
              <a:tr h="519912">
                <a:tc>
                  <a:txBody>
                    <a:bodyPr/>
                    <a:lstStyle/>
                    <a:p>
                      <a:pPr algn="just" rtl="1">
                        <a:lnSpc>
                          <a:spcPct val="115000"/>
                        </a:lnSpc>
                        <a:spcAft>
                          <a:spcPts val="1000"/>
                        </a:spcAft>
                      </a:pPr>
                      <a:r>
                        <a:rPr lang="fa-IR" sz="1000" b="1">
                          <a:effectLst/>
                          <a:latin typeface="Calibri"/>
                          <a:ea typeface="Calibri"/>
                          <a:cs typeface="B Nazanin"/>
                        </a:rPr>
                        <a:t>۱۱۰۰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۱۱۰۰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۲۰۰۱</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519912">
                <a:tc>
                  <a:txBody>
                    <a:bodyPr/>
                    <a:lstStyle/>
                    <a:p>
                      <a:pPr algn="just" rtl="1">
                        <a:lnSpc>
                          <a:spcPct val="115000"/>
                        </a:lnSpc>
                        <a:spcAft>
                          <a:spcPts val="1000"/>
                        </a:spcAft>
                      </a:pPr>
                      <a:r>
                        <a:rPr lang="fa-IR" sz="1000" b="1">
                          <a:effectLst/>
                          <a:latin typeface="Calibri"/>
                          <a:ea typeface="Calibri"/>
                          <a:cs typeface="B Nazanin"/>
                        </a:rPr>
                        <a:t>۱۰۹۰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۹۹۰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۱۱۴۵</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۱۰۴۵</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۲۰۰۲</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519912">
                <a:tc>
                  <a:txBody>
                    <a:bodyPr/>
                    <a:lstStyle/>
                    <a:p>
                      <a:pPr algn="just" rtl="1">
                        <a:lnSpc>
                          <a:spcPct val="115000"/>
                        </a:lnSpc>
                        <a:spcAft>
                          <a:spcPts val="1000"/>
                        </a:spcAft>
                      </a:pPr>
                      <a:r>
                        <a:rPr lang="fa-IR" sz="1000" b="1">
                          <a:effectLst/>
                          <a:latin typeface="Calibri"/>
                          <a:ea typeface="Calibri"/>
                          <a:cs typeface="B Nazanin"/>
                        </a:rPr>
                        <a:t>۱۰۸۱</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۹۸۱</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۱۱۸۸</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۱۰۸۸</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۲۰۰۳</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519912">
                <a:tc>
                  <a:txBody>
                    <a:bodyPr/>
                    <a:lstStyle/>
                    <a:p>
                      <a:pPr algn="just" rtl="1">
                        <a:lnSpc>
                          <a:spcPct val="115000"/>
                        </a:lnSpc>
                        <a:spcAft>
                          <a:spcPts val="1000"/>
                        </a:spcAft>
                      </a:pPr>
                      <a:r>
                        <a:rPr lang="fa-IR" sz="1000" b="1">
                          <a:effectLst/>
                          <a:latin typeface="Calibri"/>
                          <a:ea typeface="Calibri"/>
                          <a:cs typeface="B Nazanin"/>
                        </a:rPr>
                        <a:t>۱۰۷۳</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۹۷۳</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۱۲۲۹</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۱۱۲۹</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۲۰۰۴</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519912">
                <a:tc>
                  <a:txBody>
                    <a:bodyPr/>
                    <a:lstStyle/>
                    <a:p>
                      <a:pPr algn="just" rtl="1">
                        <a:lnSpc>
                          <a:spcPct val="115000"/>
                        </a:lnSpc>
                        <a:spcAft>
                          <a:spcPts val="1000"/>
                        </a:spcAft>
                      </a:pPr>
                      <a:r>
                        <a:rPr lang="fa-IR" sz="1000" b="1">
                          <a:effectLst/>
                          <a:latin typeface="Calibri"/>
                          <a:ea typeface="Calibri"/>
                          <a:cs typeface="B Nazanin"/>
                        </a:rPr>
                        <a:t>۱۰۶۶</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۱۰۰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۹۶۶</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۱۲۶۸</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dirty="0">
                          <a:effectLst/>
                          <a:latin typeface="Calibri"/>
                          <a:ea typeface="Calibri"/>
                          <a:cs typeface="B Nazanin"/>
                        </a:rPr>
                        <a:t>۱۰۰</a:t>
                      </a:r>
                      <a:endParaRPr lang="en-US" sz="1100" dirty="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۱۱۶۸</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dirty="0">
                          <a:effectLst/>
                          <a:latin typeface="Calibri"/>
                          <a:ea typeface="Calibri"/>
                          <a:cs typeface="B Nazanin"/>
                        </a:rPr>
                        <a:t>۲۰۰۵</a:t>
                      </a:r>
                      <a:endParaRPr lang="en-US" sz="1100" dirty="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r>
            </a:tbl>
          </a:graphicData>
        </a:graphic>
      </p:graphicFrame>
      <p:sp>
        <p:nvSpPr>
          <p:cNvPr id="3" name="Title 2"/>
          <p:cNvSpPr>
            <a:spLocks noGrp="1"/>
          </p:cNvSpPr>
          <p:nvPr>
            <p:ph type="title"/>
          </p:nvPr>
        </p:nvSpPr>
        <p:spPr/>
        <p:txBody>
          <a:bodyPr>
            <a:normAutofit/>
          </a:bodyPr>
          <a:lstStyle/>
          <a:p>
            <a:pPr algn="r"/>
            <a:r>
              <a:rPr lang="fa-IR" sz="1400" dirty="0" smtClean="0">
                <a:cs typeface="B Nazanin" pitchFamily="2" charset="-78"/>
              </a:rPr>
              <a:t>ابتدا 5% سال پنجم </a:t>
            </a:r>
            <a:r>
              <a:rPr lang="en-US" sz="1400" dirty="0" smtClean="0">
                <a:cs typeface="B Nazanin" pitchFamily="2" charset="-78"/>
              </a:rPr>
              <a:t>19%</a:t>
            </a:r>
            <a:br>
              <a:rPr lang="en-US" sz="1400" dirty="0" smtClean="0">
                <a:cs typeface="B Nazanin" pitchFamily="2" charset="-78"/>
              </a:rPr>
            </a:br>
            <a:r>
              <a:rPr lang="fa-IR" sz="1400" dirty="0" smtClean="0">
                <a:cs typeface="B Nazanin" pitchFamily="2" charset="-78"/>
              </a:rPr>
              <a:t>نرخ نگهداشت+ نرخ خروج – 100</a:t>
            </a:r>
            <a:br>
              <a:rPr lang="fa-IR" sz="1400" dirty="0" smtClean="0">
                <a:cs typeface="B Nazanin" pitchFamily="2" charset="-78"/>
              </a:rPr>
            </a:br>
            <a:r>
              <a:rPr lang="fa-IR" sz="1400" dirty="0" smtClean="0">
                <a:cs typeface="B Nazanin" pitchFamily="2" charset="-78"/>
              </a:rPr>
              <a:t>بيهوده زياد کردن ظرفيت پايگاه داده به نفع ما نيست. ظرفيت دانشگاه. </a:t>
            </a:r>
            <a:endParaRPr lang="fa-IR" sz="1400" dirty="0">
              <a:cs typeface="B Nazanin" pitchFamily="2" charset="-78"/>
            </a:endParaRPr>
          </a:p>
        </p:txBody>
      </p:sp>
    </p:spTree>
    <p:extLst>
      <p:ext uri="{BB962C8B-B14F-4D97-AF65-F5344CB8AC3E}">
        <p14:creationId xmlns:p14="http://schemas.microsoft.com/office/powerpoint/2010/main" val="14741043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638300" y="2084229"/>
          <a:ext cx="5867400" cy="3319780"/>
        </p:xfrm>
        <a:graphic>
          <a:graphicData uri="http://schemas.openxmlformats.org/drawingml/2006/table">
            <a:tbl>
              <a:tblPr firstRow="1" firstCol="1" bandRow="1"/>
              <a:tblGrid>
                <a:gridCol w="2933700"/>
                <a:gridCol w="2933700"/>
              </a:tblGrid>
              <a:tr h="0">
                <a:tc>
                  <a:txBody>
                    <a:bodyPr/>
                    <a:lstStyle/>
                    <a:p>
                      <a:pPr algn="just" rtl="1">
                        <a:lnSpc>
                          <a:spcPct val="115000"/>
                        </a:lnSpc>
                        <a:spcAft>
                          <a:spcPts val="1000"/>
                        </a:spcAft>
                      </a:pPr>
                      <a:r>
                        <a:rPr lang="fa-IR" sz="1000" b="1">
                          <a:effectLst/>
                          <a:latin typeface="Calibri"/>
                          <a:ea typeface="Calibri"/>
                          <a:cs typeface="B Nazanin"/>
                        </a:rPr>
                        <a:t>مدت زمان نگهداشت مشتری</a:t>
                      </a:r>
                      <a:endParaRPr lang="en-US" sz="1100">
                        <a:effectLst/>
                        <a:latin typeface="Calibri"/>
                        <a:ea typeface="Calibri"/>
                        <a:cs typeface="Arial"/>
                      </a:endParaRPr>
                    </a:p>
                    <a:p>
                      <a:pPr algn="just" rtl="1">
                        <a:lnSpc>
                          <a:spcPct val="115000"/>
                        </a:lnSpc>
                        <a:spcAft>
                          <a:spcPts val="1000"/>
                        </a:spcAft>
                      </a:pPr>
                      <a:r>
                        <a:rPr lang="en-US" sz="1000" b="1">
                          <a:effectLst/>
                          <a:latin typeface="Calibri"/>
                          <a:ea typeface="Calibri"/>
                          <a:cs typeface="B Nazanin"/>
                        </a:rPr>
                        <a:t>(Average customer tenure)</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نرخ نگهداشت</a:t>
                      </a:r>
                      <a:r>
                        <a:rPr lang="en-US" sz="1000" b="1">
                          <a:effectLst/>
                          <a:latin typeface="Calibri"/>
                          <a:ea typeface="Calibri"/>
                          <a:cs typeface="B Nazanin"/>
                        </a:rPr>
                        <a:t> – Customer retention rate</a:t>
                      </a:r>
                      <a:endParaRPr lang="en-US" sz="1100">
                        <a:effectLst/>
                        <a:latin typeface="Calibri"/>
                        <a:ea typeface="Calibri"/>
                        <a:cs typeface="Arial"/>
                      </a:endParaRPr>
                    </a:p>
                    <a:p>
                      <a:pPr algn="just" rtl="1">
                        <a:lnSpc>
                          <a:spcPct val="115000"/>
                        </a:lnSpc>
                        <a:spcAft>
                          <a:spcPts val="1000"/>
                        </a:spcAft>
                      </a:pPr>
                      <a:r>
                        <a:rPr lang="fa-IR" sz="1000" b="1">
                          <a:effectLst/>
                          <a:latin typeface="Calibri"/>
                          <a:ea typeface="Calibri"/>
                          <a:cs typeface="B Nazanin"/>
                        </a:rPr>
                        <a:t>۵۰%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۲سال</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۵۰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۳سال</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۶۷</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۴سال</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۷۵</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۵سال</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۸۰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۱۰سال</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۹۰</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۱۲.۵سال</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۹۲</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۲۰سال</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۹۵</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۲۵سال</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۹۶</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۳۳.۳سال</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۹۷</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۵۰سال</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۹۸</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۱۰۰سال</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dirty="0">
                          <a:effectLst/>
                          <a:latin typeface="Calibri"/>
                          <a:ea typeface="Calibri"/>
                          <a:cs typeface="B Nazanin"/>
                        </a:rPr>
                        <a:t>۹۹</a:t>
                      </a:r>
                      <a:endParaRPr lang="en-US" sz="1100" dirty="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r>
            </a:tbl>
          </a:graphicData>
        </a:graphic>
      </p:graphicFrame>
      <p:sp>
        <p:nvSpPr>
          <p:cNvPr id="3" name="Title 2"/>
          <p:cNvSpPr>
            <a:spLocks noGrp="1"/>
          </p:cNvSpPr>
          <p:nvPr>
            <p:ph type="title"/>
          </p:nvPr>
        </p:nvSpPr>
        <p:spPr/>
        <p:txBody>
          <a:bodyPr>
            <a:normAutofit/>
          </a:bodyPr>
          <a:lstStyle/>
          <a:p>
            <a:pPr algn="r"/>
            <a:r>
              <a:rPr lang="en-US" sz="1400" dirty="0" smtClean="0">
                <a:cs typeface="B Nazanin" pitchFamily="2" charset="-78"/>
              </a:rPr>
              <a:t>TENURE</a:t>
            </a:r>
            <a:r>
              <a:rPr lang="fa-IR" sz="1400" dirty="0" smtClean="0">
                <a:cs typeface="B Nazanin" pitchFamily="2" charset="-78"/>
              </a:rPr>
              <a:t>: طول عمر مشتري – اگر نرخ نگهداشت بيشتر باشد </a:t>
            </a:r>
            <a:r>
              <a:rPr lang="en-US" sz="1400" dirty="0" smtClean="0">
                <a:cs typeface="B Nazanin" pitchFamily="2" charset="-78"/>
              </a:rPr>
              <a:t>TENURE </a:t>
            </a:r>
            <a:r>
              <a:rPr lang="fa-IR" sz="1400" dirty="0" smtClean="0">
                <a:cs typeface="B Nazanin" pitchFamily="2" charset="-78"/>
              </a:rPr>
              <a:t>بيشتر مي شود.مثال: دانشجو، نمره</a:t>
            </a:r>
            <a:br>
              <a:rPr lang="fa-IR" sz="1400" dirty="0" smtClean="0">
                <a:cs typeface="B Nazanin" pitchFamily="2" charset="-78"/>
              </a:rPr>
            </a:br>
            <a:r>
              <a:rPr lang="fa-IR" sz="1400" dirty="0" smtClean="0">
                <a:cs typeface="B Nazanin" pitchFamily="2" charset="-78"/>
              </a:rPr>
              <a:t>هرچه بالاتر مي رويم افزايش کمتر و سخت تر مي شود.</a:t>
            </a:r>
            <a:br>
              <a:rPr lang="fa-IR" sz="1400" dirty="0" smtClean="0">
                <a:cs typeface="B Nazanin" pitchFamily="2" charset="-78"/>
              </a:rPr>
            </a:br>
            <a:r>
              <a:rPr lang="fa-IR" sz="1400" dirty="0" smtClean="0">
                <a:cs typeface="B Nazanin" pitchFamily="2" charset="-78"/>
              </a:rPr>
              <a:t>سازمان ها بايد هوشمندانه طول عمر را افزايش دهند. دو مزيت: - کم شدن هزينه بازاريابي 2- درک بيشتر ما نسبت به مشتري.</a:t>
            </a:r>
            <a:br>
              <a:rPr lang="fa-IR" sz="1400" dirty="0" smtClean="0">
                <a:cs typeface="B Nazanin" pitchFamily="2" charset="-78"/>
              </a:rPr>
            </a:br>
            <a:r>
              <a:rPr lang="fa-IR" sz="1400" dirty="0" smtClean="0">
                <a:cs typeface="B Nazanin" pitchFamily="2" charset="-78"/>
              </a:rPr>
              <a:t>هزينه تا يک جايي کم مي شود بعد افزايش مي يابد. تنوع در محصول، تحقيق و توسعه</a:t>
            </a:r>
            <a:endParaRPr lang="fa-IR" sz="1400" dirty="0">
              <a:cs typeface="B Nazanin" pitchFamily="2" charset="-78"/>
            </a:endParaRPr>
          </a:p>
        </p:txBody>
      </p:sp>
    </p:spTree>
    <p:extLst>
      <p:ext uri="{BB962C8B-B14F-4D97-AF65-F5344CB8AC3E}">
        <p14:creationId xmlns:p14="http://schemas.microsoft.com/office/powerpoint/2010/main" val="28021345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826572978"/>
              </p:ext>
            </p:extLst>
          </p:nvPr>
        </p:nvGraphicFramePr>
        <p:xfrm>
          <a:off x="1638300" y="2601119"/>
          <a:ext cx="5867400" cy="2286000"/>
        </p:xfrm>
        <a:graphic>
          <a:graphicData uri="http://schemas.openxmlformats.org/drawingml/2006/table">
            <a:tbl>
              <a:tblPr firstRow="1" firstCol="1" bandRow="1"/>
              <a:tblGrid>
                <a:gridCol w="3642360"/>
                <a:gridCol w="1798320"/>
                <a:gridCol w="426720"/>
              </a:tblGrid>
              <a:tr h="0">
                <a:tc>
                  <a:txBody>
                    <a:bodyPr/>
                    <a:lstStyle/>
                    <a:p>
                      <a:pPr algn="just" rtl="1">
                        <a:lnSpc>
                          <a:spcPct val="115000"/>
                        </a:lnSpc>
                        <a:spcAft>
                          <a:spcPts val="1000"/>
                        </a:spcAft>
                      </a:pPr>
                      <a:r>
                        <a:rPr lang="fa-IR" sz="1000" b="1" dirty="0">
                          <a:effectLst/>
                          <a:latin typeface="Calibri"/>
                          <a:ea typeface="Calibri"/>
                          <a:cs typeface="B Nazanin"/>
                        </a:rPr>
                        <a:t>مشتری مشکوک- آیا به درد بازار می خورد یا نه؟</a:t>
                      </a:r>
                      <a:endParaRPr lang="en-US" sz="1100" dirty="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Suspect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مشتری بالقوه </a:t>
                      </a:r>
                      <a:r>
                        <a:rPr lang="fa-IR" sz="1000" b="1">
                          <a:effectLst/>
                          <a:latin typeface="Calibri"/>
                          <a:ea typeface="Calibri"/>
                          <a:cs typeface="Times New Roman"/>
                        </a:rPr>
                        <a:t>–</a:t>
                      </a:r>
                      <a:r>
                        <a:rPr lang="fa-IR" sz="1000" b="1">
                          <a:effectLst/>
                          <a:latin typeface="Calibri"/>
                          <a:ea typeface="Calibri"/>
                          <a:cs typeface="B Nazanin"/>
                        </a:rPr>
                        <a:t> امید انجام کاری </a:t>
                      </a:r>
                      <a:r>
                        <a:rPr lang="fa-IR" sz="1000" b="1">
                          <a:effectLst/>
                          <a:latin typeface="Calibri"/>
                          <a:ea typeface="Calibri"/>
                          <a:cs typeface="Times New Roman"/>
                        </a:rPr>
                        <a:t>–</a:t>
                      </a:r>
                      <a:r>
                        <a:rPr lang="fa-IR" sz="1000" b="1">
                          <a:effectLst/>
                          <a:latin typeface="Calibri"/>
                          <a:ea typeface="Calibri"/>
                          <a:cs typeface="B Nazanin"/>
                        </a:rPr>
                        <a:t> شرایط بازار را دارد</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Prospect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dirty="0">
                          <a:effectLst/>
                          <a:latin typeface="Calibri"/>
                          <a:ea typeface="Calibri"/>
                          <a:cs typeface="B Nazanin"/>
                        </a:rPr>
                        <a:t>۰</a:t>
                      </a:r>
                      <a:endParaRPr lang="en-US" sz="1100" dirty="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اولین خرید مشتری انجام می شود</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First-time Customer</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مشتری که شروع به خرید از ما می کند و ما میتوانیم تأثیر زیادی در</a:t>
                      </a:r>
                      <a:r>
                        <a:rPr lang="en-US" sz="1000" b="1">
                          <a:effectLst/>
                          <a:latin typeface="Calibri"/>
                          <a:ea typeface="Calibri"/>
                          <a:cs typeface="B Nazanin"/>
                        </a:rPr>
                        <a:t> portfolio </a:t>
                      </a:r>
                      <a:r>
                        <a:rPr lang="fa-IR" sz="1000" b="1">
                          <a:effectLst/>
                          <a:latin typeface="Calibri"/>
                          <a:ea typeface="Calibri"/>
                          <a:cs typeface="B Nazanin"/>
                        </a:rPr>
                        <a:t>مشتری بگذاریم</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Repeat Customer</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۲</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سهم شرکت ما از</a:t>
                      </a:r>
                      <a:r>
                        <a:rPr lang="en-US" sz="1000" b="1">
                          <a:effectLst/>
                          <a:latin typeface="Calibri"/>
                          <a:ea typeface="Calibri"/>
                          <a:cs typeface="B Nazanin"/>
                        </a:rPr>
                        <a:t> Portfolio </a:t>
                      </a:r>
                      <a:r>
                        <a:rPr lang="fa-IR" sz="1000" b="1">
                          <a:effectLst/>
                          <a:latin typeface="Calibri"/>
                          <a:ea typeface="Calibri"/>
                          <a:cs typeface="B Nazanin"/>
                        </a:rPr>
                        <a:t>مشتری بیش از بقیه است</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Majority Customer</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۳</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مشتری به شرکت وفادار می شود و تا جایی که می تواند محصولات ما را می خرد</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Loyal Customer</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۴</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0">
                <a:tc>
                  <a:txBody>
                    <a:bodyPr/>
                    <a:lstStyle/>
                    <a:p>
                      <a:pPr algn="just" rtl="1">
                        <a:lnSpc>
                          <a:spcPct val="115000"/>
                        </a:lnSpc>
                        <a:spcAft>
                          <a:spcPts val="1000"/>
                        </a:spcAft>
                      </a:pPr>
                      <a:r>
                        <a:rPr lang="fa-IR" sz="1000" b="1">
                          <a:effectLst/>
                          <a:latin typeface="Calibri"/>
                          <a:ea typeface="Calibri"/>
                          <a:cs typeface="B Nazanin"/>
                        </a:rPr>
                        <a:t>مشتری هرجا که میرود تبلیغ محصولات شرکت را می کند و طرفدار و هوادار سرسخت شرکت می گردد به گونه ای که ممکن است چندین مغازه را عوض کند تا جنس ما را پیدا نماید</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Advocate</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dirty="0">
                          <a:effectLst/>
                          <a:latin typeface="Calibri"/>
                          <a:ea typeface="Calibri"/>
                          <a:cs typeface="B Nazanin"/>
                        </a:rPr>
                        <a:t>۵</a:t>
                      </a:r>
                      <a:endParaRPr lang="en-US" sz="1100" dirty="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r>
            </a:tbl>
          </a:graphicData>
        </a:graphic>
      </p:graphicFrame>
      <p:sp>
        <p:nvSpPr>
          <p:cNvPr id="3" name="Title 2"/>
          <p:cNvSpPr>
            <a:spLocks noGrp="1"/>
          </p:cNvSpPr>
          <p:nvPr>
            <p:ph type="title"/>
          </p:nvPr>
        </p:nvSpPr>
        <p:spPr>
          <a:xfrm>
            <a:off x="457200" y="274638"/>
            <a:ext cx="8229600" cy="1642194"/>
          </a:xfrm>
        </p:spPr>
        <p:txBody>
          <a:bodyPr>
            <a:normAutofit/>
          </a:bodyPr>
          <a:lstStyle/>
          <a:p>
            <a:pPr algn="r"/>
            <a:r>
              <a:rPr lang="en-US" sz="1600" dirty="0" smtClean="0">
                <a:cs typeface="B Nazanin" pitchFamily="2" charset="-78"/>
              </a:rPr>
              <a:t>LADDER VALUE: </a:t>
            </a:r>
            <a:r>
              <a:rPr lang="fa-IR" sz="1600" dirty="0" smtClean="0">
                <a:cs typeface="B Nazanin" pitchFamily="2" charset="-78"/>
              </a:rPr>
              <a:t>مشتري جند ساله است. پله چندم است. هزينه کرد ما بايد متفاوت باشد. مشتري بالاتر، ارزشش بيشتر، سهم ما از سبد مشتري بيشتر </a:t>
            </a:r>
            <a:br>
              <a:rPr lang="fa-IR" sz="1600" dirty="0" smtClean="0">
                <a:cs typeface="B Nazanin" pitchFamily="2" charset="-78"/>
              </a:rPr>
            </a:br>
            <a:r>
              <a:rPr lang="fa-IR" sz="1600" dirty="0" smtClean="0">
                <a:cs typeface="B Nazanin" pitchFamily="2" charset="-78"/>
              </a:rPr>
              <a:t>خريد دلستر. جيب مشتري. سهم خود را افزايش دهيد. سس دلپذير. 2ميليون تهراني. 10%.  از رسوخ در بازار تا توسعه بازار</a:t>
            </a:r>
            <a:br>
              <a:rPr lang="fa-IR" sz="1600" dirty="0" smtClean="0">
                <a:cs typeface="B Nazanin" pitchFamily="2" charset="-78"/>
              </a:rPr>
            </a:br>
            <a:r>
              <a:rPr lang="fa-IR" sz="1600" dirty="0" smtClean="0">
                <a:cs typeface="B Nazanin" pitchFamily="2" charset="-78"/>
              </a:rPr>
              <a:t>اولويت استراتژي ها را فراموش نکنيد.</a:t>
            </a:r>
            <a:br>
              <a:rPr lang="fa-IR" sz="1600" dirty="0" smtClean="0">
                <a:cs typeface="B Nazanin" pitchFamily="2" charset="-78"/>
              </a:rPr>
            </a:br>
            <a:r>
              <a:rPr lang="fa-IR" sz="1600" dirty="0">
                <a:cs typeface="B Nazanin" pitchFamily="2" charset="-78"/>
              </a:rPr>
              <a:t> </a:t>
            </a:r>
            <a:r>
              <a:rPr lang="fa-IR" sz="2000" dirty="0" smtClean="0">
                <a:cs typeface="B Nazanin" pitchFamily="2" charset="-78"/>
              </a:rPr>
              <a:t>پلکان مشتري:</a:t>
            </a:r>
            <a:endParaRPr lang="fa-IR" sz="1600" dirty="0">
              <a:cs typeface="B Nazanin" pitchFamily="2" charset="-78"/>
            </a:endParaRPr>
          </a:p>
        </p:txBody>
      </p:sp>
      <p:graphicFrame>
        <p:nvGraphicFramePr>
          <p:cNvPr id="5" name="Content Placeholder 3"/>
          <p:cNvGraphicFramePr>
            <a:graphicFrameLocks noGrp="1"/>
          </p:cNvGraphicFramePr>
          <p:nvPr>
            <p:ph idx="1"/>
            <p:extLst>
              <p:ext uri="{D42A27DB-BD31-4B8C-83A1-F6EECF244321}">
                <p14:modId xmlns:p14="http://schemas.microsoft.com/office/powerpoint/2010/main" val="467538412"/>
              </p:ext>
            </p:extLst>
          </p:nvPr>
        </p:nvGraphicFramePr>
        <p:xfrm>
          <a:off x="1619672" y="2564904"/>
          <a:ext cx="6192688" cy="3168354"/>
        </p:xfrm>
        <a:graphic>
          <a:graphicData uri="http://schemas.openxmlformats.org/drawingml/2006/table">
            <a:tbl>
              <a:tblPr firstRow="1" firstCol="1" bandRow="1"/>
              <a:tblGrid>
                <a:gridCol w="3844292"/>
                <a:gridCol w="1898019"/>
                <a:gridCol w="450377"/>
              </a:tblGrid>
              <a:tr h="348519">
                <a:tc>
                  <a:txBody>
                    <a:bodyPr/>
                    <a:lstStyle/>
                    <a:p>
                      <a:pPr algn="just" rtl="1">
                        <a:lnSpc>
                          <a:spcPct val="115000"/>
                        </a:lnSpc>
                        <a:spcAft>
                          <a:spcPts val="1000"/>
                        </a:spcAft>
                      </a:pPr>
                      <a:r>
                        <a:rPr lang="fa-IR" sz="1000" b="1" dirty="0">
                          <a:effectLst/>
                          <a:latin typeface="Calibri"/>
                          <a:ea typeface="Calibri"/>
                          <a:cs typeface="B Nazanin"/>
                        </a:rPr>
                        <a:t>مشتری مشکوک- آیا به درد بازار می خورد یا نه؟</a:t>
                      </a:r>
                      <a:endParaRPr lang="en-US" sz="1100" dirty="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Suspect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348519">
                <a:tc>
                  <a:txBody>
                    <a:bodyPr/>
                    <a:lstStyle/>
                    <a:p>
                      <a:pPr algn="just" rtl="1">
                        <a:lnSpc>
                          <a:spcPct val="115000"/>
                        </a:lnSpc>
                        <a:spcAft>
                          <a:spcPts val="1000"/>
                        </a:spcAft>
                      </a:pPr>
                      <a:r>
                        <a:rPr lang="fa-IR" sz="1000" b="1">
                          <a:effectLst/>
                          <a:latin typeface="Calibri"/>
                          <a:ea typeface="Calibri"/>
                          <a:cs typeface="B Nazanin"/>
                        </a:rPr>
                        <a:t>مشتری بالقوه </a:t>
                      </a:r>
                      <a:r>
                        <a:rPr lang="fa-IR" sz="1000" b="1">
                          <a:effectLst/>
                          <a:latin typeface="Calibri"/>
                          <a:ea typeface="Calibri"/>
                          <a:cs typeface="Times New Roman"/>
                        </a:rPr>
                        <a:t>–</a:t>
                      </a:r>
                      <a:r>
                        <a:rPr lang="fa-IR" sz="1000" b="1">
                          <a:effectLst/>
                          <a:latin typeface="Calibri"/>
                          <a:ea typeface="Calibri"/>
                          <a:cs typeface="B Nazanin"/>
                        </a:rPr>
                        <a:t> امید انجام کاری </a:t>
                      </a:r>
                      <a:r>
                        <a:rPr lang="fa-IR" sz="1000" b="1">
                          <a:effectLst/>
                          <a:latin typeface="Calibri"/>
                          <a:ea typeface="Calibri"/>
                          <a:cs typeface="Times New Roman"/>
                        </a:rPr>
                        <a:t>–</a:t>
                      </a:r>
                      <a:r>
                        <a:rPr lang="fa-IR" sz="1000" b="1">
                          <a:effectLst/>
                          <a:latin typeface="Calibri"/>
                          <a:ea typeface="Calibri"/>
                          <a:cs typeface="B Nazanin"/>
                        </a:rPr>
                        <a:t> شرایط بازار را دارد</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Prospect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dirty="0">
                          <a:effectLst/>
                          <a:latin typeface="Calibri"/>
                          <a:ea typeface="Calibri"/>
                          <a:cs typeface="B Nazanin"/>
                        </a:rPr>
                        <a:t>۰</a:t>
                      </a:r>
                      <a:endParaRPr lang="en-US" sz="1100" dirty="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348519">
                <a:tc>
                  <a:txBody>
                    <a:bodyPr/>
                    <a:lstStyle/>
                    <a:p>
                      <a:pPr algn="just" rtl="1">
                        <a:lnSpc>
                          <a:spcPct val="115000"/>
                        </a:lnSpc>
                        <a:spcAft>
                          <a:spcPts val="1000"/>
                        </a:spcAft>
                      </a:pPr>
                      <a:r>
                        <a:rPr lang="fa-IR" sz="1000" b="1">
                          <a:effectLst/>
                          <a:latin typeface="Calibri"/>
                          <a:ea typeface="Calibri"/>
                          <a:cs typeface="B Nazanin"/>
                        </a:rPr>
                        <a:t>اولین خرید مشتری انجام می شود</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First-time Customer</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۱</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591426">
                <a:tc>
                  <a:txBody>
                    <a:bodyPr/>
                    <a:lstStyle/>
                    <a:p>
                      <a:pPr algn="just" rtl="1">
                        <a:lnSpc>
                          <a:spcPct val="115000"/>
                        </a:lnSpc>
                        <a:spcAft>
                          <a:spcPts val="1000"/>
                        </a:spcAft>
                      </a:pPr>
                      <a:r>
                        <a:rPr lang="fa-IR" sz="1000" b="1">
                          <a:effectLst/>
                          <a:latin typeface="Calibri"/>
                          <a:ea typeface="Calibri"/>
                          <a:cs typeface="B Nazanin"/>
                        </a:rPr>
                        <a:t>مشتری که شروع به خرید از ما می کند و ما میتوانیم تأثیر زیادی در</a:t>
                      </a:r>
                      <a:r>
                        <a:rPr lang="en-US" sz="1000" b="1">
                          <a:effectLst/>
                          <a:latin typeface="Calibri"/>
                          <a:ea typeface="Calibri"/>
                          <a:cs typeface="B Nazanin"/>
                        </a:rPr>
                        <a:t> portfolio </a:t>
                      </a:r>
                      <a:r>
                        <a:rPr lang="fa-IR" sz="1000" b="1">
                          <a:effectLst/>
                          <a:latin typeface="Calibri"/>
                          <a:ea typeface="Calibri"/>
                          <a:cs typeface="B Nazanin"/>
                        </a:rPr>
                        <a:t>مشتری بگذاریم</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Repeat Customer</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۲</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348519">
                <a:tc>
                  <a:txBody>
                    <a:bodyPr/>
                    <a:lstStyle/>
                    <a:p>
                      <a:pPr algn="just" rtl="1">
                        <a:lnSpc>
                          <a:spcPct val="115000"/>
                        </a:lnSpc>
                        <a:spcAft>
                          <a:spcPts val="1000"/>
                        </a:spcAft>
                      </a:pPr>
                      <a:r>
                        <a:rPr lang="fa-IR" sz="1000" b="1">
                          <a:effectLst/>
                          <a:latin typeface="Calibri"/>
                          <a:ea typeface="Calibri"/>
                          <a:cs typeface="B Nazanin"/>
                        </a:rPr>
                        <a:t>سهم شرکت ما از</a:t>
                      </a:r>
                      <a:r>
                        <a:rPr lang="en-US" sz="1000" b="1">
                          <a:effectLst/>
                          <a:latin typeface="Calibri"/>
                          <a:ea typeface="Calibri"/>
                          <a:cs typeface="B Nazanin"/>
                        </a:rPr>
                        <a:t> Portfolio </a:t>
                      </a:r>
                      <a:r>
                        <a:rPr lang="fa-IR" sz="1000" b="1">
                          <a:effectLst/>
                          <a:latin typeface="Calibri"/>
                          <a:ea typeface="Calibri"/>
                          <a:cs typeface="B Nazanin"/>
                        </a:rPr>
                        <a:t>مشتری بیش از بقیه است</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Majority Customer</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۳</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348519">
                <a:tc>
                  <a:txBody>
                    <a:bodyPr/>
                    <a:lstStyle/>
                    <a:p>
                      <a:pPr algn="just" rtl="1">
                        <a:lnSpc>
                          <a:spcPct val="115000"/>
                        </a:lnSpc>
                        <a:spcAft>
                          <a:spcPts val="1000"/>
                        </a:spcAft>
                      </a:pPr>
                      <a:r>
                        <a:rPr lang="fa-IR" sz="1000" b="1">
                          <a:effectLst/>
                          <a:latin typeface="Calibri"/>
                          <a:ea typeface="Calibri"/>
                          <a:cs typeface="B Nazanin"/>
                        </a:rPr>
                        <a:t>مشتری به شرکت وفادار می شود و تا جایی که می تواند محصولات ما را می خرد</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Loyal Customer</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a:effectLst/>
                          <a:latin typeface="Calibri"/>
                          <a:ea typeface="Calibri"/>
                          <a:cs typeface="B Nazanin"/>
                        </a:rPr>
                        <a:t>۴</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F9F9"/>
                    </a:solidFill>
                  </a:tcPr>
                </a:tc>
              </a:tr>
              <a:tr h="834333">
                <a:tc>
                  <a:txBody>
                    <a:bodyPr/>
                    <a:lstStyle/>
                    <a:p>
                      <a:pPr algn="just" rtl="1">
                        <a:lnSpc>
                          <a:spcPct val="115000"/>
                        </a:lnSpc>
                        <a:spcAft>
                          <a:spcPts val="1000"/>
                        </a:spcAft>
                      </a:pPr>
                      <a:r>
                        <a:rPr lang="fa-IR" sz="1000" b="1">
                          <a:effectLst/>
                          <a:latin typeface="Calibri"/>
                          <a:ea typeface="Calibri"/>
                          <a:cs typeface="B Nazanin"/>
                        </a:rPr>
                        <a:t>مشتری هرجا که میرود تبلیغ محصولات شرکت را می کند و طرفدار و هوادار سرسخت شرکت می گردد به گونه ای که ممکن است چندین مغازه را عوض کند تا جنس ما را پیدا نماید</a:t>
                      </a:r>
                      <a:r>
                        <a:rPr lang="en-US" sz="1000" b="1">
                          <a:effectLst/>
                          <a:latin typeface="Calibri"/>
                          <a:ea typeface="Calibri"/>
                          <a:cs typeface="B Nazanin"/>
                        </a:rPr>
                        <a:t>.</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en-US" sz="1000" b="1">
                          <a:effectLst/>
                          <a:latin typeface="Calibri"/>
                          <a:ea typeface="Calibri"/>
                          <a:cs typeface="B Nazanin"/>
                        </a:rPr>
                        <a:t>Advocate</a:t>
                      </a:r>
                      <a:endParaRPr lang="en-US" sz="110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c>
                  <a:txBody>
                    <a:bodyPr/>
                    <a:lstStyle/>
                    <a:p>
                      <a:pPr algn="just" rtl="1">
                        <a:lnSpc>
                          <a:spcPct val="115000"/>
                        </a:lnSpc>
                        <a:spcAft>
                          <a:spcPts val="1000"/>
                        </a:spcAft>
                      </a:pPr>
                      <a:r>
                        <a:rPr lang="fa-IR" sz="1000" b="1" dirty="0">
                          <a:effectLst/>
                          <a:latin typeface="Calibri"/>
                          <a:ea typeface="Calibri"/>
                          <a:cs typeface="B Nazanin"/>
                        </a:rPr>
                        <a:t>۵</a:t>
                      </a:r>
                      <a:endParaRPr lang="en-US" sz="1100" dirty="0">
                        <a:effectLst/>
                        <a:latin typeface="Calibri"/>
                        <a:ea typeface="Calibri"/>
                        <a:cs typeface="Arial"/>
                      </a:endParaRPr>
                    </a:p>
                  </a:txBody>
                  <a:tcPr marL="66675" marR="66675" marT="38100" marB="38100">
                    <a:lnL>
                      <a:noFill/>
                    </a:lnL>
                    <a:lnR>
                      <a:noFill/>
                    </a:lnR>
                    <a:lnT w="12700" cap="flat" cmpd="sng" algn="ctr">
                      <a:solidFill>
                        <a:srgbClr val="FFFFFF"/>
                      </a:solidFill>
                      <a:prstDash val="solid"/>
                      <a:round/>
                      <a:headEnd type="none" w="med" len="med"/>
                      <a:tailEnd type="none" w="med" len="med"/>
                    </a:lnT>
                    <a:lnB w="12700" cap="flat" cmpd="sng" algn="ctr">
                      <a:solidFill>
                        <a:srgbClr val="DFDFDF"/>
                      </a:solidFill>
                      <a:prstDash val="solid"/>
                      <a:round/>
                      <a:headEnd type="none" w="med" len="med"/>
                      <a:tailEnd type="none" w="med" len="med"/>
                    </a:lnB>
                    <a:solidFill>
                      <a:srgbClr val="F9F9F9"/>
                    </a:solidFill>
                  </a:tcPr>
                </a:tc>
              </a:tr>
            </a:tbl>
          </a:graphicData>
        </a:graphic>
      </p:graphicFrame>
    </p:spTree>
    <p:extLst>
      <p:ext uri="{BB962C8B-B14F-4D97-AF65-F5344CB8AC3E}">
        <p14:creationId xmlns:p14="http://schemas.microsoft.com/office/powerpoint/2010/main" val="42148401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نمونه ای از یک CRM">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1691681" y="1484784"/>
            <a:ext cx="5688632" cy="4392488"/>
          </a:xfrm>
          <a:prstGeom prst="rect">
            <a:avLst/>
          </a:prstGeom>
          <a:noFill/>
          <a:ln>
            <a:noFill/>
          </a:ln>
        </p:spPr>
      </p:pic>
    </p:spTree>
    <p:extLst>
      <p:ext uri="{BB962C8B-B14F-4D97-AF65-F5344CB8AC3E}">
        <p14:creationId xmlns:p14="http://schemas.microsoft.com/office/powerpoint/2010/main" val="20413134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gn="just">
              <a:lnSpc>
                <a:spcPct val="115000"/>
              </a:lnSpc>
              <a:spcAft>
                <a:spcPts val="1000"/>
              </a:spcAft>
            </a:pPr>
            <a:r>
              <a:rPr lang="fa-IR" sz="2800" b="1" dirty="0">
                <a:latin typeface="Calibri"/>
                <a:ea typeface="Calibri"/>
                <a:cs typeface="B Nazanin"/>
              </a:rPr>
              <a:t>۵</a:t>
            </a:r>
            <a:r>
              <a:rPr lang="en-US" sz="2800" b="1" dirty="0">
                <a:latin typeface="Calibri"/>
                <a:ea typeface="Calibri"/>
                <a:cs typeface="B Nazanin"/>
              </a:rPr>
              <a:t> </a:t>
            </a:r>
            <a:r>
              <a:rPr lang="fa-IR" sz="2800" b="1" dirty="0">
                <a:latin typeface="Calibri"/>
                <a:ea typeface="Calibri"/>
                <a:cs typeface="B Nazanin"/>
              </a:rPr>
              <a:t>فرآیند اصلی در پیاده سازی</a:t>
            </a:r>
            <a:r>
              <a:rPr lang="en-US" sz="2800" b="1" dirty="0">
                <a:latin typeface="Calibri"/>
                <a:ea typeface="Calibri"/>
                <a:cs typeface="B Nazanin"/>
              </a:rPr>
              <a:t> CRM </a:t>
            </a:r>
            <a:r>
              <a:rPr lang="fa-IR" sz="2800" b="1" dirty="0">
                <a:latin typeface="Calibri"/>
                <a:ea typeface="Calibri"/>
                <a:cs typeface="B Nazanin"/>
              </a:rPr>
              <a:t>استفاده می شود را صحبت کنیم</a:t>
            </a:r>
            <a:endParaRPr lang="en-US" sz="3600" dirty="0">
              <a:latin typeface="Calibri"/>
              <a:ea typeface="Calibri"/>
              <a:cs typeface="Arial"/>
            </a:endParaRPr>
          </a:p>
          <a:p>
            <a:pPr marL="342900" lvl="0" indent="-342900" algn="just">
              <a:lnSpc>
                <a:spcPct val="115000"/>
              </a:lnSpc>
              <a:spcAft>
                <a:spcPts val="1000"/>
              </a:spcAft>
              <a:buSzPts val="1000"/>
              <a:buFont typeface="Symbol"/>
              <a:buChar char=""/>
              <a:tabLst>
                <a:tab pos="457200" algn="l"/>
              </a:tabLst>
            </a:pPr>
            <a:r>
              <a:rPr lang="fa-IR" sz="2800" b="1" dirty="0">
                <a:latin typeface="Calibri"/>
                <a:ea typeface="Calibri"/>
                <a:cs typeface="B Nazanin"/>
              </a:rPr>
              <a:t>فاز۱ </a:t>
            </a:r>
            <a:r>
              <a:rPr lang="fa-IR" sz="2800" b="1" dirty="0" smtClean="0">
                <a:latin typeface="Calibri"/>
                <a:ea typeface="Calibri"/>
                <a:cs typeface="B Nazanin"/>
              </a:rPr>
              <a:t>_ تدوين استراتژي</a:t>
            </a:r>
          </a:p>
          <a:p>
            <a:pPr marL="342900" lvl="0" indent="-342900" algn="just">
              <a:lnSpc>
                <a:spcPct val="115000"/>
              </a:lnSpc>
              <a:spcAft>
                <a:spcPts val="1000"/>
              </a:spcAft>
              <a:buSzPts val="1000"/>
              <a:buFont typeface="Symbol"/>
              <a:buChar char=""/>
              <a:tabLst>
                <a:tab pos="457200" algn="l"/>
              </a:tabLst>
            </a:pPr>
            <a:r>
              <a:rPr lang="fa-IR" sz="2800" b="1" dirty="0" smtClean="0">
                <a:latin typeface="Calibri"/>
                <a:ea typeface="Calibri"/>
                <a:cs typeface="B Nazanin"/>
              </a:rPr>
              <a:t>فاز۲ </a:t>
            </a:r>
            <a:r>
              <a:rPr lang="fa-IR" sz="2800" b="1" dirty="0">
                <a:latin typeface="Calibri"/>
                <a:ea typeface="Calibri"/>
                <a:cs typeface="Times New Roman"/>
              </a:rPr>
              <a:t>–</a:t>
            </a:r>
            <a:r>
              <a:rPr lang="fa-IR" sz="2800" b="1" dirty="0">
                <a:latin typeface="Calibri"/>
                <a:ea typeface="Calibri"/>
                <a:cs typeface="B Nazanin"/>
              </a:rPr>
              <a:t> پیاده سازی</a:t>
            </a:r>
            <a:r>
              <a:rPr lang="fa-IR" sz="2800" b="1" dirty="0">
                <a:latin typeface="Calibri"/>
                <a:ea typeface="Calibri"/>
                <a:cs typeface="Times New Roman"/>
              </a:rPr>
              <a:t> </a:t>
            </a:r>
            <a:r>
              <a:rPr lang="fa-IR" sz="2800" b="1" dirty="0">
                <a:latin typeface="Calibri"/>
                <a:ea typeface="Calibri"/>
                <a:cs typeface="B Nazanin"/>
              </a:rPr>
              <a:t> زیربناهای پروژه</a:t>
            </a:r>
            <a:endParaRPr lang="en-US" sz="3600" dirty="0">
              <a:latin typeface="Calibri"/>
              <a:ea typeface="Calibri"/>
              <a:cs typeface="Arial"/>
            </a:endParaRPr>
          </a:p>
          <a:p>
            <a:pPr marL="342900" lvl="0" indent="-342900" algn="just">
              <a:lnSpc>
                <a:spcPct val="115000"/>
              </a:lnSpc>
              <a:spcAft>
                <a:spcPts val="1000"/>
              </a:spcAft>
              <a:buSzPts val="1000"/>
              <a:buFont typeface="Symbol"/>
              <a:buChar char=""/>
              <a:tabLst>
                <a:tab pos="457200" algn="l"/>
              </a:tabLst>
            </a:pPr>
            <a:r>
              <a:rPr lang="fa-IR" sz="2800" b="1" dirty="0">
                <a:latin typeface="Calibri"/>
                <a:ea typeface="Calibri"/>
                <a:cs typeface="B Nazanin"/>
              </a:rPr>
              <a:t>فاز ۳ </a:t>
            </a:r>
            <a:r>
              <a:rPr lang="fa-IR" sz="2800" b="1" dirty="0">
                <a:latin typeface="Calibri"/>
                <a:ea typeface="Calibri"/>
                <a:cs typeface="Times New Roman"/>
              </a:rPr>
              <a:t>–</a:t>
            </a:r>
            <a:r>
              <a:rPr lang="fa-IR" sz="2800" b="1" dirty="0">
                <a:latin typeface="Calibri"/>
                <a:ea typeface="Calibri"/>
                <a:cs typeface="B Nazanin"/>
              </a:rPr>
              <a:t> مشخص کردن نیازها و انتخاب شرکا</a:t>
            </a:r>
            <a:endParaRPr lang="en-US" sz="3600" dirty="0">
              <a:latin typeface="Calibri"/>
              <a:ea typeface="Calibri"/>
              <a:cs typeface="Arial"/>
            </a:endParaRPr>
          </a:p>
          <a:p>
            <a:pPr marL="342900" lvl="0" indent="-342900" algn="just">
              <a:lnSpc>
                <a:spcPct val="115000"/>
              </a:lnSpc>
              <a:spcAft>
                <a:spcPts val="1000"/>
              </a:spcAft>
              <a:buSzPts val="1000"/>
              <a:buFont typeface="Symbol"/>
              <a:buChar char=""/>
              <a:tabLst>
                <a:tab pos="457200" algn="l"/>
              </a:tabLst>
            </a:pPr>
            <a:r>
              <a:rPr lang="fa-IR" sz="2800" b="1" dirty="0">
                <a:latin typeface="Calibri"/>
                <a:ea typeface="Calibri"/>
                <a:cs typeface="B Nazanin"/>
              </a:rPr>
              <a:t>فاز ۴- پیاده سازی پروژه</a:t>
            </a:r>
            <a:endParaRPr lang="en-US" sz="3600" dirty="0">
              <a:latin typeface="Calibri"/>
              <a:ea typeface="Calibri"/>
              <a:cs typeface="Arial"/>
            </a:endParaRPr>
          </a:p>
          <a:p>
            <a:pPr marL="342900" lvl="0" indent="-342900" algn="just">
              <a:lnSpc>
                <a:spcPct val="115000"/>
              </a:lnSpc>
              <a:spcAft>
                <a:spcPts val="1000"/>
              </a:spcAft>
              <a:buSzPts val="1000"/>
              <a:buFont typeface="Symbol"/>
              <a:buChar char=""/>
              <a:tabLst>
                <a:tab pos="457200" algn="l"/>
              </a:tabLst>
            </a:pPr>
            <a:r>
              <a:rPr lang="fa-IR" sz="2800" b="1" dirty="0">
                <a:latin typeface="Calibri"/>
                <a:ea typeface="Calibri"/>
                <a:cs typeface="B Nazanin"/>
              </a:rPr>
              <a:t>فاز۵ </a:t>
            </a:r>
            <a:r>
              <a:rPr lang="fa-IR" sz="2800" b="1" dirty="0">
                <a:latin typeface="Calibri"/>
                <a:ea typeface="Calibri"/>
                <a:cs typeface="Times New Roman"/>
              </a:rPr>
              <a:t>–</a:t>
            </a:r>
            <a:r>
              <a:rPr lang="fa-IR" sz="2800" b="1" dirty="0">
                <a:latin typeface="Calibri"/>
                <a:ea typeface="Calibri"/>
                <a:cs typeface="B Nazanin"/>
              </a:rPr>
              <a:t> ارزیابی عملکرد</a:t>
            </a:r>
            <a:r>
              <a:rPr lang="en-US" sz="2800" b="1" dirty="0">
                <a:latin typeface="Calibri"/>
                <a:ea typeface="Calibri"/>
                <a:cs typeface="B Nazanin"/>
              </a:rPr>
              <a:t>.</a:t>
            </a:r>
            <a:endParaRPr lang="en-US" sz="3600" dirty="0">
              <a:latin typeface="Calibri"/>
              <a:ea typeface="Calibri"/>
              <a:cs typeface="Arial"/>
            </a:endParaRPr>
          </a:p>
          <a:p>
            <a:endParaRPr lang="fa-IR" dirty="0"/>
          </a:p>
        </p:txBody>
      </p:sp>
      <p:sp>
        <p:nvSpPr>
          <p:cNvPr id="3" name="Title 2"/>
          <p:cNvSpPr>
            <a:spLocks noGrp="1"/>
          </p:cNvSpPr>
          <p:nvPr>
            <p:ph type="title"/>
          </p:nvPr>
        </p:nvSpPr>
        <p:spPr/>
        <p:txBody>
          <a:bodyPr/>
          <a:lstStyle/>
          <a:p>
            <a:pPr algn="r"/>
            <a:r>
              <a:rPr lang="fa-IR" dirty="0" smtClean="0"/>
              <a:t>پياده سازي و اجراي </a:t>
            </a:r>
            <a:r>
              <a:rPr lang="en-US" dirty="0" smtClean="0"/>
              <a:t>CRM</a:t>
            </a:r>
            <a:endParaRPr lang="fa-IR" dirty="0"/>
          </a:p>
        </p:txBody>
      </p:sp>
    </p:spTree>
    <p:extLst>
      <p:ext uri="{BB962C8B-B14F-4D97-AF65-F5344CB8AC3E}">
        <p14:creationId xmlns:p14="http://schemas.microsoft.com/office/powerpoint/2010/main" val="15999911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pPr algn="just">
              <a:lnSpc>
                <a:spcPct val="115000"/>
              </a:lnSpc>
              <a:spcAft>
                <a:spcPts val="1000"/>
              </a:spcAft>
            </a:pPr>
            <a:r>
              <a:rPr lang="fa-IR" sz="1600" b="1" u="sng" dirty="0">
                <a:latin typeface="Calibri"/>
                <a:ea typeface="Calibri"/>
                <a:cs typeface="B Nazanin" pitchFamily="2" charset="-78"/>
              </a:rPr>
              <a:t>زیر فاز اول: تجزیه و تحلیل </a:t>
            </a:r>
            <a:r>
              <a:rPr lang="fa-IR" sz="1600" b="1" u="sng" dirty="0" smtClean="0">
                <a:latin typeface="Calibri"/>
                <a:ea typeface="Calibri"/>
                <a:cs typeface="B Nazanin" pitchFamily="2" charset="-78"/>
              </a:rPr>
              <a:t>موقعیت</a:t>
            </a:r>
            <a:r>
              <a:rPr lang="en-US" sz="1600" b="1" u="sng" dirty="0" smtClean="0">
                <a:latin typeface="Calibri"/>
                <a:ea typeface="Calibri"/>
                <a:cs typeface="B Nazanin" pitchFamily="2" charset="-78"/>
              </a:rPr>
              <a:t> :</a:t>
            </a:r>
            <a:endParaRPr lang="fa-IR" sz="1600" b="1" u="sng" dirty="0" smtClean="0">
              <a:latin typeface="Calibri"/>
              <a:ea typeface="Calibri"/>
              <a:cs typeface="B Nazanin" pitchFamily="2" charset="-78"/>
            </a:endParaRPr>
          </a:p>
          <a:p>
            <a:pPr marL="342900" lvl="0" indent="-342900" algn="just">
              <a:lnSpc>
                <a:spcPct val="115000"/>
              </a:lnSpc>
              <a:spcAft>
                <a:spcPts val="1000"/>
              </a:spcAft>
              <a:buSzPts val="1000"/>
              <a:buFont typeface="Symbol"/>
              <a:buChar char=""/>
              <a:tabLst>
                <a:tab pos="457200" algn="l"/>
              </a:tabLst>
            </a:pPr>
            <a:r>
              <a:rPr lang="fa-IR" sz="1600" b="1" dirty="0">
                <a:latin typeface="Calibri"/>
                <a:ea typeface="Calibri"/>
                <a:cs typeface="B Nazanin" pitchFamily="2" charset="-78"/>
              </a:rPr>
              <a:t>بازارمان را طبقه بندی می کنیم</a:t>
            </a:r>
            <a:r>
              <a:rPr lang="en-US" sz="1600" b="1" dirty="0">
                <a:latin typeface="Calibri"/>
                <a:ea typeface="Calibri"/>
                <a:cs typeface="B Nazanin" pitchFamily="2" charset="-78"/>
              </a:rPr>
              <a:t>.</a:t>
            </a:r>
            <a:endParaRPr lang="en-US" sz="1600" dirty="0">
              <a:latin typeface="Calibri"/>
              <a:ea typeface="Calibri"/>
              <a:cs typeface="B Nazanin" pitchFamily="2" charset="-78"/>
            </a:endParaRPr>
          </a:p>
          <a:p>
            <a:r>
              <a:rPr lang="fa-IR" sz="1600" b="1" dirty="0">
                <a:latin typeface="Calibri"/>
                <a:ea typeface="Calibri"/>
                <a:cs typeface="B Nazanin" pitchFamily="2" charset="-78"/>
              </a:rPr>
              <a:t>برای هرکدام از قسمت های بازار</a:t>
            </a:r>
            <a:r>
              <a:rPr lang="en-US" sz="1600" b="1" dirty="0">
                <a:latin typeface="Calibri"/>
                <a:ea typeface="Calibri"/>
                <a:cs typeface="B Nazanin" pitchFamily="2" charset="-78"/>
              </a:rPr>
              <a:t> Offer </a:t>
            </a:r>
            <a:r>
              <a:rPr lang="fa-IR" sz="1600" b="1" dirty="0">
                <a:latin typeface="Calibri"/>
                <a:ea typeface="Calibri"/>
                <a:cs typeface="B Nazanin" pitchFamily="2" charset="-78"/>
              </a:rPr>
              <a:t>جداگانه داریم. </a:t>
            </a:r>
            <a:endParaRPr lang="fa-IR" sz="1600" b="1" dirty="0" smtClean="0">
              <a:latin typeface="Calibri"/>
              <a:ea typeface="Calibri"/>
              <a:cs typeface="B Nazanin" pitchFamily="2" charset="-78"/>
            </a:endParaRPr>
          </a:p>
          <a:p>
            <a:endParaRPr lang="fa-IR" sz="1600" b="1" dirty="0">
              <a:latin typeface="Calibri"/>
              <a:ea typeface="Calibri"/>
              <a:cs typeface="B Nazanin" pitchFamily="2" charset="-78"/>
            </a:endParaRPr>
          </a:p>
          <a:p>
            <a:endParaRPr lang="fa-IR" sz="1600" b="1" dirty="0" smtClean="0">
              <a:latin typeface="Calibri"/>
              <a:ea typeface="Calibri"/>
              <a:cs typeface="B Nazanin" pitchFamily="2" charset="-78"/>
            </a:endParaRPr>
          </a:p>
          <a:p>
            <a:endParaRPr lang="en-US" sz="1600" dirty="0">
              <a:latin typeface="Calibri"/>
              <a:ea typeface="Calibri"/>
              <a:cs typeface="B Nazanin" pitchFamily="2" charset="-78"/>
            </a:endParaRPr>
          </a:p>
          <a:p>
            <a:pPr algn="just">
              <a:lnSpc>
                <a:spcPct val="115000"/>
              </a:lnSpc>
              <a:spcAft>
                <a:spcPts val="1000"/>
              </a:spcAft>
            </a:pPr>
            <a:r>
              <a:rPr lang="fa-IR" sz="2800" b="1" dirty="0">
                <a:latin typeface="Calibri"/>
                <a:ea typeface="Calibri"/>
                <a:cs typeface="B Nazanin"/>
              </a:rPr>
              <a:t>اهداف: کدام بخش بازار هدف فروش و بازاریابی در مورد مشتری ها کدام هستند؟ چقدر به مشتری می فروشیم؟ این سؤال</a:t>
            </a:r>
            <a:r>
              <a:rPr lang="en-US" sz="2800" b="1" dirty="0">
                <a:latin typeface="Calibri"/>
                <a:ea typeface="Calibri"/>
                <a:cs typeface="B Nazanin"/>
              </a:rPr>
              <a:t> </a:t>
            </a:r>
            <a:r>
              <a:rPr lang="fa-IR" sz="2800" b="1" dirty="0">
                <a:latin typeface="Calibri"/>
                <a:ea typeface="Calibri"/>
                <a:cs typeface="B Nazanin"/>
              </a:rPr>
              <a:t>ها را باید پوشش دهیم</a:t>
            </a:r>
            <a:r>
              <a:rPr lang="en-US" sz="2800" b="1" dirty="0">
                <a:latin typeface="Calibri"/>
                <a:ea typeface="Calibri"/>
                <a:cs typeface="B Nazanin"/>
              </a:rPr>
              <a:t>:</a:t>
            </a:r>
            <a:endParaRPr lang="en-US" sz="3600" dirty="0">
              <a:latin typeface="Calibri"/>
              <a:ea typeface="Calibri"/>
              <a:cs typeface="Arial"/>
            </a:endParaRPr>
          </a:p>
          <a:p>
            <a:pPr algn="just">
              <a:lnSpc>
                <a:spcPct val="115000"/>
              </a:lnSpc>
              <a:spcAft>
                <a:spcPts val="1000"/>
              </a:spcAft>
            </a:pPr>
            <a:r>
              <a:rPr lang="fa-IR" sz="2800" b="1" i="1" dirty="0">
                <a:latin typeface="Calibri"/>
                <a:ea typeface="Calibri"/>
                <a:cs typeface="B Nazanin"/>
              </a:rPr>
              <a:t>چقدر راضی هستند؟</a:t>
            </a:r>
            <a:endParaRPr lang="en-US" sz="3600" dirty="0">
              <a:latin typeface="Calibri"/>
              <a:ea typeface="Calibri"/>
              <a:cs typeface="Arial"/>
            </a:endParaRPr>
          </a:p>
          <a:p>
            <a:pPr algn="just">
              <a:lnSpc>
                <a:spcPct val="115000"/>
              </a:lnSpc>
              <a:spcAft>
                <a:spcPts val="1000"/>
              </a:spcAft>
            </a:pPr>
            <a:r>
              <a:rPr lang="fa-IR" sz="2800" b="1" i="1" dirty="0">
                <a:latin typeface="Calibri"/>
                <a:ea typeface="Calibri"/>
                <a:cs typeface="B Nazanin"/>
              </a:rPr>
              <a:t>سهم ما از جیب مشتری چقدره؟</a:t>
            </a:r>
            <a:endParaRPr lang="en-US" sz="3600" dirty="0">
              <a:latin typeface="Calibri"/>
              <a:ea typeface="Calibri"/>
              <a:cs typeface="Arial"/>
            </a:endParaRPr>
          </a:p>
          <a:p>
            <a:pPr algn="just">
              <a:lnSpc>
                <a:spcPct val="115000"/>
              </a:lnSpc>
              <a:spcAft>
                <a:spcPts val="1000"/>
              </a:spcAft>
            </a:pPr>
            <a:r>
              <a:rPr lang="fa-IR" sz="2800" b="1" i="1" dirty="0">
                <a:latin typeface="Calibri"/>
                <a:ea typeface="Calibri"/>
                <a:cs typeface="B Nazanin"/>
              </a:rPr>
              <a:t>سهم بازار ما چقدر است؟</a:t>
            </a:r>
            <a:endParaRPr lang="en-US" sz="3600" dirty="0">
              <a:latin typeface="Calibri"/>
              <a:ea typeface="Calibri"/>
              <a:cs typeface="Arial"/>
            </a:endParaRPr>
          </a:p>
          <a:p>
            <a:pPr algn="just">
              <a:lnSpc>
                <a:spcPct val="115000"/>
              </a:lnSpc>
              <a:spcAft>
                <a:spcPts val="1000"/>
              </a:spcAft>
            </a:pPr>
            <a:r>
              <a:rPr lang="fa-IR" sz="2800" b="1" i="1" dirty="0">
                <a:latin typeface="Calibri"/>
                <a:ea typeface="Calibri"/>
                <a:cs typeface="B Nazanin"/>
              </a:rPr>
              <a:t>تکنیک ها و استراتژی های جذب مشتری و نگهداشت مشتری چقدر اثر بخش هستند؟</a:t>
            </a:r>
            <a:endParaRPr lang="en-US" sz="3600" dirty="0">
              <a:latin typeface="Calibri"/>
              <a:ea typeface="Calibri"/>
              <a:cs typeface="Arial"/>
            </a:endParaRPr>
          </a:p>
          <a:p>
            <a:pPr algn="just">
              <a:lnSpc>
                <a:spcPct val="115000"/>
              </a:lnSpc>
              <a:spcAft>
                <a:spcPts val="1000"/>
              </a:spcAft>
            </a:pPr>
            <a:r>
              <a:rPr lang="fa-IR" sz="2800" b="1" i="1" dirty="0">
                <a:latin typeface="Calibri"/>
                <a:ea typeface="Calibri"/>
                <a:cs typeface="B Nazanin"/>
              </a:rPr>
              <a:t>نقاط تماس مشتری کجاست؟ مشتریان در مورد تجربه کسب و کار با ما چه فکری می کنند؟</a:t>
            </a:r>
            <a:endParaRPr lang="en-US" sz="3600" dirty="0">
              <a:latin typeface="Calibri"/>
              <a:ea typeface="Calibri"/>
              <a:cs typeface="Arial"/>
            </a:endParaRPr>
          </a:p>
          <a:p>
            <a:pPr algn="just">
              <a:lnSpc>
                <a:spcPct val="115000"/>
              </a:lnSpc>
              <a:spcAft>
                <a:spcPts val="1000"/>
              </a:spcAft>
            </a:pPr>
            <a:r>
              <a:rPr lang="fa-IR" sz="2800" b="1" i="1" dirty="0">
                <a:latin typeface="Calibri"/>
                <a:ea typeface="Calibri"/>
                <a:cs typeface="B Nazanin"/>
              </a:rPr>
              <a:t>چه تکنولوژی استفاده میکنیم ؟ و چرا این ها خوب کار می کنند؟</a:t>
            </a:r>
            <a:endParaRPr lang="en-US" sz="3600" dirty="0">
              <a:latin typeface="Calibri"/>
              <a:ea typeface="Calibri"/>
              <a:cs typeface="Arial"/>
            </a:endParaRPr>
          </a:p>
          <a:p>
            <a:endParaRPr lang="fa-IR" dirty="0"/>
          </a:p>
        </p:txBody>
      </p:sp>
      <p:sp>
        <p:nvSpPr>
          <p:cNvPr id="3" name="Title 2"/>
          <p:cNvSpPr>
            <a:spLocks noGrp="1"/>
          </p:cNvSpPr>
          <p:nvPr>
            <p:ph type="title"/>
          </p:nvPr>
        </p:nvSpPr>
        <p:spPr/>
        <p:txBody>
          <a:bodyPr/>
          <a:lstStyle/>
          <a:p>
            <a:pPr algn="r"/>
            <a:r>
              <a:rPr lang="fa-IR" sz="4400" dirty="0">
                <a:effectLst/>
                <a:latin typeface="Calibri"/>
                <a:ea typeface="Calibri"/>
                <a:cs typeface="B Nazanin"/>
              </a:rPr>
              <a:t>فاز اول</a:t>
            </a:r>
            <a:r>
              <a:rPr lang="en-US" sz="4400" dirty="0">
                <a:effectLst/>
                <a:latin typeface="Calibri"/>
                <a:ea typeface="Calibri"/>
                <a:cs typeface="B Nazanin"/>
              </a:rPr>
              <a:t>: </a:t>
            </a:r>
            <a:r>
              <a:rPr lang="fa-IR" sz="4400" dirty="0">
                <a:effectLst/>
                <a:latin typeface="Calibri"/>
                <a:ea typeface="Calibri"/>
                <a:cs typeface="B Nazanin"/>
              </a:rPr>
              <a:t>۷</a:t>
            </a:r>
            <a:r>
              <a:rPr lang="fa-IR" sz="4400" dirty="0">
                <a:effectLst/>
                <a:ea typeface="Calibri"/>
                <a:cs typeface="Calibri"/>
              </a:rPr>
              <a:t> </a:t>
            </a:r>
            <a:r>
              <a:rPr lang="fa-IR" sz="4400" dirty="0">
                <a:effectLst/>
                <a:latin typeface="Calibri"/>
                <a:ea typeface="Calibri"/>
                <a:cs typeface="B Nazanin"/>
              </a:rPr>
              <a:t>زیر فاز دارد</a:t>
            </a:r>
            <a:r>
              <a:rPr lang="en-US" sz="4400" dirty="0">
                <a:effectLst/>
                <a:latin typeface="Calibri"/>
                <a:ea typeface="Calibri"/>
                <a:cs typeface="B Nazanin"/>
              </a:rPr>
              <a:t>:</a:t>
            </a:r>
            <a:endParaRPr lang="fa-IR" dirty="0"/>
          </a:p>
        </p:txBody>
      </p:sp>
      <p:pic>
        <p:nvPicPr>
          <p:cNvPr id="4" name="Picture 3" descr="مکعب استراتژی مشتری">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0" y="620688"/>
            <a:ext cx="3951605" cy="2743200"/>
          </a:xfrm>
          <a:prstGeom prst="rect">
            <a:avLst/>
          </a:prstGeom>
          <a:noFill/>
          <a:ln>
            <a:noFill/>
          </a:ln>
        </p:spPr>
      </p:pic>
    </p:spTree>
    <p:extLst>
      <p:ext uri="{BB962C8B-B14F-4D97-AF65-F5344CB8AC3E}">
        <p14:creationId xmlns:p14="http://schemas.microsoft.com/office/powerpoint/2010/main" val="41552331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04664"/>
            <a:ext cx="8229600" cy="5602627"/>
          </a:xfrm>
        </p:spPr>
        <p:txBody>
          <a:bodyPr>
            <a:normAutofit fontScale="25000" lnSpcReduction="20000"/>
          </a:bodyPr>
          <a:lstStyle/>
          <a:p>
            <a:pPr algn="just">
              <a:lnSpc>
                <a:spcPct val="115000"/>
              </a:lnSpc>
              <a:spcAft>
                <a:spcPts val="1000"/>
              </a:spcAft>
            </a:pPr>
            <a:r>
              <a:rPr lang="fa-IR" sz="2800" b="1" dirty="0">
                <a:latin typeface="Calibri"/>
                <a:ea typeface="Calibri"/>
                <a:cs typeface="B Nazanin"/>
              </a:rPr>
              <a:t>۲</a:t>
            </a:r>
            <a:r>
              <a:rPr lang="en-US" sz="2800" b="1" dirty="0">
                <a:latin typeface="Calibri"/>
                <a:ea typeface="Calibri"/>
                <a:cs typeface="B Nazanin"/>
              </a:rPr>
              <a:t>. </a:t>
            </a:r>
            <a:r>
              <a:rPr lang="fa-IR" sz="4300" b="1" dirty="0">
                <a:latin typeface="Calibri"/>
                <a:ea typeface="Calibri"/>
                <a:cs typeface="B Nazanin" pitchFamily="2" charset="-78"/>
              </a:rPr>
              <a:t>مارکت</a:t>
            </a:r>
            <a:r>
              <a:rPr lang="en-US" sz="4300" b="1" dirty="0">
                <a:latin typeface="Calibri"/>
                <a:ea typeface="Calibri"/>
                <a:cs typeface="B Nazanin" pitchFamily="2" charset="-78"/>
              </a:rPr>
              <a:t> Offering: </a:t>
            </a:r>
            <a:r>
              <a:rPr lang="fa-IR" sz="4300" b="1" dirty="0">
                <a:latin typeface="Calibri"/>
                <a:ea typeface="Calibri"/>
                <a:cs typeface="B Nazanin" pitchFamily="2" charset="-78"/>
              </a:rPr>
              <a:t>پیشنهادهای بازار</a:t>
            </a:r>
            <a:r>
              <a:rPr lang="en-US" sz="4300" b="1" dirty="0">
                <a:latin typeface="Calibri"/>
                <a:ea typeface="Calibri"/>
                <a:cs typeface="B Nazanin" pitchFamily="2" charset="-78"/>
              </a:rPr>
              <a:t> </a:t>
            </a:r>
            <a:r>
              <a:rPr lang="fa-IR" sz="4300" b="1" dirty="0">
                <a:latin typeface="Calibri"/>
                <a:ea typeface="Calibri"/>
                <a:cs typeface="B Nazanin" pitchFamily="2" charset="-78"/>
              </a:rPr>
              <a:t>و سؤال هایی که باید از خودمان پرسید</a:t>
            </a:r>
            <a:r>
              <a:rPr lang="en-US" sz="4300" b="1" dirty="0">
                <a:latin typeface="Calibri"/>
                <a:ea typeface="Calibri"/>
                <a:cs typeface="B Nazanin" pitchFamily="2" charset="-78"/>
              </a:rPr>
              <a:t>:</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چه محصولاتی را پیشنهاد می کنیم؟</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استراتژی برند سازی مون چی هست؟</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چقدر پیشنهاد هامون معروفه؟</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با کی رقابت می کنیم؟</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مزایا و معایب ما در مقایسه با رقبا چی هست؟</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چگونه ارزش افزوده به محصولات مون اضافه می کنیم؟</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چه مزیتی مشتری از تجربه پیشنهاد ما دارد؟</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چطور می توان قیمت ها را با رقبا مقایسه کنیم؟</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حاشیه سودمان چقدره؟</a:t>
            </a:r>
            <a:endParaRPr lang="en-US" sz="4300" dirty="0">
              <a:latin typeface="Calibri"/>
              <a:ea typeface="Calibri"/>
              <a:cs typeface="B Nazanin" pitchFamily="2" charset="-78"/>
            </a:endParaRPr>
          </a:p>
          <a:p>
            <a:pPr algn="just">
              <a:lnSpc>
                <a:spcPct val="115000"/>
              </a:lnSpc>
              <a:spcAft>
                <a:spcPts val="1000"/>
              </a:spcAft>
            </a:pPr>
            <a:r>
              <a:rPr lang="fa-IR" sz="4300" b="1" dirty="0">
                <a:latin typeface="Calibri"/>
                <a:ea typeface="Calibri"/>
                <a:cs typeface="B Nazanin" pitchFamily="2" charset="-78"/>
              </a:rPr>
              <a:t>۳</a:t>
            </a:r>
            <a:r>
              <a:rPr lang="en-US" sz="4300" b="1" dirty="0">
                <a:latin typeface="Calibri"/>
                <a:ea typeface="Calibri"/>
                <a:cs typeface="B Nazanin" pitchFamily="2" charset="-78"/>
              </a:rPr>
              <a:t>. </a:t>
            </a:r>
            <a:r>
              <a:rPr lang="fa-IR" sz="4300" b="1" dirty="0">
                <a:latin typeface="Calibri"/>
                <a:ea typeface="Calibri"/>
                <a:cs typeface="B Nazanin" pitchFamily="2" charset="-78"/>
              </a:rPr>
              <a:t>کانال های بعد سوم سؤال های که باید از خودمون پرسید</a:t>
            </a:r>
            <a:r>
              <a:rPr lang="en-US" sz="4300" b="1" dirty="0">
                <a:latin typeface="Calibri"/>
                <a:ea typeface="Calibri"/>
                <a:cs typeface="B Nazanin" pitchFamily="2" charset="-78"/>
              </a:rPr>
              <a:t>:</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ما از کانال های مستقیم یا غیر مستقیم برای توزیع محصولات استفاده کنیم؟ (کانال مستقیم سایت مون و کانال مستقیم فروشگاهی که عضو ما نیست</a:t>
            </a:r>
            <a:r>
              <a:rPr lang="en-US" sz="4300" b="1" i="1" dirty="0">
                <a:latin typeface="Calibri"/>
                <a:ea typeface="Calibri"/>
                <a:cs typeface="B Nazanin" pitchFamily="2" charset="-78"/>
              </a:rPr>
              <a:t>.)</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کدام کانال ها اثر بخش ترین کانال ها است؟</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چه سطح نفوذی از کانال را ما داریم؟</a:t>
            </a:r>
            <a:endParaRPr lang="en-US" sz="4300" dirty="0">
              <a:latin typeface="Calibri"/>
              <a:ea typeface="Calibri"/>
              <a:cs typeface="B Nazanin" pitchFamily="2" charset="-78"/>
            </a:endParaRPr>
          </a:p>
          <a:p>
            <a:pPr algn="just">
              <a:lnSpc>
                <a:spcPct val="115000"/>
              </a:lnSpc>
              <a:spcAft>
                <a:spcPts val="1000"/>
              </a:spcAft>
            </a:pPr>
            <a:r>
              <a:rPr lang="fa-IR" sz="4300" b="1" i="1" dirty="0">
                <a:latin typeface="Calibri"/>
                <a:ea typeface="Calibri"/>
                <a:cs typeface="B Nazanin" pitchFamily="2" charset="-78"/>
              </a:rPr>
              <a:t>کدام کانال ها بر اثر مرور زمان پر اهمیت و یا کم اهمیت می شوند </a:t>
            </a:r>
            <a:r>
              <a:rPr lang="fa-IR" sz="4300" b="1" i="1" dirty="0" smtClean="0">
                <a:latin typeface="Calibri"/>
                <a:ea typeface="Calibri"/>
                <a:cs typeface="B Nazanin" pitchFamily="2" charset="-78"/>
              </a:rPr>
              <a:t>؟ مثلا شارز ايرانسل</a:t>
            </a:r>
            <a:endParaRPr lang="en-US" sz="4300" dirty="0">
              <a:latin typeface="Calibri"/>
              <a:ea typeface="Calibri"/>
              <a:cs typeface="B Nazanin" pitchFamily="2" charset="-78"/>
            </a:endParaRPr>
          </a:p>
          <a:p>
            <a:endParaRPr lang="fa-IR" dirty="0">
              <a:cs typeface="B Nazanin" pitchFamily="2" charset="-78"/>
            </a:endParaRPr>
          </a:p>
        </p:txBody>
      </p:sp>
    </p:spTree>
    <p:extLst>
      <p:ext uri="{BB962C8B-B14F-4D97-AF65-F5344CB8AC3E}">
        <p14:creationId xmlns:p14="http://schemas.microsoft.com/office/powerpoint/2010/main" val="2775980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lnSpc>
                <a:spcPct val="115000"/>
              </a:lnSpc>
              <a:spcAft>
                <a:spcPts val="1000"/>
              </a:spcAft>
            </a:pPr>
            <a:r>
              <a:rPr lang="fa-IR" sz="2800" b="1" dirty="0">
                <a:latin typeface="Calibri"/>
                <a:ea typeface="Calibri"/>
                <a:cs typeface="B Nazanin"/>
              </a:rPr>
              <a:t>۲</a:t>
            </a:r>
            <a:r>
              <a:rPr lang="en-US" sz="2800" b="1" dirty="0">
                <a:latin typeface="Calibri"/>
                <a:ea typeface="Calibri"/>
                <a:cs typeface="B Nazanin"/>
              </a:rPr>
              <a:t>- </a:t>
            </a:r>
            <a:r>
              <a:rPr lang="fa-IR" sz="2800" b="1" dirty="0">
                <a:latin typeface="Calibri"/>
                <a:ea typeface="Calibri"/>
                <a:cs typeface="B Nazanin"/>
              </a:rPr>
              <a:t>آغاز آموزش</a:t>
            </a:r>
            <a:r>
              <a:rPr lang="en-US" sz="2800" b="1" dirty="0">
                <a:latin typeface="Calibri"/>
                <a:ea typeface="Calibri"/>
                <a:cs typeface="B Nazanin"/>
              </a:rPr>
              <a:t> CRM</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۳</a:t>
            </a:r>
            <a:r>
              <a:rPr lang="en-US" sz="2800" b="1" dirty="0">
                <a:latin typeface="Calibri"/>
                <a:ea typeface="Calibri"/>
                <a:cs typeface="B Nazanin"/>
              </a:rPr>
              <a:t>- </a:t>
            </a:r>
            <a:r>
              <a:rPr lang="fa-IR" sz="2800" b="1" dirty="0">
                <a:latin typeface="Calibri"/>
                <a:ea typeface="Calibri"/>
                <a:cs typeface="B Nazanin"/>
              </a:rPr>
              <a:t>ایجاد چشم انداز</a:t>
            </a:r>
            <a:r>
              <a:rPr lang="en-US" sz="2800" b="1" dirty="0">
                <a:latin typeface="Calibri"/>
                <a:ea typeface="Calibri"/>
                <a:cs typeface="B Nazanin"/>
              </a:rPr>
              <a:t> CRM</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۴</a:t>
            </a:r>
            <a:r>
              <a:rPr lang="en-US" sz="2800" b="1" dirty="0">
                <a:latin typeface="Calibri"/>
                <a:ea typeface="Calibri"/>
                <a:cs typeface="B Nazanin"/>
              </a:rPr>
              <a:t>- </a:t>
            </a:r>
            <a:r>
              <a:rPr lang="fa-IR" sz="2800" b="1" dirty="0">
                <a:latin typeface="Calibri"/>
                <a:ea typeface="Calibri"/>
                <a:cs typeface="B Nazanin"/>
              </a:rPr>
              <a:t>مشخص کردن اولویت ها</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۵</a:t>
            </a:r>
            <a:r>
              <a:rPr lang="en-US" sz="2800" b="1" dirty="0">
                <a:latin typeface="Calibri"/>
                <a:ea typeface="Calibri"/>
                <a:cs typeface="B Nazanin"/>
              </a:rPr>
              <a:t>- </a:t>
            </a:r>
            <a:r>
              <a:rPr lang="fa-IR" sz="2800" b="1" dirty="0">
                <a:latin typeface="Calibri"/>
                <a:ea typeface="Calibri"/>
                <a:cs typeface="B Nazanin"/>
              </a:rPr>
              <a:t>مشخص کردن اهداف کمی و کیفی</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۶</a:t>
            </a:r>
            <a:r>
              <a:rPr lang="en-US" sz="2800" b="1" dirty="0">
                <a:latin typeface="Calibri"/>
                <a:ea typeface="Calibri"/>
                <a:cs typeface="B Nazanin"/>
              </a:rPr>
              <a:t>- </a:t>
            </a:r>
            <a:r>
              <a:rPr lang="fa-IR" sz="2800" b="1" dirty="0">
                <a:latin typeface="Calibri"/>
                <a:ea typeface="Calibri"/>
                <a:cs typeface="B Nazanin"/>
              </a:rPr>
              <a:t>تشخیص نیاز فناوری، فرآیند و مردم</a:t>
            </a:r>
            <a:r>
              <a:rPr lang="en-US" sz="2800" b="1" dirty="0">
                <a:latin typeface="Calibri"/>
                <a:ea typeface="Calibri"/>
                <a:cs typeface="B Nazanin"/>
              </a:rPr>
              <a:t>.</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۷</a:t>
            </a:r>
            <a:r>
              <a:rPr lang="en-US" sz="2800" b="1" dirty="0">
                <a:latin typeface="Calibri"/>
                <a:ea typeface="Calibri"/>
                <a:cs typeface="B Nazanin"/>
              </a:rPr>
              <a:t>- </a:t>
            </a:r>
            <a:r>
              <a:rPr lang="fa-IR" sz="2800" b="1" dirty="0">
                <a:latin typeface="Calibri"/>
                <a:ea typeface="Calibri"/>
                <a:cs typeface="B Nazanin"/>
              </a:rPr>
              <a:t>ایجاد</a:t>
            </a:r>
            <a:r>
              <a:rPr lang="en-US" sz="2800" b="1" dirty="0">
                <a:latin typeface="Calibri"/>
                <a:ea typeface="Calibri"/>
                <a:cs typeface="B Nazanin"/>
              </a:rPr>
              <a:t> Business </a:t>
            </a:r>
            <a:r>
              <a:rPr lang="en-US" sz="2800" b="1" dirty="0" smtClean="0">
                <a:latin typeface="Calibri"/>
                <a:ea typeface="Calibri"/>
                <a:cs typeface="B Nazanin"/>
              </a:rPr>
              <a:t>Case</a:t>
            </a:r>
            <a:r>
              <a:rPr lang="fa-IR" sz="2800" b="1" dirty="0" smtClean="0">
                <a:latin typeface="Calibri"/>
                <a:ea typeface="Calibri"/>
                <a:cs typeface="B Nazanin"/>
              </a:rPr>
              <a:t>(نگاه مي کند به در آمد ها و هزينه ها)</a:t>
            </a:r>
            <a:endParaRPr lang="en-US" sz="3600" dirty="0">
              <a:latin typeface="Calibri"/>
              <a:ea typeface="Calibri"/>
              <a:cs typeface="Arial"/>
            </a:endParaRPr>
          </a:p>
          <a:p>
            <a:endParaRPr lang="fa-IR" dirty="0"/>
          </a:p>
        </p:txBody>
      </p:sp>
      <p:sp>
        <p:nvSpPr>
          <p:cNvPr id="3" name="Title 2"/>
          <p:cNvSpPr>
            <a:spLocks noGrp="1"/>
          </p:cNvSpPr>
          <p:nvPr>
            <p:ph type="title"/>
          </p:nvPr>
        </p:nvSpPr>
        <p:spPr/>
        <p:txBody>
          <a:bodyPr/>
          <a:lstStyle/>
          <a:p>
            <a:pPr algn="r"/>
            <a:r>
              <a:rPr lang="fa-IR" dirty="0" smtClean="0"/>
              <a:t>بقيه از فاز اول</a:t>
            </a:r>
            <a:endParaRPr lang="fa-IR" dirty="0"/>
          </a:p>
        </p:txBody>
      </p:sp>
    </p:spTree>
    <p:extLst>
      <p:ext uri="{BB962C8B-B14F-4D97-AF65-F5344CB8AC3E}">
        <p14:creationId xmlns:p14="http://schemas.microsoft.com/office/powerpoint/2010/main" val="30824145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gn="just">
              <a:lnSpc>
                <a:spcPct val="115000"/>
              </a:lnSpc>
              <a:spcAft>
                <a:spcPts val="1000"/>
              </a:spcAft>
            </a:pPr>
            <a:r>
              <a:rPr lang="fa-IR" sz="2800" b="1" dirty="0">
                <a:latin typeface="Calibri"/>
                <a:ea typeface="Calibri"/>
                <a:cs typeface="B Nazanin"/>
              </a:rPr>
              <a:t>فاز دوم</a:t>
            </a:r>
            <a:r>
              <a:rPr lang="en-US" sz="2800" b="1" dirty="0">
                <a:latin typeface="Calibri"/>
                <a:ea typeface="Calibri"/>
                <a:cs typeface="B Nazanin"/>
              </a:rPr>
              <a:t>:</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۱</a:t>
            </a:r>
            <a:r>
              <a:rPr lang="en-US" sz="2800" b="1" dirty="0">
                <a:latin typeface="Calibri"/>
                <a:ea typeface="Calibri"/>
                <a:cs typeface="B Nazanin"/>
              </a:rPr>
              <a:t>- </a:t>
            </a:r>
            <a:r>
              <a:rPr lang="fa-IR" sz="2800" b="1" dirty="0">
                <a:latin typeface="Calibri"/>
                <a:ea typeface="Calibri"/>
                <a:cs typeface="B Nazanin"/>
              </a:rPr>
              <a:t>شناسایی ذینفعان</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۲</a:t>
            </a:r>
            <a:r>
              <a:rPr lang="en-US" sz="2800" b="1" dirty="0">
                <a:latin typeface="Calibri"/>
                <a:ea typeface="Calibri"/>
                <a:cs typeface="B Nazanin"/>
              </a:rPr>
              <a:t>- </a:t>
            </a:r>
            <a:r>
              <a:rPr lang="fa-IR" sz="2800" b="1" dirty="0">
                <a:latin typeface="Calibri"/>
                <a:ea typeface="Calibri"/>
                <a:cs typeface="B Nazanin"/>
              </a:rPr>
              <a:t>مشخص کردن ساختارهای حاکمیتی</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۳</a:t>
            </a:r>
            <a:r>
              <a:rPr lang="en-US" sz="2800" b="1" dirty="0">
                <a:latin typeface="Calibri"/>
                <a:ea typeface="Calibri"/>
                <a:cs typeface="B Nazanin"/>
              </a:rPr>
              <a:t>- </a:t>
            </a:r>
            <a:r>
              <a:rPr lang="fa-IR" sz="2800" b="1" dirty="0">
                <a:latin typeface="Calibri"/>
                <a:ea typeface="Calibri"/>
                <a:cs typeface="B Nazanin"/>
              </a:rPr>
              <a:t>تشخیص نیازمندی های مدیریت دقیق</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۴</a:t>
            </a:r>
            <a:r>
              <a:rPr lang="en-US" sz="2800" b="1" dirty="0">
                <a:latin typeface="Calibri"/>
                <a:ea typeface="Calibri"/>
                <a:cs typeface="B Nazanin"/>
              </a:rPr>
              <a:t> -</a:t>
            </a:r>
            <a:r>
              <a:rPr lang="fa-IR" sz="2800" b="1" dirty="0">
                <a:latin typeface="Calibri"/>
                <a:ea typeface="Calibri"/>
                <a:cs typeface="B Nazanin"/>
              </a:rPr>
              <a:t>تشخیص نیازمندی های مدیریت پروژه</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۵</a:t>
            </a:r>
            <a:r>
              <a:rPr lang="en-US" sz="2800" b="1" dirty="0">
                <a:latin typeface="Calibri"/>
                <a:ea typeface="Calibri"/>
                <a:cs typeface="B Nazanin"/>
              </a:rPr>
              <a:t> – </a:t>
            </a:r>
            <a:r>
              <a:rPr lang="fa-IR" sz="2800" b="1" dirty="0">
                <a:latin typeface="Calibri"/>
                <a:ea typeface="Calibri"/>
                <a:cs typeface="B Nazanin"/>
              </a:rPr>
              <a:t>تشخیص عوامل حیاتی موفقیت</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۶</a:t>
            </a:r>
            <a:r>
              <a:rPr lang="en-US" sz="2800" b="1" dirty="0">
                <a:latin typeface="Calibri"/>
                <a:ea typeface="Calibri"/>
                <a:cs typeface="B Nazanin"/>
              </a:rPr>
              <a:t>- </a:t>
            </a:r>
            <a:r>
              <a:rPr lang="fa-IR" sz="2800" b="1" dirty="0">
                <a:latin typeface="Calibri"/>
                <a:ea typeface="Calibri"/>
                <a:cs typeface="B Nazanin"/>
              </a:rPr>
              <a:t>ایجاد برنامه مدیریت ریسک</a:t>
            </a:r>
            <a:endParaRPr lang="en-US" sz="3600" dirty="0">
              <a:latin typeface="Calibri"/>
              <a:ea typeface="Calibri"/>
              <a:cs typeface="Arial"/>
            </a:endParaRPr>
          </a:p>
          <a:p>
            <a:endParaRPr lang="fa-IR" dirty="0"/>
          </a:p>
        </p:txBody>
      </p:sp>
    </p:spTree>
    <p:extLst>
      <p:ext uri="{BB962C8B-B14F-4D97-AF65-F5344CB8AC3E}">
        <p14:creationId xmlns:p14="http://schemas.microsoft.com/office/powerpoint/2010/main" val="12424330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algn="just">
              <a:lnSpc>
                <a:spcPct val="115000"/>
              </a:lnSpc>
              <a:spcAft>
                <a:spcPts val="1000"/>
              </a:spcAft>
            </a:pPr>
            <a:r>
              <a:rPr lang="fa-IR" sz="2800" b="1" dirty="0">
                <a:latin typeface="Calibri"/>
                <a:ea typeface="Calibri"/>
                <a:cs typeface="B Nazanin"/>
              </a:rPr>
              <a:t>فاز سوم: مشخص کردن نیازمندی ها و انتخاب شرکاء</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۱</a:t>
            </a:r>
            <a:r>
              <a:rPr lang="en-US" sz="2800" b="1" dirty="0">
                <a:latin typeface="Calibri"/>
                <a:ea typeface="Calibri"/>
                <a:cs typeface="B Nazanin"/>
              </a:rPr>
              <a:t>- </a:t>
            </a:r>
            <a:r>
              <a:rPr lang="fa-IR" sz="2800" b="1" dirty="0">
                <a:latin typeface="Calibri"/>
                <a:ea typeface="Calibri"/>
                <a:cs typeface="B Nazanin"/>
              </a:rPr>
              <a:t>نگاشت فرآیند و پالایش</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۲ تجزیه و تحلیل داده ها و</a:t>
            </a:r>
            <a:r>
              <a:rPr lang="en-US" sz="2800" b="1" dirty="0">
                <a:latin typeface="Calibri"/>
                <a:ea typeface="Calibri"/>
                <a:cs typeface="B Nazanin"/>
              </a:rPr>
              <a:t> GAP</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۳</a:t>
            </a:r>
            <a:r>
              <a:rPr lang="en-US" sz="2800" b="1" dirty="0">
                <a:latin typeface="Calibri"/>
                <a:ea typeface="Calibri"/>
                <a:cs typeface="B Nazanin"/>
              </a:rPr>
              <a:t>- </a:t>
            </a:r>
            <a:r>
              <a:rPr lang="fa-IR" sz="2800" b="1" dirty="0">
                <a:latin typeface="Calibri"/>
                <a:ea typeface="Calibri"/>
                <a:cs typeface="B Nazanin"/>
              </a:rPr>
              <a:t>مشخصات نیازمندی های تکنولوژی اولیه و راه حل های بدیل تحقیق</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۴</a:t>
            </a:r>
            <a:r>
              <a:rPr lang="en-US" sz="2800" b="1" dirty="0">
                <a:latin typeface="Calibri"/>
                <a:ea typeface="Calibri"/>
                <a:cs typeface="B Nazanin"/>
              </a:rPr>
              <a:t>- (RFP) </a:t>
            </a:r>
            <a:r>
              <a:rPr lang="fa-IR" sz="2800" b="1" dirty="0">
                <a:latin typeface="Calibri"/>
                <a:ea typeface="Calibri"/>
                <a:cs typeface="B Nazanin"/>
              </a:rPr>
              <a:t>نوشتن تقاضا برای طرح یشنهاد (خیلی مهم</a:t>
            </a:r>
            <a:r>
              <a:rPr lang="en-US" sz="2800" b="1" dirty="0">
                <a:latin typeface="Calibri"/>
                <a:ea typeface="Calibri"/>
                <a:cs typeface="B Nazanin"/>
              </a:rPr>
              <a:t>)</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۵</a:t>
            </a:r>
            <a:r>
              <a:rPr lang="en-US" sz="2800" b="1" dirty="0">
                <a:latin typeface="Calibri"/>
                <a:ea typeface="Calibri"/>
                <a:cs typeface="B Nazanin"/>
              </a:rPr>
              <a:t>- </a:t>
            </a:r>
            <a:r>
              <a:rPr lang="fa-IR" sz="2800" b="1" dirty="0">
                <a:latin typeface="Calibri"/>
                <a:ea typeface="Calibri"/>
                <a:cs typeface="B Nazanin"/>
              </a:rPr>
              <a:t>فراخوانی طرح های پیشنهادی</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۶</a:t>
            </a:r>
            <a:r>
              <a:rPr lang="en-US" sz="2800" b="1" dirty="0">
                <a:latin typeface="Calibri"/>
                <a:ea typeface="Calibri"/>
                <a:cs typeface="B Nazanin"/>
              </a:rPr>
              <a:t>- </a:t>
            </a:r>
            <a:r>
              <a:rPr lang="fa-IR" sz="2800" b="1" dirty="0">
                <a:latin typeface="Calibri"/>
                <a:ea typeface="Calibri"/>
                <a:cs typeface="B Nazanin"/>
              </a:rPr>
              <a:t>بررسی مجدد شناسایی نیازهای فناوری</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۷</a:t>
            </a:r>
            <a:r>
              <a:rPr lang="en-US" sz="2800" b="1" dirty="0">
                <a:latin typeface="Calibri"/>
                <a:ea typeface="Calibri"/>
                <a:cs typeface="B Nazanin"/>
              </a:rPr>
              <a:t>- </a:t>
            </a:r>
            <a:r>
              <a:rPr lang="fa-IR" sz="2800" b="1" dirty="0">
                <a:latin typeface="Calibri"/>
                <a:ea typeface="Calibri"/>
                <a:cs typeface="B Nazanin"/>
              </a:rPr>
              <a:t>ارزیابی و انتخاب شریک</a:t>
            </a:r>
            <a:endParaRPr lang="en-US" sz="3600" dirty="0">
              <a:latin typeface="Calibri"/>
              <a:ea typeface="Calibri"/>
              <a:cs typeface="Arial"/>
            </a:endParaRPr>
          </a:p>
          <a:p>
            <a:endParaRPr lang="fa-IR" dirty="0"/>
          </a:p>
        </p:txBody>
      </p:sp>
    </p:spTree>
    <p:extLst>
      <p:ext uri="{BB962C8B-B14F-4D97-AF65-F5344CB8AC3E}">
        <p14:creationId xmlns:p14="http://schemas.microsoft.com/office/powerpoint/2010/main" val="365603703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lnSpc>
                <a:spcPct val="115000"/>
              </a:lnSpc>
              <a:spcAft>
                <a:spcPts val="1000"/>
              </a:spcAft>
            </a:pPr>
            <a:r>
              <a:rPr lang="fa-IR" sz="2800" b="1" dirty="0">
                <a:latin typeface="Calibri"/>
                <a:ea typeface="Calibri"/>
                <a:cs typeface="B Nazanin"/>
              </a:rPr>
              <a:t>فاز چهارم</a:t>
            </a:r>
            <a:r>
              <a:rPr lang="en-US" sz="2800" b="1" dirty="0">
                <a:latin typeface="Calibri"/>
                <a:ea typeface="Calibri"/>
                <a:cs typeface="B Nazanin"/>
              </a:rPr>
              <a:t>:</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۱</a:t>
            </a:r>
            <a:r>
              <a:rPr lang="en-US" sz="2800" b="1" dirty="0">
                <a:latin typeface="Calibri"/>
                <a:ea typeface="Calibri"/>
                <a:cs typeface="B Nazanin"/>
              </a:rPr>
              <a:t>- </a:t>
            </a:r>
            <a:r>
              <a:rPr lang="fa-IR" sz="2800" b="1" dirty="0">
                <a:latin typeface="Calibri"/>
                <a:ea typeface="Calibri"/>
                <a:cs typeface="B Nazanin"/>
              </a:rPr>
              <a:t>پالایش برنامه پروژه</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۲</a:t>
            </a:r>
            <a:r>
              <a:rPr lang="en-US" sz="2800" b="1" dirty="0">
                <a:latin typeface="Calibri"/>
                <a:ea typeface="Calibri"/>
                <a:cs typeface="B Nazanin"/>
              </a:rPr>
              <a:t> – </a:t>
            </a:r>
            <a:r>
              <a:rPr lang="fa-IR" sz="2800" b="1" dirty="0">
                <a:latin typeface="Calibri"/>
                <a:ea typeface="Calibri"/>
                <a:cs typeface="B Nazanin"/>
              </a:rPr>
              <a:t>تشخیص نیازهای سفارشی سازی فناوری</a:t>
            </a:r>
            <a:endParaRPr lang="en-US" sz="3600" dirty="0">
              <a:latin typeface="Calibri"/>
              <a:ea typeface="Calibri"/>
              <a:cs typeface="Arial"/>
            </a:endParaRPr>
          </a:p>
          <a:p>
            <a:r>
              <a:rPr lang="fa-IR" sz="2800" b="1" dirty="0">
                <a:latin typeface="Calibri"/>
                <a:ea typeface="Calibri"/>
                <a:cs typeface="B Nazanin"/>
              </a:rPr>
              <a:t>۳</a:t>
            </a:r>
            <a:r>
              <a:rPr lang="en-US" sz="2800" b="1" dirty="0">
                <a:latin typeface="Calibri"/>
                <a:ea typeface="Calibri"/>
                <a:cs typeface="B Nazanin"/>
              </a:rPr>
              <a:t> –  </a:t>
            </a:r>
            <a:r>
              <a:rPr lang="fa-IR" sz="2800" b="1" dirty="0">
                <a:latin typeface="Calibri"/>
                <a:ea typeface="Calibri"/>
                <a:cs typeface="B Nazanin"/>
              </a:rPr>
              <a:t>طراحی پروتوتایپ، آزمایش ، تصحیح و اجرا در بازار</a:t>
            </a:r>
            <a:endParaRPr lang="fa-IR" dirty="0"/>
          </a:p>
        </p:txBody>
      </p:sp>
    </p:spTree>
    <p:extLst>
      <p:ext uri="{BB962C8B-B14F-4D97-AF65-F5344CB8AC3E}">
        <p14:creationId xmlns:p14="http://schemas.microsoft.com/office/powerpoint/2010/main" val="420203067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lnSpc>
                <a:spcPct val="115000"/>
              </a:lnSpc>
              <a:spcAft>
                <a:spcPts val="1000"/>
              </a:spcAft>
            </a:pPr>
            <a:r>
              <a:rPr lang="fa-IR" sz="2800" b="1" dirty="0">
                <a:latin typeface="Calibri"/>
                <a:ea typeface="Calibri"/>
                <a:cs typeface="B Nazanin"/>
              </a:rPr>
              <a:t>فاز پنجم</a:t>
            </a:r>
            <a:r>
              <a:rPr lang="en-US" sz="2800" b="1" dirty="0">
                <a:latin typeface="Calibri"/>
                <a:ea typeface="Calibri"/>
                <a:cs typeface="B Nazanin"/>
              </a:rPr>
              <a:t>:</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۱</a:t>
            </a:r>
            <a:r>
              <a:rPr lang="en-US" sz="2800" b="1" dirty="0">
                <a:latin typeface="Calibri"/>
                <a:ea typeface="Calibri"/>
                <a:cs typeface="B Nazanin"/>
              </a:rPr>
              <a:t>- </a:t>
            </a:r>
            <a:r>
              <a:rPr lang="fa-IR" sz="2800" b="1" dirty="0">
                <a:latin typeface="Calibri"/>
                <a:ea typeface="Calibri"/>
                <a:cs typeface="B Nazanin"/>
              </a:rPr>
              <a:t>پیامدهای پروژه</a:t>
            </a:r>
            <a:endParaRPr lang="en-US" sz="3600" dirty="0">
              <a:latin typeface="Calibri"/>
              <a:ea typeface="Calibri"/>
              <a:cs typeface="Arial"/>
            </a:endParaRPr>
          </a:p>
          <a:p>
            <a:pPr algn="just">
              <a:lnSpc>
                <a:spcPct val="115000"/>
              </a:lnSpc>
              <a:spcAft>
                <a:spcPts val="1000"/>
              </a:spcAft>
            </a:pPr>
            <a:r>
              <a:rPr lang="fa-IR" sz="2800" b="1" dirty="0">
                <a:latin typeface="Calibri"/>
                <a:ea typeface="Calibri"/>
                <a:cs typeface="B Nazanin"/>
              </a:rPr>
              <a:t>۲</a:t>
            </a:r>
            <a:r>
              <a:rPr lang="en-US" sz="2800" b="1" dirty="0">
                <a:latin typeface="Calibri"/>
                <a:ea typeface="Calibri"/>
                <a:cs typeface="B Nazanin"/>
              </a:rPr>
              <a:t>- </a:t>
            </a:r>
            <a:r>
              <a:rPr lang="fa-IR" sz="2800" b="1" dirty="0">
                <a:latin typeface="Calibri"/>
                <a:ea typeface="Calibri"/>
                <a:cs typeface="B Nazanin"/>
              </a:rPr>
              <a:t>پیامدها و یا نتایج کسب و کار</a:t>
            </a:r>
            <a:endParaRPr lang="en-US" sz="3600" dirty="0">
              <a:latin typeface="Calibri"/>
              <a:ea typeface="Calibri"/>
              <a:cs typeface="Arial"/>
            </a:endParaRPr>
          </a:p>
          <a:p>
            <a:endParaRPr lang="fa-IR" dirty="0"/>
          </a:p>
        </p:txBody>
      </p:sp>
    </p:spTree>
    <p:extLst>
      <p:ext uri="{BB962C8B-B14F-4D97-AF65-F5344CB8AC3E}">
        <p14:creationId xmlns:p14="http://schemas.microsoft.com/office/powerpoint/2010/main" val="9027857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buNone/>
            </a:pPr>
            <a:r>
              <a:rPr lang="en-US" dirty="0" smtClean="0">
                <a:hlinkClick r:id="rId2"/>
              </a:rPr>
              <a:t>www.radbusiness.ir</a:t>
            </a:r>
            <a:endParaRPr lang="en-US" dirty="0" smtClean="0"/>
          </a:p>
          <a:p>
            <a:pPr marL="109728" indent="0">
              <a:buNone/>
            </a:pPr>
            <a:r>
              <a:rPr lang="en-US" dirty="0" smtClean="0"/>
              <a:t>01133244121</a:t>
            </a:r>
          </a:p>
          <a:p>
            <a:pPr marL="109728" indent="0">
              <a:buNone/>
            </a:pPr>
            <a:r>
              <a:rPr lang="en-US" dirty="0" smtClean="0"/>
              <a:t>09129420351</a:t>
            </a:r>
            <a:endParaRPr lang="fa-IR" dirty="0"/>
          </a:p>
        </p:txBody>
      </p:sp>
      <p:sp>
        <p:nvSpPr>
          <p:cNvPr id="3" name="Title 2"/>
          <p:cNvSpPr>
            <a:spLocks noGrp="1"/>
          </p:cNvSpPr>
          <p:nvPr>
            <p:ph type="title"/>
          </p:nvPr>
        </p:nvSpPr>
        <p:spPr/>
        <p:txBody>
          <a:bodyPr/>
          <a:lstStyle/>
          <a:p>
            <a:pPr algn="ctr"/>
            <a:r>
              <a:rPr lang="fa-IR" dirty="0" smtClean="0">
                <a:effectLst/>
              </a:rPr>
              <a:t>کانال هاي ارتباطي ما:</a:t>
            </a:r>
            <a:endParaRPr lang="fa-IR" dirty="0">
              <a:effectLst/>
            </a:endParaRPr>
          </a:p>
        </p:txBody>
      </p:sp>
    </p:spTree>
    <p:extLst>
      <p:ext uri="{BB962C8B-B14F-4D97-AF65-F5344CB8AC3E}">
        <p14:creationId xmlns:p14="http://schemas.microsoft.com/office/powerpoint/2010/main" val="27328788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4090466"/>
          </a:xfrm>
        </p:spPr>
        <p:txBody>
          <a:bodyPr/>
          <a:lstStyle/>
          <a:p>
            <a:pPr algn="ctr"/>
            <a:r>
              <a:rPr lang="fa-IR" dirty="0" smtClean="0"/>
              <a:t>بهره ور باشيد و پايدار</a:t>
            </a:r>
            <a:endParaRPr lang="fa-IR" dirty="0"/>
          </a:p>
        </p:txBody>
      </p:sp>
    </p:spTree>
    <p:extLst>
      <p:ext uri="{BB962C8B-B14F-4D97-AF65-F5344CB8AC3E}">
        <p14:creationId xmlns:p14="http://schemas.microsoft.com/office/powerpoint/2010/main" val="31674821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2354</TotalTime>
  <Words>1459</Words>
  <Application>Microsoft Office PowerPoint</Application>
  <PresentationFormat>On-screen Show (4:3)</PresentationFormat>
  <Paragraphs>285</Paragraphs>
  <Slides>42</Slides>
  <Notes>2</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Concourse</vt:lpstr>
      <vt:lpstr>مديريت ارتباط با مشتري پيشرفته</vt:lpstr>
      <vt:lpstr>PowerPoint Presentation</vt:lpstr>
      <vt:lpstr>PowerPoint Presentation</vt:lpstr>
      <vt:lpstr>PowerPoint Presentation</vt:lpstr>
      <vt:lpstr>چرا CRM تشکيل شد</vt:lpstr>
      <vt:lpstr>CRM چيست؟</vt:lpstr>
      <vt:lpstr>بنابراين</vt:lpstr>
      <vt:lpstr>تعريف خودم:</vt:lpstr>
      <vt:lpstr>PowerPoint Presentation</vt:lpstr>
      <vt:lpstr>مزاياي بکارگيري CRM</vt:lpstr>
      <vt:lpstr>هدف CRM</vt:lpstr>
      <vt:lpstr>تاريخچه CRM</vt:lpstr>
      <vt:lpstr>PowerPoint Presentation</vt:lpstr>
      <vt:lpstr>انواع CRM</vt:lpstr>
      <vt:lpstr>PowerPoint Presentation</vt:lpstr>
      <vt:lpstr>PowerPoint Presentation</vt:lpstr>
      <vt:lpstr>مدل سويفت</vt:lpstr>
      <vt:lpstr> روش انجام کارTECHNOLOGY</vt:lpstr>
      <vt:lpstr>PowerPoint Presentation</vt:lpstr>
      <vt:lpstr>دسته بندي سازمان ها از نظر CRM</vt:lpstr>
      <vt:lpstr>ارزش مشتري در CRM</vt:lpstr>
      <vt:lpstr>         CRM     ANALITICAL</vt:lpstr>
      <vt:lpstr>سو تفاهمات در CRM</vt:lpstr>
      <vt:lpstr>هواداران CRM</vt:lpstr>
      <vt:lpstr>مدل IDIC توسط PEPPERS&amp;RAGERS 1- عمق نگاه کسب و کار به مشتري –شناختن مشتري، صرفا نام. يکي تاريخ تولد. يکي ميزان فروش. يکي تعداد دفعات فروش. يکي علايق.  2- کروه هاي مختلف، ارزش هاي متفاوت. خواسته هاي متفاوت. صرفا خريد ملاک نيست. ارزش آفريني آينده. 3- ارتباط در جهت درک انتطارات 4- سفارشي کردن. سطحي ، پيامک با نام، عمقي، خريد ديروز، عدم پيامک امروز  </vt:lpstr>
      <vt:lpstr>با توجه به تجربيات خود در ارتباط با شرکت هاي مختلف در هر يک از چهار فاکتور IDIC يک برخورد نسبتا سطحي و يک برخورد نسبتا عميق تر مثال بزنيد.</vt:lpstr>
      <vt:lpstr> مدل   QCI QCI ASSESSMENT ، 2001، اگيلوي، تحليل و برنامه ريزي، حوزه استراتژي، ارزش پيشتهادي، اجراي صحيح فرايند، چه ارزشي براي مشتري خلق مي کنم، در ازاي دريافت چه چيزي به من پول داده است. تجربه و احساس مشتري از جنس ادراک است. فرايند ها بايد به درستي اصلاح شوند. ارتباط غير مستقيم افراد و تکنولوژي با مديريت مشتري  </vt:lpstr>
      <vt:lpstr>مدل زنجيره ارزش مشتريان با سود بيشتر، صميميت بيشتر، ساخت شبکه ، هر مشتري، ارزشي متفاوت، مديريت با توجه به چرخه عمر </vt:lpstr>
      <vt:lpstr>ابتدا 5% سال پنجم 19% نرخ نگهداشت+ نرخ خروج – 100 بيهوده زياد کردن ظرفيت پايگاه داده به نفع ما نيست. ظرفيت دانشگاه. </vt:lpstr>
      <vt:lpstr>TENURE: طول عمر مشتري – اگر نرخ نگهداشت بيشتر باشد TENURE بيشتر مي شود.مثال: دانشجو، نمره هرچه بالاتر مي رويم افزايش کمتر و سخت تر مي شود. سازمان ها بايد هوشمندانه طول عمر را افزايش دهند. دو مزيت: - کم شدن هزينه بازاريابي 2- درک بيشتر ما نسبت به مشتري. هزينه تا يک جايي کم مي شود بعد افزايش مي يابد. تنوع در محصول، تحقيق و توسعه</vt:lpstr>
      <vt:lpstr>LADDER VALUE: مشتري جند ساله است. پله چندم است. هزينه کرد ما بايد متفاوت باشد. مشتري بالاتر، ارزشش بيشتر، سهم ما از سبد مشتري بيشتر  خريد دلستر. جيب مشتري. سهم خود را افزايش دهيد. سس دلپذير. 2ميليون تهراني. 10%.  از رسوخ در بازار تا توسعه بازار اولويت استراتژي ها را فراموش نکنيد.  پلکان مشتري:</vt:lpstr>
      <vt:lpstr>PowerPoint Presentation</vt:lpstr>
      <vt:lpstr>پياده سازي و اجراي CRM</vt:lpstr>
      <vt:lpstr>فاز اول: ۷ زیر فاز دارد:</vt:lpstr>
      <vt:lpstr>PowerPoint Presentation</vt:lpstr>
      <vt:lpstr>بقيه از فاز اول</vt:lpstr>
      <vt:lpstr>PowerPoint Presentation</vt:lpstr>
      <vt:lpstr>PowerPoint Presentation</vt:lpstr>
      <vt:lpstr>PowerPoint Presentation</vt:lpstr>
      <vt:lpstr>PowerPoint Presentation</vt:lpstr>
      <vt:lpstr>کانال هاي ارتباطي ما:</vt:lpstr>
      <vt:lpstr>بهره ور باشيد و پايدار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مديريت ارتباط با مشتري پيشرفته</dc:title>
  <dc:creator>Dr. Rad</dc:creator>
  <cp:lastModifiedBy>Dr. Rad</cp:lastModifiedBy>
  <cp:revision>56</cp:revision>
  <dcterms:created xsi:type="dcterms:W3CDTF">2015-07-09T15:31:34Z</dcterms:created>
  <dcterms:modified xsi:type="dcterms:W3CDTF">2020-05-12T16:04:02Z</dcterms:modified>
</cp:coreProperties>
</file>