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 id="2147483724" r:id="rId2"/>
    <p:sldMasterId id="2147483736" r:id="rId3"/>
    <p:sldMasterId id="2147483748" r:id="rId4"/>
  </p:sldMasterIdLst>
  <p:notesMasterIdLst>
    <p:notesMasterId r:id="rId70"/>
  </p:notesMasterIdLst>
  <p:sldIdLst>
    <p:sldId id="256" r:id="rId5"/>
    <p:sldId id="315" r:id="rId6"/>
    <p:sldId id="257" r:id="rId7"/>
    <p:sldId id="258" r:id="rId8"/>
    <p:sldId id="259" r:id="rId9"/>
    <p:sldId id="260" r:id="rId10"/>
    <p:sldId id="261" r:id="rId11"/>
    <p:sldId id="292" r:id="rId12"/>
    <p:sldId id="262" r:id="rId13"/>
    <p:sldId id="263" r:id="rId14"/>
    <p:sldId id="264" r:id="rId15"/>
    <p:sldId id="265" r:id="rId16"/>
    <p:sldId id="320" r:id="rId17"/>
    <p:sldId id="321" r:id="rId18"/>
    <p:sldId id="326" r:id="rId19"/>
    <p:sldId id="327" r:id="rId20"/>
    <p:sldId id="323" r:id="rId21"/>
    <p:sldId id="319" r:id="rId22"/>
    <p:sldId id="266" r:id="rId23"/>
    <p:sldId id="267" r:id="rId24"/>
    <p:sldId id="329" r:id="rId25"/>
    <p:sldId id="268" r:id="rId26"/>
    <p:sldId id="269" r:id="rId27"/>
    <p:sldId id="270" r:id="rId28"/>
    <p:sldId id="271" r:id="rId29"/>
    <p:sldId id="272" r:id="rId30"/>
    <p:sldId id="273" r:id="rId31"/>
    <p:sldId id="274" r:id="rId32"/>
    <p:sldId id="328"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1" r:id="rId49"/>
    <p:sldId id="293" r:id="rId50"/>
    <p:sldId id="294" r:id="rId51"/>
    <p:sldId id="295" r:id="rId52"/>
    <p:sldId id="296" r:id="rId53"/>
    <p:sldId id="297" r:id="rId54"/>
    <p:sldId id="298" r:id="rId55"/>
    <p:sldId id="299" r:id="rId56"/>
    <p:sldId id="300" r:id="rId57"/>
    <p:sldId id="301" r:id="rId58"/>
    <p:sldId id="302" r:id="rId59"/>
    <p:sldId id="303" r:id="rId60"/>
    <p:sldId id="304" r:id="rId61"/>
    <p:sldId id="305" r:id="rId62"/>
    <p:sldId id="308" r:id="rId63"/>
    <p:sldId id="310" r:id="rId64"/>
    <p:sldId id="311" r:id="rId65"/>
    <p:sldId id="312" r:id="rId66"/>
    <p:sldId id="330" r:id="rId67"/>
    <p:sldId id="313" r:id="rId68"/>
    <p:sldId id="314"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1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FE9C9D-2822-4C53-A405-9D2DDF9C7EEC}" type="datetimeFigureOut">
              <a:rPr lang="en-US" smtClean="0"/>
              <a:t>5/12/2020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7CFB24-D192-441B-BEBD-791D87A07354}" type="slidenum">
              <a:rPr lang="en-US" smtClean="0"/>
              <a:t>‹#›</a:t>
            </a:fld>
            <a:endParaRPr lang="en-US"/>
          </a:p>
        </p:txBody>
      </p:sp>
    </p:spTree>
    <p:extLst>
      <p:ext uri="{BB962C8B-B14F-4D97-AF65-F5344CB8AC3E}">
        <p14:creationId xmlns:p14="http://schemas.microsoft.com/office/powerpoint/2010/main" val="3444319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a:ln/>
        </p:spPr>
      </p:sp>
      <p:sp>
        <p:nvSpPr>
          <p:cNvPr id="211971" name="Notes Placeholder 2"/>
          <p:cNvSpPr>
            <a:spLocks noGrp="1"/>
          </p:cNvSpPr>
          <p:nvPr>
            <p:ph type="body" idx="1"/>
          </p:nvPr>
        </p:nvSpPr>
        <p:spPr>
          <a:noFill/>
          <a:ln/>
        </p:spPr>
        <p:txBody>
          <a:bodyPr/>
          <a:lstStyle/>
          <a:p>
            <a:endParaRPr lang="en-US" smtClean="0">
              <a:cs typeface="Arial" pitchFamily="34" charset="0"/>
            </a:endParaRPr>
          </a:p>
        </p:txBody>
      </p:sp>
      <p:sp>
        <p:nvSpPr>
          <p:cNvPr id="211972" name="Slide Number Placeholder 3"/>
          <p:cNvSpPr>
            <a:spLocks noGrp="1"/>
          </p:cNvSpPr>
          <p:nvPr>
            <p:ph type="sldNum" sz="quarter" idx="5"/>
          </p:nvPr>
        </p:nvSpPr>
        <p:spPr>
          <a:noFill/>
        </p:spPr>
        <p:txBody>
          <a:bodyPr/>
          <a:lstStyle/>
          <a:p>
            <a:fld id="{5B5FB13E-860A-49E9-8751-B976060047C4}" type="slidenum">
              <a:rPr lang="ar-SA" smtClean="0">
                <a:solidFill>
                  <a:prstClr val="black"/>
                </a:solidFill>
              </a:rPr>
              <a:pPr/>
              <a:t>14</a:t>
            </a:fld>
            <a:endParaRPr lang="en-US"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a:ln/>
        </p:spPr>
      </p:sp>
      <p:sp>
        <p:nvSpPr>
          <p:cNvPr id="210947" name="Notes Placeholder 2"/>
          <p:cNvSpPr>
            <a:spLocks noGrp="1"/>
          </p:cNvSpPr>
          <p:nvPr>
            <p:ph type="body" idx="1"/>
          </p:nvPr>
        </p:nvSpPr>
        <p:spPr>
          <a:noFill/>
          <a:ln/>
        </p:spPr>
        <p:txBody>
          <a:bodyPr/>
          <a:lstStyle/>
          <a:p>
            <a:endParaRPr lang="en-US" smtClean="0">
              <a:cs typeface="Arial" pitchFamily="34" charset="0"/>
            </a:endParaRPr>
          </a:p>
        </p:txBody>
      </p:sp>
      <p:sp>
        <p:nvSpPr>
          <p:cNvPr id="210948" name="Slide Number Placeholder 3"/>
          <p:cNvSpPr>
            <a:spLocks noGrp="1"/>
          </p:cNvSpPr>
          <p:nvPr>
            <p:ph type="sldNum" sz="quarter" idx="5"/>
          </p:nvPr>
        </p:nvSpPr>
        <p:spPr>
          <a:noFill/>
        </p:spPr>
        <p:txBody>
          <a:bodyPr/>
          <a:lstStyle/>
          <a:p>
            <a:fld id="{965FD848-61CA-46A0-A265-3285067AB7B9}" type="slidenum">
              <a:rPr lang="en-US" smtClean="0">
                <a:solidFill>
                  <a:prstClr val="black"/>
                </a:solidFill>
              </a:rPr>
              <a:pPr/>
              <a:t>17</a:t>
            </a:fld>
            <a:endParaRPr lang="en-US" smtClean="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CFB24-D192-441B-BEBD-791D87A07354}" type="slidenum">
              <a:rPr lang="en-US" smtClean="0"/>
              <a:t>23</a:t>
            </a:fld>
            <a:endParaRPr lang="en-US"/>
          </a:p>
        </p:txBody>
      </p:sp>
    </p:spTree>
    <p:extLst>
      <p:ext uri="{BB962C8B-B14F-4D97-AF65-F5344CB8AC3E}">
        <p14:creationId xmlns:p14="http://schemas.microsoft.com/office/powerpoint/2010/main" val="472483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fontAlgn="base">
                <a:spcBef>
                  <a:spcPct val="0"/>
                </a:spcBef>
                <a:spcAft>
                  <a:spcPct val="0"/>
                </a:spcAft>
                <a:defRPr/>
              </a:pPr>
              <a:endParaRPr lang="en-US" sz="2400">
                <a:solidFill>
                  <a:srgbClr val="000000"/>
                </a:solidFill>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grpSp>
      </p:grpSp>
      <p:sp>
        <p:nvSpPr>
          <p:cNvPr id="790547"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790548"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pPr>
              <a:defRPr/>
            </a:pPr>
            <a:endParaRPr lang="en-US">
              <a:solidFill>
                <a:srgbClr val="000000"/>
              </a:solidFill>
            </a:endParaRPr>
          </a:p>
        </p:txBody>
      </p:sp>
      <p:sp>
        <p:nvSpPr>
          <p:cNvPr id="19" name="Rectangle 17"/>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20" name="Rectangle 18"/>
          <p:cNvSpPr>
            <a:spLocks noGrp="1" noChangeArrowheads="1"/>
          </p:cNvSpPr>
          <p:nvPr>
            <p:ph type="sldNum" sz="quarter" idx="12"/>
          </p:nvPr>
        </p:nvSpPr>
        <p:spPr/>
        <p:txBody>
          <a:bodyPr/>
          <a:lstStyle>
            <a:lvl1pPr>
              <a:defRPr/>
            </a:lvl1pPr>
          </a:lstStyle>
          <a:p>
            <a:pPr>
              <a:defRPr/>
            </a:pPr>
            <a:fld id="{932F7B7A-CA28-491C-AE9F-3429FC3DAA2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6552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4ADECC68-C97B-449A-AD65-8F14EED10373}" type="slidenum">
              <a:rPr lang="en-US">
                <a:solidFill>
                  <a:srgbClr val="000000"/>
                </a:solidFill>
              </a:rPr>
              <a:pPr>
                <a:defRPr/>
              </a:pPr>
              <a:t>‹#›</a:t>
            </a:fld>
            <a:endParaRPr lang="en-US">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016572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B6C7593-8CC5-4310-B92F-BEAB1EAE4477}" type="slidenum">
              <a:rPr lang="en-US">
                <a:solidFill>
                  <a:srgbClr val="000000"/>
                </a:solidFill>
              </a:rPr>
              <a:pPr>
                <a:defRPr/>
              </a:pPr>
              <a:t>‹#›</a:t>
            </a:fld>
            <a:endParaRPr lang="en-US">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1887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190123F1-AAAE-4D54-887A-CC5F19B5BC0E}" type="slidenum">
              <a:rPr lang="en-US">
                <a:solidFill>
                  <a:srgbClr val="000000"/>
                </a:solidFill>
              </a:rPr>
              <a:pPr>
                <a:defRPr/>
              </a:pPr>
              <a:t>‹#›</a:t>
            </a:fld>
            <a:endParaRPr lang="en-US">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53640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179BEB7C-D4CC-4375-AD18-5E4F800F2FD3}" type="slidenum">
              <a:rPr lang="en-US">
                <a:solidFill>
                  <a:srgbClr val="000000"/>
                </a:solidFill>
              </a:rPr>
              <a:pPr>
                <a:defRPr/>
              </a:pPr>
              <a:t>‹#›</a:t>
            </a:fld>
            <a:endParaRPr lang="en-US">
              <a:solidFill>
                <a:srgbClr val="000000"/>
              </a:solidFill>
            </a:endParaRPr>
          </a:p>
        </p:txBody>
      </p:sp>
      <p:sp>
        <p:nvSpPr>
          <p:cNvPr id="9"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355465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E697082C-D1D3-4122-996E-A188F275E77C}" type="slidenum">
              <a:rPr lang="en-US">
                <a:solidFill>
                  <a:srgbClr val="000000"/>
                </a:solidFill>
              </a:rPr>
              <a:pPr>
                <a:defRPr/>
              </a:pPr>
              <a:t>‹#›</a:t>
            </a:fld>
            <a:endParaRPr lang="en-US">
              <a:solidFill>
                <a:srgbClr val="000000"/>
              </a:solidFill>
            </a:endParaRPr>
          </a:p>
        </p:txBody>
      </p:sp>
      <p:sp>
        <p:nvSpPr>
          <p:cNvPr id="5"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127718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F1906B2D-0798-447D-A88C-286CECFCB5F3}" type="slidenum">
              <a:rPr lang="en-US">
                <a:solidFill>
                  <a:srgbClr val="000000"/>
                </a:solidFill>
              </a:rPr>
              <a:pPr>
                <a:defRPr/>
              </a:pPr>
              <a:t>‹#›</a:t>
            </a:fld>
            <a:endParaRPr lang="en-US">
              <a:solidFill>
                <a:srgbClr val="000000"/>
              </a:solidFill>
            </a:endParaRPr>
          </a:p>
        </p:txBody>
      </p:sp>
      <p:sp>
        <p:nvSpPr>
          <p:cNvPr id="4"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465724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4E15E6BD-5BD4-49B9-AE5E-776C763A5A52}" type="slidenum">
              <a:rPr lang="en-US">
                <a:solidFill>
                  <a:srgbClr val="000000"/>
                </a:solidFill>
              </a:rPr>
              <a:pPr>
                <a:defRPr/>
              </a:pPr>
              <a:t>‹#›</a:t>
            </a:fld>
            <a:endParaRPr lang="en-US">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59479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B14BB701-18CD-4544-8DBB-9ECB8A9B276D}" type="slidenum">
              <a:rPr lang="en-US">
                <a:solidFill>
                  <a:srgbClr val="000000"/>
                </a:solidFill>
              </a:rPr>
              <a:pPr>
                <a:defRPr/>
              </a:pPr>
              <a:t>‹#›</a:t>
            </a:fld>
            <a:endParaRPr lang="en-US">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556394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F9214485-331C-4031-9BC8-6AD299117C16}" type="slidenum">
              <a:rPr lang="en-US">
                <a:solidFill>
                  <a:srgbClr val="000000"/>
                </a:solidFill>
              </a:rPr>
              <a:pPr>
                <a:defRPr/>
              </a:pPr>
              <a:t>‹#›</a:t>
            </a:fld>
            <a:endParaRPr lang="en-US">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81516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EBED643-059D-4B99-87AA-C2197A37D0C0}" type="slidenum">
              <a:rPr lang="en-US">
                <a:solidFill>
                  <a:srgbClr val="000000"/>
                </a:solidFill>
              </a:rPr>
              <a:pPr>
                <a:defRPr/>
              </a:pPr>
              <a:t>‹#›</a:t>
            </a:fld>
            <a:endParaRPr lang="en-US">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807557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00EB3D20-B846-4801-B574-E1C1D5CA585D}" type="slidenum">
              <a:rPr lang="en-US">
                <a:solidFill>
                  <a:srgbClr val="000000"/>
                </a:solidFill>
              </a:rPr>
              <a:pPr>
                <a:defRPr/>
              </a:pPr>
              <a:t>‹#›</a:t>
            </a:fld>
            <a:endParaRPr lang="en-US">
              <a:solidFill>
                <a:srgbClr val="000000"/>
              </a:solidFill>
            </a:endParaRPr>
          </a:p>
        </p:txBody>
      </p:sp>
      <p:sp>
        <p:nvSpPr>
          <p:cNvPr id="5"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76996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6F9E7766-0331-42FC-9BD4-4469DA442847}" type="slidenum">
              <a:rPr lang="en-US">
                <a:solidFill>
                  <a:srgbClr val="000000"/>
                </a:solidFill>
              </a:rPr>
              <a:pPr>
                <a:defRPr/>
              </a:pPr>
              <a:t>‹#›</a:t>
            </a:fld>
            <a:endParaRPr lang="en-US">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463873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4073278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867888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4092590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3337658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8" name="Footer Placeholder 7"/>
          <p:cNvSpPr>
            <a:spLocks noGrp="1"/>
          </p:cNvSpPr>
          <p:nvPr>
            <p:ph type="ftr" sz="quarter" idx="11"/>
          </p:nvPr>
        </p:nvSpPr>
        <p:spPr/>
        <p:txBody>
          <a:bodyPr/>
          <a:lstStyle/>
          <a:p>
            <a:endParaRPr lang="en-US">
              <a:solidFill>
                <a:srgbClr val="DFDCB7"/>
              </a:solidFill>
            </a:endParaRPr>
          </a:p>
        </p:txBody>
      </p:sp>
      <p:sp>
        <p:nvSpPr>
          <p:cNvPr id="9" name="Slide Number Placeholder 8"/>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3531668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4" name="Footer Placeholder 3"/>
          <p:cNvSpPr>
            <a:spLocks noGrp="1"/>
          </p:cNvSpPr>
          <p:nvPr>
            <p:ph type="ftr" sz="quarter" idx="11"/>
          </p:nvPr>
        </p:nvSpPr>
        <p:spPr/>
        <p:txBody>
          <a:bodyPr/>
          <a:lstStyle/>
          <a:p>
            <a:endParaRPr lang="en-US">
              <a:solidFill>
                <a:srgbClr val="DFDCB7"/>
              </a:solidFill>
            </a:endParaRPr>
          </a:p>
        </p:txBody>
      </p:sp>
      <p:sp>
        <p:nvSpPr>
          <p:cNvPr id="5" name="Slide Number Placeholder 4"/>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1245204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3" name="Footer Placeholder 2"/>
          <p:cNvSpPr>
            <a:spLocks noGrp="1"/>
          </p:cNvSpPr>
          <p:nvPr>
            <p:ph type="ftr" sz="quarter" idx="11"/>
          </p:nvPr>
        </p:nvSpPr>
        <p:spPr/>
        <p:txBody>
          <a:bodyPr/>
          <a:lstStyle/>
          <a:p>
            <a:endParaRPr lang="en-US">
              <a:solidFill>
                <a:srgbClr val="DFDCB7"/>
              </a:solidFill>
            </a:endParaRPr>
          </a:p>
        </p:txBody>
      </p:sp>
      <p:sp>
        <p:nvSpPr>
          <p:cNvPr id="4" name="Slide Number Placeholder 3"/>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27642878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BC15A21F-BA8D-4361-818F-060CCDC9D3B7}"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60409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9" name="Slide Number Placeholder 8"/>
          <p:cNvSpPr>
            <a:spLocks noGrp="1"/>
          </p:cNvSpPr>
          <p:nvPr>
            <p:ph type="sldNum" sz="quarter" idx="11"/>
          </p:nvPr>
        </p:nvSpPr>
        <p:spPr/>
        <p:txBody>
          <a:bodyPr/>
          <a:lstStyle/>
          <a:p>
            <a:fld id="{BC15A21F-BA8D-4361-818F-060CCDC9D3B7}" type="slidenum">
              <a:rPr lang="en-US" smtClean="0"/>
              <a:pPr/>
              <a:t>‹#›</a:t>
            </a:fld>
            <a:endParaRPr lang="en-US"/>
          </a:p>
        </p:txBody>
      </p:sp>
      <p:sp>
        <p:nvSpPr>
          <p:cNvPr id="10" name="Footer Placeholder 9"/>
          <p:cNvSpPr>
            <a:spLocks noGrp="1"/>
          </p:cNvSpPr>
          <p:nvPr>
            <p:ph type="ftr" sz="quarter" idx="12"/>
          </p:nvPr>
        </p:nvSpPr>
        <p:spPr/>
        <p:txBody>
          <a:bodyPr/>
          <a:lstStyle/>
          <a:p>
            <a:endParaRPr lang="en-US">
              <a:solidFill>
                <a:srgbClr val="DFDCB7"/>
              </a:solidFill>
            </a:endParaRPr>
          </a:p>
        </p:txBody>
      </p:sp>
    </p:spTree>
    <p:extLst>
      <p:ext uri="{BB962C8B-B14F-4D97-AF65-F5344CB8AC3E}">
        <p14:creationId xmlns:p14="http://schemas.microsoft.com/office/powerpoint/2010/main" val="3891245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23479189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27259715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10042563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31459390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33824178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7782777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8" name="Footer Placeholder 7"/>
          <p:cNvSpPr>
            <a:spLocks noGrp="1"/>
          </p:cNvSpPr>
          <p:nvPr>
            <p:ph type="ftr" sz="quarter" idx="11"/>
          </p:nvPr>
        </p:nvSpPr>
        <p:spPr/>
        <p:txBody>
          <a:bodyPr/>
          <a:lstStyle/>
          <a:p>
            <a:endParaRPr lang="en-US">
              <a:solidFill>
                <a:srgbClr val="DFDCB7"/>
              </a:solidFill>
            </a:endParaRPr>
          </a:p>
        </p:txBody>
      </p:sp>
      <p:sp>
        <p:nvSpPr>
          <p:cNvPr id="9" name="Slide Number Placeholder 8"/>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3706002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4" name="Footer Placeholder 3"/>
          <p:cNvSpPr>
            <a:spLocks noGrp="1"/>
          </p:cNvSpPr>
          <p:nvPr>
            <p:ph type="ftr" sz="quarter" idx="11"/>
          </p:nvPr>
        </p:nvSpPr>
        <p:spPr/>
        <p:txBody>
          <a:bodyPr/>
          <a:lstStyle/>
          <a:p>
            <a:endParaRPr lang="en-US">
              <a:solidFill>
                <a:srgbClr val="DFDCB7"/>
              </a:solidFill>
            </a:endParaRPr>
          </a:p>
        </p:txBody>
      </p:sp>
      <p:sp>
        <p:nvSpPr>
          <p:cNvPr id="5" name="Slide Number Placeholder 4"/>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8006884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3" name="Footer Placeholder 2"/>
          <p:cNvSpPr>
            <a:spLocks noGrp="1"/>
          </p:cNvSpPr>
          <p:nvPr>
            <p:ph type="ftr" sz="quarter" idx="11"/>
          </p:nvPr>
        </p:nvSpPr>
        <p:spPr/>
        <p:txBody>
          <a:bodyPr/>
          <a:lstStyle/>
          <a:p>
            <a:endParaRPr lang="en-US">
              <a:solidFill>
                <a:srgbClr val="DFDCB7"/>
              </a:solidFill>
            </a:endParaRPr>
          </a:p>
        </p:txBody>
      </p:sp>
      <p:sp>
        <p:nvSpPr>
          <p:cNvPr id="4" name="Slide Number Placeholder 3"/>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14357539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6" name="Footer Placeholder 5"/>
          <p:cNvSpPr>
            <a:spLocks noGrp="1"/>
          </p:cNvSpPr>
          <p:nvPr>
            <p:ph type="ftr" sz="quarter" idx="11"/>
          </p:nvPr>
        </p:nvSpPr>
        <p:spPr/>
        <p:txBody>
          <a:bodyPr/>
          <a:lstStyle/>
          <a:p>
            <a:endParaRPr lang="en-US">
              <a:solidFill>
                <a:srgbClr val="DFDCB7"/>
              </a:solidFill>
            </a:endParaRPr>
          </a:p>
        </p:txBody>
      </p:sp>
      <p:sp>
        <p:nvSpPr>
          <p:cNvPr id="7" name="Slide Number Placeholder 6"/>
          <p:cNvSpPr>
            <a:spLocks noGrp="1"/>
          </p:cNvSpPr>
          <p:nvPr>
            <p:ph type="sldNum" sz="quarter" idx="12"/>
          </p:nvPr>
        </p:nvSpPr>
        <p:spPr/>
        <p:txBody>
          <a:bodyPr/>
          <a:lstStyle/>
          <a:p>
            <a:fld id="{BC15A21F-BA8D-4361-818F-060CCDC9D3B7}"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508064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9" name="Slide Number Placeholder 8"/>
          <p:cNvSpPr>
            <a:spLocks noGrp="1"/>
          </p:cNvSpPr>
          <p:nvPr>
            <p:ph type="sldNum" sz="quarter" idx="11"/>
          </p:nvPr>
        </p:nvSpPr>
        <p:spPr/>
        <p:txBody>
          <a:bodyPr/>
          <a:lstStyle/>
          <a:p>
            <a:fld id="{BC15A21F-BA8D-4361-818F-060CCDC9D3B7}" type="slidenum">
              <a:rPr lang="en-US" smtClean="0"/>
              <a:pPr/>
              <a:t>‹#›</a:t>
            </a:fld>
            <a:endParaRPr lang="en-US"/>
          </a:p>
        </p:txBody>
      </p:sp>
      <p:sp>
        <p:nvSpPr>
          <p:cNvPr id="10" name="Footer Placeholder 9"/>
          <p:cNvSpPr>
            <a:spLocks noGrp="1"/>
          </p:cNvSpPr>
          <p:nvPr>
            <p:ph type="ftr" sz="quarter" idx="12"/>
          </p:nvPr>
        </p:nvSpPr>
        <p:spPr/>
        <p:txBody>
          <a:bodyPr/>
          <a:lstStyle/>
          <a:p>
            <a:endParaRPr lang="en-US">
              <a:solidFill>
                <a:srgbClr val="DFDCB7"/>
              </a:solidFill>
            </a:endParaRPr>
          </a:p>
        </p:txBody>
      </p:sp>
    </p:spTree>
    <p:extLst>
      <p:ext uri="{BB962C8B-B14F-4D97-AF65-F5344CB8AC3E}">
        <p14:creationId xmlns:p14="http://schemas.microsoft.com/office/powerpoint/2010/main" val="34965153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20946759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C3E201-F2CE-496F-9EC8-59F92CF5A604}" type="datetimeFigureOut">
              <a:rPr lang="en-US" smtClean="0">
                <a:solidFill>
                  <a:srgbClr val="DFDCB7"/>
                </a:solidFill>
              </a:rPr>
              <a:pPr/>
              <a:t>5/12/2020</a:t>
            </a:fld>
            <a:endParaRPr lang="en-US">
              <a:solidFill>
                <a:srgbClr val="DFDCB7"/>
              </a:solidFill>
            </a:endParaRPr>
          </a:p>
        </p:txBody>
      </p:sp>
      <p:sp>
        <p:nvSpPr>
          <p:cNvPr id="5" name="Footer Placeholder 4"/>
          <p:cNvSpPr>
            <a:spLocks noGrp="1"/>
          </p:cNvSpPr>
          <p:nvPr>
            <p:ph type="ftr" sz="quarter" idx="11"/>
          </p:nvPr>
        </p:nvSpPr>
        <p:spPr/>
        <p:txBody>
          <a:bodyPr/>
          <a:lstStyle/>
          <a:p>
            <a:endParaRPr lang="en-US">
              <a:solidFill>
                <a:srgbClr val="DFDCB7"/>
              </a:solidFill>
            </a:endParaRPr>
          </a:p>
        </p:txBody>
      </p:sp>
      <p:sp>
        <p:nvSpPr>
          <p:cNvPr id="6" name="Slide Number Placeholder 5"/>
          <p:cNvSpPr>
            <a:spLocks noGrp="1"/>
          </p:cNvSpPr>
          <p:nvPr>
            <p:ph type="sldNum" sz="quarter" idx="12"/>
          </p:nvPr>
        </p:nvSpPr>
        <p:spPr/>
        <p:txBody>
          <a:bodyPr/>
          <a:lstStyle/>
          <a:p>
            <a:fld id="{BC15A21F-BA8D-4361-818F-060CCDC9D3B7}" type="slidenum">
              <a:rPr lang="en-US" smtClean="0"/>
              <a:pPr/>
              <a:t>‹#›</a:t>
            </a:fld>
            <a:endParaRPr lang="en-US"/>
          </a:p>
        </p:txBody>
      </p:sp>
    </p:spTree>
    <p:extLst>
      <p:ext uri="{BB962C8B-B14F-4D97-AF65-F5344CB8AC3E}">
        <p14:creationId xmlns:p14="http://schemas.microsoft.com/office/powerpoint/2010/main" val="29320051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endParaRPr lang="en-US">
              <a:solidFill>
                <a:srgbClr val="000000"/>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solidFill>
                <a:srgbClr val="000000"/>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932F7B7A-CA28-491C-AE9F-3429FC3DAA21}" type="slidenum">
              <a:rPr lang="en-US" smtClean="0">
                <a:solidFill>
                  <a:srgbClr val="000000"/>
                </a:solidFill>
              </a:rPr>
              <a:pPr>
                <a:defRPr/>
              </a:pPr>
              <a:t>‹#›</a:t>
            </a:fld>
            <a:endParaRPr lang="en-US">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4ADECC68-C97B-449A-AD65-8F14EED10373}" type="slidenum">
              <a:rPr lang="en-US" smtClean="0">
                <a:solidFill>
                  <a:srgbClr val="000000"/>
                </a:solidFill>
              </a:rPr>
              <a:pPr>
                <a:defRPr/>
              </a:pPr>
              <a:t>‹#›</a:t>
            </a:fld>
            <a:endParaRPr lang="en-US">
              <a:solidFill>
                <a:srgbClr val="000000"/>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AB6C7593-8CC5-4310-B92F-BEAB1EAE4477}" type="slidenum">
              <a:rPr lang="en-US" smtClean="0">
                <a:solidFill>
                  <a:srgbClr val="000000"/>
                </a:solidFill>
              </a:rPr>
              <a:pPr>
                <a:defRPr/>
              </a:pPr>
              <a:t>‹#›</a:t>
            </a:fld>
            <a:endParaRPr lang="en-US">
              <a:solidFill>
                <a:srgbClr val="000000"/>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190123F1-AAAE-4D54-887A-CC5F19B5BC0E}" type="slidenum">
              <a:rPr lang="en-US" smtClean="0">
                <a:solidFill>
                  <a:srgbClr val="000000"/>
                </a:solidFill>
              </a:rPr>
              <a:pPr>
                <a:defRPr/>
              </a:pPr>
              <a:t>‹#›</a:t>
            </a:fld>
            <a:endParaRPr lang="en-US">
              <a:solidFill>
                <a:srgbClr val="000000"/>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extLst/>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extLst/>
          </a:lstStyle>
          <a:p>
            <a:pPr>
              <a:defRPr/>
            </a:pPr>
            <a:fld id="{179BEB7C-D4CC-4375-AD18-5E4F800F2FD3}" type="slidenum">
              <a:rPr lang="en-US" smtClean="0">
                <a:solidFill>
                  <a:srgbClr val="000000"/>
                </a:solidFill>
              </a:rPr>
              <a:pPr>
                <a:defRPr/>
              </a:pPr>
              <a:t>‹#›</a:t>
            </a:fld>
            <a:endParaRPr lang="en-US">
              <a:solidFill>
                <a:srgbClr val="000000"/>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extLst/>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extLst/>
          </a:lstStyle>
          <a:p>
            <a:pPr>
              <a:defRPr/>
            </a:pPr>
            <a:fld id="{E697082C-D1D3-4122-996E-A188F275E77C}" type="slidenum">
              <a:rPr lang="en-US" smtClean="0">
                <a:solidFill>
                  <a:srgbClr val="000000"/>
                </a:solidFill>
              </a:rPr>
              <a:pPr>
                <a:defRPr/>
              </a:pPr>
              <a:t>‹#›</a:t>
            </a:fld>
            <a:endParaRPr lang="en-US">
              <a:solidFill>
                <a:srgbClr val="000000"/>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endParaRPr lang="en-US">
              <a:solidFill>
                <a:srgbClr val="000000"/>
              </a:solidFill>
            </a:endParaRPr>
          </a:p>
        </p:txBody>
      </p:sp>
      <p:sp>
        <p:nvSpPr>
          <p:cNvPr id="3" name="Footer Placeholder 2"/>
          <p:cNvSpPr>
            <a:spLocks noGrp="1"/>
          </p:cNvSpPr>
          <p:nvPr>
            <p:ph type="ftr" sz="quarter" idx="11"/>
          </p:nvPr>
        </p:nvSpPr>
        <p:spPr/>
        <p:txBody>
          <a:bodyPr/>
          <a:lstStyle>
            <a:extLst/>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extLst/>
          </a:lstStyle>
          <a:p>
            <a:pPr>
              <a:defRPr/>
            </a:pPr>
            <a:fld id="{F1906B2D-0798-447D-A88C-286CECFCB5F3}" type="slidenum">
              <a:rPr lang="en-US" smtClean="0">
                <a:solidFill>
                  <a:srgbClr val="000000"/>
                </a:solidFill>
              </a:rPr>
              <a:pPr>
                <a:defRPr/>
              </a:pPr>
              <a:t>‹#›</a:t>
            </a:fld>
            <a:endParaRPr lang="en-US">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4E15E6BD-5BD4-49B9-AE5E-776C763A5A52}" type="slidenum">
              <a:rPr lang="en-US" smtClean="0">
                <a:solidFill>
                  <a:srgbClr val="000000"/>
                </a:solidFill>
              </a:rPr>
              <a:pPr>
                <a:defRPr/>
              </a:pPr>
              <a:t>‹#›</a:t>
            </a:fld>
            <a:endParaRPr lang="en-US">
              <a:solidFill>
                <a:srgbClr val="000000"/>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endParaRPr lang="en-US">
              <a:solidFill>
                <a:srgbClr val="000000"/>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B14BB701-18CD-4544-8DBB-9ECB8A9B276D}" type="slidenum">
              <a:rPr lang="en-US" smtClean="0">
                <a:solidFill>
                  <a:srgbClr val="000000"/>
                </a:solidFill>
              </a:rPr>
              <a:pPr>
                <a:defRPr/>
              </a:pPr>
              <a:t>‹#›</a:t>
            </a:fld>
            <a:endParaRPr lang="en-US">
              <a:solidFill>
                <a:srgbClr val="000000"/>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F9214485-331C-4031-9BC8-6AD299117C16}" type="slidenum">
              <a:rPr lang="en-US" smtClean="0">
                <a:solidFill>
                  <a:srgbClr val="000000"/>
                </a:solidFill>
              </a:rPr>
              <a:pPr>
                <a:defRPr/>
              </a:pPr>
              <a:t>‹#›</a:t>
            </a:fld>
            <a:endParaRPr lang="en-US">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AEBED643-059D-4B99-87AA-C2197A37D0C0}" type="slidenum">
              <a:rPr lang="en-US" smtClean="0">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9506"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a:latin typeface="+mn-lt"/>
                <a:cs typeface="+mn-cs"/>
              </a:defRPr>
            </a:lvl1pPr>
          </a:lstStyle>
          <a:p>
            <a:pPr fontAlgn="base">
              <a:spcBef>
                <a:spcPct val="0"/>
              </a:spcBef>
              <a:spcAft>
                <a:spcPct val="0"/>
              </a:spcAft>
              <a:defRPr/>
            </a:pPr>
            <a:endParaRPr lang="en-US">
              <a:solidFill>
                <a:srgbClr val="000000"/>
              </a:solidFill>
            </a:endParaRPr>
          </a:p>
        </p:txBody>
      </p:sp>
      <p:sp>
        <p:nvSpPr>
          <p:cNvPr id="789507"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Black" pitchFamily="34" charset="0"/>
                <a:cs typeface="+mn-cs"/>
              </a:defRPr>
            </a:lvl1pPr>
          </a:lstStyle>
          <a:p>
            <a:pPr algn="r" fontAlgn="base">
              <a:spcBef>
                <a:spcPct val="0"/>
              </a:spcBef>
              <a:spcAft>
                <a:spcPct val="0"/>
              </a:spcAft>
              <a:defRPr/>
            </a:pPr>
            <a:fld id="{ACDB75D0-A1C9-45F3-A2E8-4EAF8FBE1D26}" type="slidenum">
              <a:rPr lang="en-US">
                <a:solidFill>
                  <a:srgbClr val="000000"/>
                </a:solidFill>
              </a:rPr>
              <a:pPr algn="r" fontAlgn="base">
                <a:spcBef>
                  <a:spcPct val="0"/>
                </a:spcBef>
                <a:spcAft>
                  <a:spcPct val="0"/>
                </a:spcAft>
                <a:defRPr/>
              </a:pPr>
              <a:t>‹#›</a:t>
            </a:fld>
            <a:endParaRPr lang="en-US">
              <a:solidFill>
                <a:srgbClr val="000000"/>
              </a:solidFill>
            </a:endParaRPr>
          </a:p>
        </p:txBody>
      </p:sp>
      <p:grpSp>
        <p:nvGrpSpPr>
          <p:cNvPr id="10244" name="Group 4"/>
          <p:cNvGrpSpPr>
            <a:grpSpLocks/>
          </p:cNvGrpSpPr>
          <p:nvPr/>
        </p:nvGrpSpPr>
        <p:grpSpPr bwMode="auto">
          <a:xfrm>
            <a:off x="0" y="0"/>
            <a:ext cx="9144000" cy="546100"/>
            <a:chOff x="0" y="0"/>
            <a:chExt cx="5760" cy="344"/>
          </a:xfrm>
        </p:grpSpPr>
        <p:sp>
          <p:nvSpPr>
            <p:cNvPr id="789509"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fontAlgn="base">
                <a:spcBef>
                  <a:spcPct val="0"/>
                </a:spcBef>
                <a:spcAft>
                  <a:spcPct val="0"/>
                </a:spcAft>
                <a:defRPr/>
              </a:pPr>
              <a:endParaRPr lang="en-US" sz="2400">
                <a:solidFill>
                  <a:srgbClr val="000000"/>
                </a:solidFill>
                <a:latin typeface="Times New Roman" pitchFamily="18" charset="0"/>
              </a:endParaRPr>
            </a:p>
          </p:txBody>
        </p:sp>
        <p:sp>
          <p:nvSpPr>
            <p:cNvPr id="789510"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789511"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a:solidFill>
                  <a:srgbClr val="666699"/>
                </a:solidFill>
              </a:endParaRPr>
            </a:p>
          </p:txBody>
        </p:sp>
        <p:sp>
          <p:nvSpPr>
            <p:cNvPr id="789512"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a:solidFill>
                  <a:srgbClr val="666699"/>
                </a:solidFill>
              </a:endParaRPr>
            </a:p>
          </p:txBody>
        </p:sp>
        <p:sp>
          <p:nvSpPr>
            <p:cNvPr id="789513"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a:solidFill>
                  <a:srgbClr val="9999CC"/>
                </a:solidFill>
              </a:endParaRPr>
            </a:p>
          </p:txBody>
        </p:sp>
        <p:sp>
          <p:nvSpPr>
            <p:cNvPr id="789514"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en-US">
                <a:solidFill>
                  <a:srgbClr val="666699"/>
                </a:solidFill>
              </a:endParaRPr>
            </a:p>
          </p:txBody>
        </p:sp>
        <p:sp>
          <p:nvSpPr>
            <p:cNvPr id="789515"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en-US" sz="2400">
                <a:solidFill>
                  <a:srgbClr val="000000"/>
                </a:solidFill>
                <a:latin typeface="Times New Roman" pitchFamily="18" charset="0"/>
              </a:endParaRPr>
            </a:p>
          </p:txBody>
        </p:sp>
        <p:sp>
          <p:nvSpPr>
            <p:cNvPr id="789516"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a:solidFill>
                  <a:srgbClr val="9999CC"/>
                </a:solidFill>
              </a:endParaRPr>
            </a:p>
          </p:txBody>
        </p:sp>
        <p:sp>
          <p:nvSpPr>
            <p:cNvPr id="789517"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en-US">
                <a:solidFill>
                  <a:srgbClr val="9999CC"/>
                </a:solidFill>
              </a:endParaRPr>
            </a:p>
          </p:txBody>
        </p:sp>
      </p:grpSp>
      <p:sp>
        <p:nvSpPr>
          <p:cNvPr id="10245"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6"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89520"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mn-lt"/>
                <a:cs typeface="+mn-cs"/>
              </a:defRPr>
            </a:lvl1pPr>
          </a:lstStyle>
          <a:p>
            <a:pPr fontAlgn="base">
              <a:spcBef>
                <a:spcPct val="0"/>
              </a:spcBef>
              <a:spcAft>
                <a:spcPct val="0"/>
              </a:spcAft>
              <a:defRPr/>
            </a:pPr>
            <a:endParaRPr lang="en-US">
              <a:solidFill>
                <a:srgbClr val="000000"/>
              </a:solidFill>
            </a:endParaRPr>
          </a:p>
        </p:txBody>
      </p:sp>
    </p:spTree>
    <p:extLst>
      <p:ext uri="{BB962C8B-B14F-4D97-AF65-F5344CB8AC3E}">
        <p14:creationId xmlns:p14="http://schemas.microsoft.com/office/powerpoint/2010/main" val="415750338"/>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cs typeface="Arial" charset="0"/>
        </a:defRPr>
      </a:lvl2pPr>
      <a:lvl3pPr algn="l" rtl="0" eaLnBrk="0" fontAlgn="base" hangingPunct="0">
        <a:spcBef>
          <a:spcPct val="0"/>
        </a:spcBef>
        <a:spcAft>
          <a:spcPct val="0"/>
        </a:spcAft>
        <a:defRPr sz="4400">
          <a:solidFill>
            <a:schemeClr val="tx1"/>
          </a:solidFill>
          <a:latin typeface="Arial" charset="0"/>
          <a:cs typeface="Arial" charset="0"/>
        </a:defRPr>
      </a:lvl3pPr>
      <a:lvl4pPr algn="l" rtl="0" eaLnBrk="0" fontAlgn="base" hangingPunct="0">
        <a:spcBef>
          <a:spcPct val="0"/>
        </a:spcBef>
        <a:spcAft>
          <a:spcPct val="0"/>
        </a:spcAft>
        <a:defRPr sz="4400">
          <a:solidFill>
            <a:schemeClr val="tx1"/>
          </a:solidFill>
          <a:latin typeface="Arial" charset="0"/>
          <a:cs typeface="Arial" charset="0"/>
        </a:defRPr>
      </a:lvl4pPr>
      <a:lvl5pPr algn="l" rtl="0" eaLnBrk="0" fontAlgn="base" hangingPunct="0">
        <a:spcBef>
          <a:spcPct val="0"/>
        </a:spcBef>
        <a:spcAft>
          <a:spcPct val="0"/>
        </a:spcAft>
        <a:defRPr sz="4400">
          <a:solidFill>
            <a:schemeClr val="tx1"/>
          </a:solidFill>
          <a:latin typeface="Arial" charset="0"/>
          <a:cs typeface="Arial" charset="0"/>
        </a:defRPr>
      </a:lvl5pPr>
      <a:lvl6pPr marL="457200" algn="l" rtl="0" fontAlgn="base">
        <a:spcBef>
          <a:spcPct val="0"/>
        </a:spcBef>
        <a:spcAft>
          <a:spcPct val="0"/>
        </a:spcAft>
        <a:defRPr sz="4400">
          <a:solidFill>
            <a:schemeClr val="tx1"/>
          </a:solidFill>
          <a:latin typeface="Arial" charset="0"/>
          <a:cs typeface="Arial" charset="0"/>
        </a:defRPr>
      </a:lvl6pPr>
      <a:lvl7pPr marL="914400" algn="l" rtl="0" fontAlgn="base">
        <a:spcBef>
          <a:spcPct val="0"/>
        </a:spcBef>
        <a:spcAft>
          <a:spcPct val="0"/>
        </a:spcAft>
        <a:defRPr sz="4400">
          <a:solidFill>
            <a:schemeClr val="tx1"/>
          </a:solidFill>
          <a:latin typeface="Arial" charset="0"/>
          <a:cs typeface="Arial" charset="0"/>
        </a:defRPr>
      </a:lvl7pPr>
      <a:lvl8pPr marL="1371600" algn="l" rtl="0" fontAlgn="base">
        <a:spcBef>
          <a:spcPct val="0"/>
        </a:spcBef>
        <a:spcAft>
          <a:spcPct val="0"/>
        </a:spcAft>
        <a:defRPr sz="4400">
          <a:solidFill>
            <a:schemeClr val="tx1"/>
          </a:solidFill>
          <a:latin typeface="Arial" charset="0"/>
          <a:cs typeface="Arial" charset="0"/>
        </a:defRPr>
      </a:lvl8pPr>
      <a:lvl9pPr marL="1828800" algn="l" rtl="0" fontAlgn="base">
        <a:spcBef>
          <a:spcPct val="0"/>
        </a:spcBef>
        <a:spcAft>
          <a:spcPct val="0"/>
        </a:spcAft>
        <a:defRPr sz="44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C15A21F-BA8D-4361-818F-060CCDC9D3B7}"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DFDCB7"/>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CC3E201-F2CE-496F-9EC8-59F92CF5A604}" type="datetimeFigureOut">
              <a:rPr lang="en-US" smtClean="0">
                <a:solidFill>
                  <a:srgbClr val="DFDCB7"/>
                </a:solidFill>
              </a:rPr>
              <a:pPr/>
              <a:t>5/12/2020</a:t>
            </a:fld>
            <a:endParaRPr lang="en-US">
              <a:solidFill>
                <a:srgbClr val="DFDCB7"/>
              </a:solidFill>
            </a:endParaRPr>
          </a:p>
        </p:txBody>
      </p:sp>
    </p:spTree>
    <p:extLst>
      <p:ext uri="{BB962C8B-B14F-4D97-AF65-F5344CB8AC3E}">
        <p14:creationId xmlns:p14="http://schemas.microsoft.com/office/powerpoint/2010/main" val="3805502716"/>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C15A21F-BA8D-4361-818F-060CCDC9D3B7}"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DFDCB7"/>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CC3E201-F2CE-496F-9EC8-59F92CF5A604}" type="datetimeFigureOut">
              <a:rPr lang="en-US" smtClean="0">
                <a:solidFill>
                  <a:srgbClr val="DFDCB7"/>
                </a:solidFill>
              </a:rPr>
              <a:pPr/>
              <a:t>5/12/2020</a:t>
            </a:fld>
            <a:endParaRPr lang="en-US">
              <a:solidFill>
                <a:srgbClr val="DFDCB7"/>
              </a:solidFill>
            </a:endParaRPr>
          </a:p>
        </p:txBody>
      </p:sp>
    </p:spTree>
    <p:extLst>
      <p:ext uri="{BB962C8B-B14F-4D97-AF65-F5344CB8AC3E}">
        <p14:creationId xmlns:p14="http://schemas.microsoft.com/office/powerpoint/2010/main" val="244258851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fontAlgn="base">
              <a:spcBef>
                <a:spcPct val="0"/>
              </a:spcBef>
              <a:spcAft>
                <a:spcPct val="0"/>
              </a:spcAft>
              <a:defRPr/>
            </a:pPr>
            <a:endParaRPr lang="en-US">
              <a:solidFill>
                <a:srgbClr val="000000"/>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fontAlgn="base">
              <a:spcBef>
                <a:spcPct val="0"/>
              </a:spcBef>
              <a:spcAft>
                <a:spcPct val="0"/>
              </a:spcAft>
              <a:defRPr/>
            </a:pPr>
            <a:endParaRPr lang="en-US">
              <a:solidFill>
                <a:srgbClr val="000000"/>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lgn="r" fontAlgn="base">
              <a:spcBef>
                <a:spcPct val="0"/>
              </a:spcBef>
              <a:spcAft>
                <a:spcPct val="0"/>
              </a:spcAft>
              <a:defRPr/>
            </a:pPr>
            <a:fld id="{ACDB75D0-A1C9-45F3-A2E8-4EAF8FBE1D26}" type="slidenum">
              <a:rPr lang="en-US" smtClean="0">
                <a:solidFill>
                  <a:srgbClr val="000000"/>
                </a:solidFill>
              </a:rPr>
              <a:pPr algn="r" fontAlgn="base">
                <a:spcBef>
                  <a:spcPct val="0"/>
                </a:spcBef>
                <a:spcAft>
                  <a:spcPct val="0"/>
                </a:spcAft>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7.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package" Target="../embeddings/Microsoft_Word_Document1.docx"/></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7.xml"/><Relationship Id="rId1" Type="http://schemas.openxmlformats.org/officeDocument/2006/relationships/vmlDrawing" Target="../drawings/vmlDrawing2.vml"/><Relationship Id="rId5" Type="http://schemas.openxmlformats.org/officeDocument/2006/relationships/image" Target="../media/image17.emf"/><Relationship Id="rId4" Type="http://schemas.openxmlformats.org/officeDocument/2006/relationships/package" Target="../embeddings/Microsoft_Word_Document2.docx"/></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3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908720"/>
            <a:ext cx="7776864" cy="547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39118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fa-IR" sz="4000" dirty="0" smtClean="0"/>
              <a:t>تکنيک هاي حل خلاقانه مسائل سازماني</a:t>
            </a:r>
          </a:p>
          <a:p>
            <a:pPr algn="r" rtl="1"/>
            <a:endParaRPr lang="fa-IR" sz="4000" dirty="0"/>
          </a:p>
          <a:p>
            <a:pPr algn="r" rtl="1"/>
            <a:r>
              <a:rPr lang="fa-IR" sz="4000" dirty="0" smtClean="0"/>
              <a:t>دکتر حسين </a:t>
            </a:r>
            <a:r>
              <a:rPr lang="fa-IR" sz="4000" dirty="0" smtClean="0"/>
              <a:t>اميني راد</a:t>
            </a:r>
          </a:p>
          <a:p>
            <a:pPr algn="r" rtl="1"/>
            <a:r>
              <a:rPr lang="fa-IR" sz="2400" dirty="0" smtClean="0"/>
              <a:t>مدرس و مشاور مدیریت و برنامه ریزی کسب و کار</a:t>
            </a:r>
            <a:endParaRPr lang="fa-IR" sz="2400" dirty="0"/>
          </a:p>
        </p:txBody>
      </p:sp>
      <p:sp>
        <p:nvSpPr>
          <p:cNvPr id="2" name="Title 1"/>
          <p:cNvSpPr>
            <a:spLocks noGrp="1"/>
          </p:cNvSpPr>
          <p:nvPr>
            <p:ph type="title"/>
          </p:nvPr>
        </p:nvSpPr>
        <p:spPr/>
        <p:txBody>
          <a:bodyPr/>
          <a:lstStyle/>
          <a:p>
            <a:pPr algn="ctr" rtl="1"/>
            <a:r>
              <a:rPr lang="fa-IR" dirty="0" smtClean="0"/>
              <a:t>به نام خداي بزرگ</a:t>
            </a:r>
            <a:endParaRPr lang="fa-IR" dirty="0"/>
          </a:p>
        </p:txBody>
      </p:sp>
    </p:spTree>
    <p:extLst>
      <p:ext uri="{BB962C8B-B14F-4D97-AF65-F5344CB8AC3E}">
        <p14:creationId xmlns:p14="http://schemas.microsoft.com/office/powerpoint/2010/main" val="38205652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8600" y="1755775"/>
            <a:ext cx="6146800" cy="334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5713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r" rtl="1"/>
            <a:r>
              <a:rPr lang="fa-IR" dirty="0" smtClean="0"/>
              <a:t>مشکلات سازمان در غالب یک سیستم</a:t>
            </a:r>
          </a:p>
          <a:p>
            <a:pPr algn="r" rtl="1"/>
            <a:r>
              <a:rPr lang="fa-IR" dirty="0" smtClean="0"/>
              <a:t>خلاقیت و حل مسئله</a:t>
            </a:r>
          </a:p>
          <a:p>
            <a:pPr algn="r" rtl="1"/>
            <a:r>
              <a:rPr lang="fa-IR" dirty="0" smtClean="0"/>
              <a:t>جامعه نیازمند پرورش مدیران و کارشناسان خلاق</a:t>
            </a:r>
          </a:p>
          <a:p>
            <a:pPr algn="r" rtl="1"/>
            <a:r>
              <a:rPr lang="fa-IR" dirty="0" smtClean="0"/>
              <a:t>نتایج افزایش خلاقیت: ارتقاي کميت و کيفيت خدمات، کاهش هزينه ها، جلوگيري از اتلاف منابع و افزايش کارآيي و بهره وري و ايجاد انگيزش و رضايت شغلي در کارکنان و حل مشکلات سازماني </a:t>
            </a:r>
          </a:p>
          <a:p>
            <a:pPr algn="r" rtl="1"/>
            <a:r>
              <a:rPr lang="fa-IR" dirty="0" smtClean="0"/>
              <a:t>سازمانها براي دستيابي به سطوح موثر وکارآمد حل خلاق مسئله و نوآوري حاصل از آن بايد خلاقيت كاركنان سازمان خود را بهبود بخشند وفضاي سازماني مناسبي را که بتواند اين خلاقيت را به نوآوري تبديل کنند فراهم سازند ضمنا ارتباط بين وقايع ، بينش ،يا فرايند کارآمد ويا خدمت درسازمان نيز ملاحظه شود. </a:t>
            </a:r>
            <a:endParaRPr lang="en-US" dirty="0"/>
          </a:p>
        </p:txBody>
      </p:sp>
      <p:sp>
        <p:nvSpPr>
          <p:cNvPr id="2" name="Title 1"/>
          <p:cNvSpPr>
            <a:spLocks noGrp="1"/>
          </p:cNvSpPr>
          <p:nvPr>
            <p:ph type="title"/>
          </p:nvPr>
        </p:nvSpPr>
        <p:spPr/>
        <p:txBody>
          <a:bodyPr/>
          <a:lstStyle/>
          <a:p>
            <a:r>
              <a:rPr lang="fa-IR" dirty="0" smtClean="0"/>
              <a:t>مقدمه:</a:t>
            </a:r>
            <a:endParaRPr lang="en-US" dirty="0"/>
          </a:p>
        </p:txBody>
      </p:sp>
    </p:spTree>
    <p:extLst>
      <p:ext uri="{BB962C8B-B14F-4D97-AF65-F5344CB8AC3E}">
        <p14:creationId xmlns:p14="http://schemas.microsoft.com/office/powerpoint/2010/main" val="1068455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lnSpc>
                <a:spcPct val="115000"/>
              </a:lnSpc>
              <a:spcAft>
                <a:spcPts val="0"/>
              </a:spcAft>
            </a:pPr>
            <a:r>
              <a:rPr lang="ar-SA" dirty="0" smtClean="0">
                <a:effectLst/>
                <a:latin typeface="Times New Roman"/>
                <a:ea typeface="Times New Roman"/>
                <a:cs typeface="B Nazanin"/>
              </a:rPr>
              <a:t>خلاقیت همانا توانایی خلق ایده های جدید است که این ایده ها ممکن است به محصولات یا خدمات جدید نیز منجر شود. در دائره المعارف علوم اجتماعی از خلاقیت چنین تعاریفی ذکر شده است:</a:t>
            </a:r>
            <a:endParaRPr lang="en-US" sz="2400" dirty="0">
              <a:ea typeface="Times New Roman"/>
              <a:cs typeface="Arial"/>
            </a:endParaRPr>
          </a:p>
          <a:p>
            <a:pPr algn="just" rtl="1">
              <a:lnSpc>
                <a:spcPct val="115000"/>
              </a:lnSpc>
              <a:spcAft>
                <a:spcPts val="0"/>
              </a:spcAft>
            </a:pPr>
            <a:r>
              <a:rPr lang="ar-SA" dirty="0" smtClean="0">
                <a:effectLst/>
                <a:latin typeface="Times New Roman"/>
                <a:ea typeface="Times New Roman"/>
                <a:cs typeface="B Nazanin"/>
              </a:rPr>
              <a:t>برخی صاحبنظران از توانایی هستی بخشیدن به پدیده ای جدید تعریف نموده اند و عده ای دیگر آن را نه به عنوان توانایی بلکه به عنوان فرآیند روانشناختی یا فرآیندهایی که از طریق آن ها محصولات جدید و ارزشمند خلق می شوند، تعریف کرده اند. (ادواردز، 1968)</a:t>
            </a:r>
            <a:endParaRPr lang="en-US" sz="2400" dirty="0">
              <a:ea typeface="Times New Roman"/>
              <a:cs typeface="Arial"/>
            </a:endParaRPr>
          </a:p>
          <a:p>
            <a:pPr algn="r" rtl="1"/>
            <a:endParaRPr lang="en-US" dirty="0"/>
          </a:p>
        </p:txBody>
      </p:sp>
      <p:sp>
        <p:nvSpPr>
          <p:cNvPr id="2" name="Title 1"/>
          <p:cNvSpPr>
            <a:spLocks noGrp="1"/>
          </p:cNvSpPr>
          <p:nvPr>
            <p:ph type="title"/>
          </p:nvPr>
        </p:nvSpPr>
        <p:spPr/>
        <p:txBody>
          <a:bodyPr/>
          <a:lstStyle/>
          <a:p>
            <a:r>
              <a:rPr lang="ar-SA" b="1" dirty="0" smtClean="0">
                <a:effectLst/>
                <a:latin typeface="Times New Roman"/>
                <a:ea typeface="Times New Roman"/>
                <a:cs typeface="B Nazanin"/>
              </a:rPr>
              <a:t>خلاقیت:</a:t>
            </a:r>
            <a:endParaRPr lang="en-US" dirty="0"/>
          </a:p>
        </p:txBody>
      </p:sp>
    </p:spTree>
    <p:extLst>
      <p:ext uri="{BB962C8B-B14F-4D97-AF65-F5344CB8AC3E}">
        <p14:creationId xmlns:p14="http://schemas.microsoft.com/office/powerpoint/2010/main" val="25628048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normAutofit fontScale="70000" lnSpcReduction="20000"/>
          </a:bodyPr>
          <a:lstStyle/>
          <a:p>
            <a:pPr algn="just" rtl="1">
              <a:lnSpc>
                <a:spcPct val="115000"/>
              </a:lnSpc>
              <a:spcAft>
                <a:spcPts val="0"/>
              </a:spcAft>
            </a:pPr>
            <a:r>
              <a:rPr lang="fa-IR" dirty="0" smtClean="0">
                <a:effectLst/>
                <a:latin typeface="Times New Roman"/>
                <a:ea typeface="Times New Roman"/>
                <a:cs typeface="B Nazanin"/>
              </a:rPr>
              <a:t>الف: نقش و اهمیت خلاقیت و نوآوری از جنبه فردی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1- خلاقیت و نوآوری عامل رشد و شکوفایی</a:t>
            </a:r>
            <a:r>
              <a:rPr lang="fa-IR" dirty="0">
                <a:ea typeface="Times New Roman"/>
                <a:cs typeface="Times New Roman"/>
              </a:rPr>
              <a:t> </a:t>
            </a:r>
            <a:r>
              <a:rPr lang="fa-IR" dirty="0" smtClean="0">
                <a:effectLst/>
                <a:latin typeface="Times New Roman"/>
                <a:ea typeface="Times New Roman"/>
                <a:cs typeface="B Nazanin"/>
              </a:rPr>
              <a:t> استعداد ها و سوق دهنده به سوی خود شکوفایی </a:t>
            </a:r>
            <a:r>
              <a:rPr lang="ar-SA" dirty="0" smtClean="0">
                <a:effectLst/>
                <a:latin typeface="Times New Roman"/>
                <a:ea typeface="Times New Roman"/>
                <a:cs typeface="B Nazanin"/>
              </a:rPr>
              <a:t>؛</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2- خلاقیت و نوآوری عامل موفقیت فردی ، شغلی و اجتماعی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ب: نقش و اهمیت خلاقیت و نوآوری از جنبه سازمانی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1-  خلاقیت و نوآوری عامل پیدایش سازمان ، تولیدات و خدمات؛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2-  خلاقیت و نوآوری عامل افزایش کمیت وکیفیت تولیدات و خدمات ، تنوع تولیدات و خدمات ؛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3-  خلاقیت و نوآوری عامل کاهش هزینه ها ، ضایعات و اتلاف منابع؛ </a:t>
            </a:r>
            <a:endParaRPr lang="en-US" sz="2400" dirty="0">
              <a:ea typeface="Times New Roman"/>
              <a:cs typeface="Arial"/>
            </a:endParaRPr>
          </a:p>
          <a:p>
            <a:pPr algn="just" rtl="1">
              <a:lnSpc>
                <a:spcPct val="115000"/>
              </a:lnSpc>
              <a:spcAft>
                <a:spcPts val="0"/>
              </a:spcAft>
            </a:pPr>
            <a:r>
              <a:rPr lang="ar-SA" dirty="0" smtClean="0">
                <a:effectLst/>
                <a:latin typeface="Times New Roman"/>
                <a:ea typeface="Times New Roman"/>
                <a:cs typeface="B Nazanin"/>
              </a:rPr>
              <a:t>4-</a:t>
            </a:r>
            <a:r>
              <a:rPr lang="fa-IR" dirty="0" smtClean="0">
                <a:effectLst/>
                <a:latin typeface="Times New Roman"/>
                <a:ea typeface="Times New Roman"/>
                <a:cs typeface="B Nazanin"/>
              </a:rPr>
              <a:t> خلاقیت و نوآوری عامل تحریک و تشویق حس رقابت</a:t>
            </a:r>
            <a:r>
              <a:rPr lang="ar-SA" dirty="0" smtClean="0">
                <a:effectLst/>
                <a:latin typeface="Times New Roman"/>
                <a:ea typeface="Times New Roman"/>
                <a:cs typeface="B Nazanin"/>
              </a:rPr>
              <a:t> ؛</a:t>
            </a:r>
            <a:endParaRPr lang="en-US" sz="2400" dirty="0">
              <a:ea typeface="Times New Roman"/>
              <a:cs typeface="Arial"/>
            </a:endParaRPr>
          </a:p>
          <a:p>
            <a:pPr algn="just" rtl="1">
              <a:lnSpc>
                <a:spcPct val="115000"/>
              </a:lnSpc>
              <a:spcAft>
                <a:spcPts val="0"/>
              </a:spcAft>
            </a:pPr>
            <a:r>
              <a:rPr lang="ar-SA" dirty="0" smtClean="0">
                <a:effectLst/>
                <a:latin typeface="Times New Roman"/>
                <a:ea typeface="Times New Roman"/>
                <a:cs typeface="B Nazanin"/>
              </a:rPr>
              <a:t>5-</a:t>
            </a:r>
            <a:r>
              <a:rPr lang="fa-IR" dirty="0" smtClean="0">
                <a:effectLst/>
                <a:latin typeface="Times New Roman"/>
                <a:ea typeface="Times New Roman"/>
                <a:cs typeface="B Nazanin"/>
              </a:rPr>
              <a:t>-خلاقیت و نوآوری عامل کاهش بوروکراسی اداری (کاهش پشت میزنشینی ومشوق عمل گرایی)</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6- خلاقیت و نوآوری عامل افزایش انگیزش کاری کارکنان سازمان ، ارتقای سطح بهداشت روانی و رضایت شغلی کارکنان سازمان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7- خلاقیت و نوآوری عامل موفقیت مجموعه مدیریت و کارکنان سازمان ، ارتقای بهره وری سازمان</a:t>
            </a:r>
            <a:r>
              <a:rPr lang="ar-SA" dirty="0" smtClean="0">
                <a:effectLst/>
                <a:latin typeface="Times New Roman"/>
                <a:ea typeface="Times New Roman"/>
                <a:cs typeface="B Nazanin"/>
              </a:rPr>
              <a:t> ،</a:t>
            </a:r>
            <a:endParaRPr lang="en-US" sz="2400" dirty="0">
              <a:ea typeface="Times New Roman"/>
              <a:cs typeface="Arial"/>
            </a:endParaRPr>
          </a:p>
          <a:p>
            <a:pPr algn="just" rtl="1">
              <a:lnSpc>
                <a:spcPct val="115000"/>
              </a:lnSpc>
              <a:spcAft>
                <a:spcPts val="0"/>
              </a:spcAft>
            </a:pPr>
            <a:r>
              <a:rPr lang="fa-IR" dirty="0" smtClean="0">
                <a:effectLst/>
                <a:latin typeface="Times New Roman"/>
                <a:ea typeface="Times New Roman"/>
                <a:cs typeface="B Nazanin"/>
              </a:rPr>
              <a:t> رشد و بالندگی سازمان </a:t>
            </a:r>
            <a:r>
              <a:rPr lang="ar-SA" dirty="0" smtClean="0">
                <a:effectLst/>
                <a:latin typeface="Times New Roman"/>
                <a:ea typeface="Times New Roman"/>
                <a:cs typeface="B Nazanin"/>
              </a:rPr>
              <a:t>؛</a:t>
            </a:r>
            <a:endParaRPr lang="en-US" sz="2400" dirty="0">
              <a:ea typeface="Times New Roman"/>
              <a:cs typeface="Arial"/>
            </a:endParaRPr>
          </a:p>
          <a:p>
            <a:pPr algn="r" rtl="1"/>
            <a:endParaRPr lang="en-US" dirty="0"/>
          </a:p>
        </p:txBody>
      </p:sp>
      <p:sp>
        <p:nvSpPr>
          <p:cNvPr id="2" name="Title 1"/>
          <p:cNvSpPr>
            <a:spLocks noGrp="1"/>
          </p:cNvSpPr>
          <p:nvPr>
            <p:ph type="title"/>
          </p:nvPr>
        </p:nvSpPr>
        <p:spPr/>
        <p:txBody>
          <a:bodyPr>
            <a:noAutofit/>
          </a:bodyPr>
          <a:lstStyle/>
          <a:p>
            <a:pPr marL="342900" lvl="0" indent="-342900" rtl="1">
              <a:lnSpc>
                <a:spcPct val="115000"/>
              </a:lnSpc>
              <a:spcBef>
                <a:spcPct val="20000"/>
              </a:spcBef>
            </a:pPr>
            <a:r>
              <a:rPr lang="fa-IR" b="1" dirty="0">
                <a:solidFill>
                  <a:prstClr val="black"/>
                </a:solidFill>
                <a:latin typeface="Times New Roman"/>
                <a:ea typeface="Times New Roman"/>
                <a:cs typeface="B Nazanin"/>
              </a:rPr>
              <a:t>ضرورت و اهمیت خلاقیت و نوآوری </a:t>
            </a:r>
            <a:r>
              <a:rPr lang="en-US" dirty="0">
                <a:solidFill>
                  <a:prstClr val="black"/>
                </a:solidFill>
                <a:ea typeface="Times New Roman"/>
                <a:cs typeface="Arial"/>
              </a:rPr>
              <a:t/>
            </a:r>
            <a:br>
              <a:rPr lang="en-US" dirty="0">
                <a:solidFill>
                  <a:prstClr val="black"/>
                </a:solidFill>
                <a:ea typeface="Times New Roman"/>
                <a:cs typeface="Arial"/>
              </a:rPr>
            </a:br>
            <a:endParaRPr lang="en-US" dirty="0"/>
          </a:p>
        </p:txBody>
      </p:sp>
    </p:spTree>
    <p:extLst>
      <p:ext uri="{BB962C8B-B14F-4D97-AF65-F5344CB8AC3E}">
        <p14:creationId xmlns:p14="http://schemas.microsoft.com/office/powerpoint/2010/main" val="2055142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384036" y="1481138"/>
            <a:ext cx="6375928"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pPr algn="justLow" rtl="1">
              <a:lnSpc>
                <a:spcPct val="115000"/>
              </a:lnSpc>
              <a:spcAft>
                <a:spcPts val="0"/>
              </a:spcAft>
            </a:pPr>
            <a:r>
              <a:rPr lang="fa-IR" dirty="0" smtClean="0">
                <a:effectLst/>
                <a:latin typeface="Times New Roman"/>
                <a:ea typeface="Times New Roman"/>
                <a:cs typeface="B Zar"/>
              </a:rPr>
              <a:t>آمابیل در سال 1989 مدلی برای عوامل ایجاد کننده خلاقیت ارائه داد که به صورت زیر می باشد :</a:t>
            </a:r>
            <a:endParaRPr lang="en-US" sz="3600" dirty="0">
              <a:ea typeface="Times New Roman"/>
              <a:cs typeface="Arial"/>
            </a:endParaRPr>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345" y="1643063"/>
            <a:ext cx="2004814" cy="2506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92114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fa-I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717674"/>
            <a:ext cx="7128792" cy="451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7199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5328592"/>
          </a:xfrm>
        </p:spPr>
        <p:txBody>
          <a:bodyPr>
            <a:normAutofit fontScale="62500" lnSpcReduction="20000"/>
          </a:bodyPr>
          <a:lstStyle/>
          <a:p>
            <a:pPr algn="r" rtl="1"/>
            <a:r>
              <a:rPr lang="fa-IR" dirty="0" smtClean="0"/>
              <a:t>رقابت ،کامل و فشرده است: در يک سازمان در صورتی خلاقيت صورت می پذيرد که رقابت کامل در آن حاکم باشد.</a:t>
            </a:r>
          </a:p>
          <a:p>
            <a:pPr algn="r" rtl="1"/>
            <a:r>
              <a:rPr lang="fa-IR" dirty="0" smtClean="0"/>
              <a:t>فرهنگ : يکی از عوامل عمده ای که به بالندگی  مديريت کمک  می کند فرهنگ مردم است .بر پايه  يک فرهنگ  خوب ، اتلاف وقت گناه محسوب می شود.بديهی  است در چنين  بستر مناسبی جهت رقابت، خلاقيت يا سازمان های پويا  بهتر شکل می گيرد.</a:t>
            </a:r>
          </a:p>
          <a:p>
            <a:pPr algn="r" rtl="1"/>
            <a:r>
              <a:rPr lang="fa-IR" dirty="0" smtClean="0"/>
              <a:t>-دسترسی به مديران : در سازمان های  خلاق  بر اين  اعتقاد  هستند که دانش در سطح سازمان به وفور پراکنده شده است  و مديران به راحتی می  توانند افکار و نظرات  ديگران را مستقيم  و بدون واسطه  دريافت کنند.</a:t>
            </a:r>
          </a:p>
          <a:p>
            <a:pPr algn="r" rtl="1"/>
            <a:r>
              <a:rPr lang="fa-IR" dirty="0" smtClean="0"/>
              <a:t>احترام  به افراد : ويژگی  ديگر سازمان  خلاق  احترام  به  افراد  است  و آنها  باور  دارند که می توانند  همگام  با نيازهای سازمان ، رشد کنند.</a:t>
            </a:r>
          </a:p>
          <a:p>
            <a:pPr algn="r" rtl="1"/>
            <a:r>
              <a:rPr lang="fa-IR" dirty="0" smtClean="0"/>
              <a:t>ارايه  خدمات مردمی : هدف نهايی در اين سازمان ها توجه  به نيازمندی های اجتماع و جلب رضايت  آحاد مردم است .</a:t>
            </a:r>
          </a:p>
          <a:p>
            <a:pPr algn="r" rtl="1"/>
            <a:r>
              <a:rPr lang="fa-IR" dirty="0" smtClean="0"/>
              <a:t>گردش شغلی :در سازمان خلاق افراد دارای يک تخصص ويژه  نيستند و اين امکان را دارند  که برای  قرار  گرفتن  در جايگاه مناسب گردش شغلی داشته باشند.</a:t>
            </a:r>
          </a:p>
          <a:p>
            <a:pPr algn="r" rtl="1"/>
            <a:r>
              <a:rPr lang="fa-IR" dirty="0" smtClean="0"/>
              <a:t>کارگروهی : در سازمان خلاق کارها به صورت گروهی انجام می شود .</a:t>
            </a:r>
          </a:p>
          <a:p>
            <a:pPr algn="r" rtl="1"/>
            <a:r>
              <a:rPr lang="fa-IR" dirty="0" smtClean="0"/>
              <a:t>امنیت شغلی : روابط دايمی و بلند مدت کارکنان با اين نوع سازمان ها و در نتيجه برخورداری آنها از امنيت  شغلی از ديگر ويژگی  های اين سازمانهاست.</a:t>
            </a:r>
          </a:p>
          <a:p>
            <a:pPr algn="r" rtl="1"/>
            <a:r>
              <a:rPr lang="fa-IR" dirty="0" smtClean="0"/>
              <a:t>استقبال  مديران  از عامل تغيير: در اين سازمان ها  تمامی مديران، مساله تغيير را به عنوان  تنها  عامل ثابت و گريزناپذير می دانند و با خشنودی آن را پذيرفته  و در برابر آن  مقاومت نمی کنند.طبيعی است در چنين  سازمانی  ضرورت ندارد که مدير بخش  زيادی از وقت خود را  برای جلوگيری برخورد با تغييرات  اختصاص  دهد زيرا همه به اين باور  رسيده اند که تغيير يک ارزش  مثبت است .</a:t>
            </a:r>
          </a:p>
          <a:p>
            <a:pPr algn="r" rtl="1"/>
            <a:endParaRPr lang="en-US" dirty="0"/>
          </a:p>
        </p:txBody>
      </p:sp>
      <p:sp>
        <p:nvSpPr>
          <p:cNvPr id="2" name="Title 1"/>
          <p:cNvSpPr>
            <a:spLocks noGrp="1"/>
          </p:cNvSpPr>
          <p:nvPr>
            <p:ph type="title"/>
          </p:nvPr>
        </p:nvSpPr>
        <p:spPr>
          <a:xfrm>
            <a:off x="395536" y="404664"/>
            <a:ext cx="8229600" cy="792088"/>
          </a:xfrm>
        </p:spPr>
        <p:txBody>
          <a:bodyPr/>
          <a:lstStyle/>
          <a:p>
            <a:r>
              <a:rPr lang="fa-IR" dirty="0" smtClean="0"/>
              <a:t>ویژگی های سازمان خلاق </a:t>
            </a:r>
            <a:endParaRPr lang="en-US" dirty="0"/>
          </a:p>
        </p:txBody>
      </p:sp>
    </p:spTree>
    <p:extLst>
      <p:ext uri="{BB962C8B-B14F-4D97-AF65-F5344CB8AC3E}">
        <p14:creationId xmlns:p14="http://schemas.microsoft.com/office/powerpoint/2010/main" val="3329779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sz="2800" dirty="0" smtClean="0"/>
              <a:t>با مطرح کردن اجزاء خلاقیت و بررسی  تاثیر هر کدام روی عوامل موثر بر خلاقیت ، مدل زیر ارائه می شود :</a:t>
            </a:r>
            <a:endParaRPr lang="en-US" sz="2800" dirty="0"/>
          </a:p>
        </p:txBody>
      </p:sp>
      <p:graphicFrame>
        <p:nvGraphicFramePr>
          <p:cNvPr id="4" name="Object 3"/>
          <p:cNvGraphicFramePr>
            <a:graphicFrameLocks noChangeAspect="1"/>
          </p:cNvGraphicFramePr>
          <p:nvPr>
            <p:extLst>
              <p:ext uri="{D42A27DB-BD31-4B8C-83A1-F6EECF244321}">
                <p14:modId xmlns:p14="http://schemas.microsoft.com/office/powerpoint/2010/main" val="3166129526"/>
              </p:ext>
            </p:extLst>
          </p:nvPr>
        </p:nvGraphicFramePr>
        <p:xfrm>
          <a:off x="1189038" y="1801813"/>
          <a:ext cx="6765925" cy="3254375"/>
        </p:xfrm>
        <a:graphic>
          <a:graphicData uri="http://schemas.openxmlformats.org/presentationml/2006/ole">
            <mc:AlternateContent xmlns:mc="http://schemas.openxmlformats.org/markup-compatibility/2006">
              <mc:Choice xmlns:v="urn:schemas-microsoft-com:vml" Requires="v">
                <p:oleObj spid="_x0000_s6166" name="Document" r:id="rId4" imgW="6766718" imgH="3254866" progId="Word.Document.12">
                  <p:embed/>
                </p:oleObj>
              </mc:Choice>
              <mc:Fallback>
                <p:oleObj name="Document" r:id="rId4" imgW="6766718" imgH="3254866" progId="Word.Document.12">
                  <p:embed/>
                  <p:pic>
                    <p:nvPicPr>
                      <p:cNvPr id="0" name=""/>
                      <p:cNvPicPr/>
                      <p:nvPr/>
                    </p:nvPicPr>
                    <p:blipFill>
                      <a:blip r:embed="rId5"/>
                      <a:stretch>
                        <a:fillRect/>
                      </a:stretch>
                    </p:blipFill>
                    <p:spPr>
                      <a:xfrm>
                        <a:off x="1189038" y="1801813"/>
                        <a:ext cx="6765925" cy="3254375"/>
                      </a:xfrm>
                      <a:prstGeom prst="rect">
                        <a:avLst/>
                      </a:prstGeom>
                    </p:spPr>
                  </p:pic>
                </p:oleObj>
              </mc:Fallback>
            </mc:AlternateContent>
          </a:graphicData>
        </a:graphic>
      </p:graphicFrame>
    </p:spTree>
    <p:extLst>
      <p:ext uri="{BB962C8B-B14F-4D97-AF65-F5344CB8AC3E}">
        <p14:creationId xmlns:p14="http://schemas.microsoft.com/office/powerpoint/2010/main" val="29895188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899593" y="548680"/>
            <a:ext cx="6552728" cy="5852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9474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3694" y="908720"/>
            <a:ext cx="7056611"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1993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3.bp.blogspot.com/_U4Ni8I_RYWg/SfLtgCg250I/AAAAAAAAAJI/6KtZ1VtKOrQ/s400/x42g4j.jpg"/>
          <p:cNvPicPr>
            <a:picLocks noGrp="1" noChangeAspect="1" noChangeArrowheads="1"/>
          </p:cNvPicPr>
          <p:nvPr>
            <p:ph idx="1"/>
          </p:nvPr>
        </p:nvPicPr>
        <p:blipFill>
          <a:blip r:embed="rId2" cstate="print"/>
          <a:srcRect/>
          <a:stretch>
            <a:fillRect/>
          </a:stretch>
        </p:blipFill>
        <p:spPr bwMode="auto">
          <a:xfrm>
            <a:off x="971600" y="1124744"/>
            <a:ext cx="6912768" cy="4824536"/>
          </a:xfrm>
          <a:prstGeom prst="rect">
            <a:avLst/>
          </a:prstGeom>
          <a:noFill/>
          <a:ln w="9525">
            <a:noFill/>
            <a:miter lim="800000"/>
            <a:headEnd/>
            <a:tailEnd/>
          </a:ln>
        </p:spPr>
      </p:pic>
    </p:spTree>
    <p:extLst>
      <p:ext uri="{BB962C8B-B14F-4D97-AF65-F5344CB8AC3E}">
        <p14:creationId xmlns:p14="http://schemas.microsoft.com/office/powerpoint/2010/main" val="7334704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daemery.com/images/egypt/IMG_8380_web.JPG"/>
          <p:cNvPicPr>
            <a:picLocks noChangeAspect="1" noChangeArrowheads="1"/>
          </p:cNvPicPr>
          <p:nvPr/>
        </p:nvPicPr>
        <p:blipFill>
          <a:blip r:embed="rId3" cstate="print"/>
          <a:srcRect/>
          <a:stretch>
            <a:fillRect/>
          </a:stretch>
        </p:blipFill>
        <p:spPr bwMode="auto">
          <a:xfrm>
            <a:off x="467544" y="198438"/>
            <a:ext cx="8352928" cy="6126162"/>
          </a:xfrm>
          <a:prstGeom prst="rect">
            <a:avLst/>
          </a:prstGeom>
          <a:noFill/>
          <a:ln w="9525">
            <a:noFill/>
            <a:miter lim="800000"/>
            <a:headEnd/>
            <a:tailEnd/>
          </a:ln>
        </p:spPr>
      </p:pic>
    </p:spTree>
    <p:extLst>
      <p:ext uri="{BB962C8B-B14F-4D97-AF65-F5344CB8AC3E}">
        <p14:creationId xmlns:p14="http://schemas.microsoft.com/office/powerpoint/2010/main" val="34266251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836712"/>
            <a:ext cx="6480720" cy="4878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93825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998745"/>
            <a:ext cx="7200800" cy="4734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4155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3"/>
          <p:cNvSpPr>
            <a:spLocks noGrp="1"/>
          </p:cNvSpPr>
          <p:nvPr>
            <p:ph idx="1"/>
          </p:nvPr>
        </p:nvSpPr>
        <p:spPr>
          <a:xfrm>
            <a:off x="304800" y="914400"/>
            <a:ext cx="8382000" cy="3886200"/>
          </a:xfrm>
        </p:spPr>
        <p:txBody>
          <a:bodyPr/>
          <a:lstStyle/>
          <a:p>
            <a:pPr algn="r" rtl="1">
              <a:buFont typeface="Wingdings" pitchFamily="2" charset="2"/>
              <a:buNone/>
            </a:pPr>
            <a:r>
              <a:rPr lang="fa-IR" sz="2400" dirty="0" smtClean="0">
                <a:cs typeface="B Nazanin" pitchFamily="2" charset="-78"/>
              </a:rPr>
              <a:t>تعداد ایده های واقعا جدید بسیار نادر است.</a:t>
            </a:r>
          </a:p>
          <a:p>
            <a:pPr algn="r" rtl="1">
              <a:buFont typeface="Wingdings" pitchFamily="2" charset="2"/>
              <a:buNone/>
            </a:pPr>
            <a:r>
              <a:rPr lang="fa-IR" sz="2400" dirty="0" smtClean="0">
                <a:cs typeface="B Nazanin" pitchFamily="2" charset="-78"/>
              </a:rPr>
              <a:t>انسان هزاران سال بر روی این کره خاکی زندگی کرده تقریبا هر چیزی را که شما بتوانید درک کنید احتمالا توسط شخص دیگری در یک زمان تصور شده و یا به وجود آمده است. ایا می دانستید؟</a:t>
            </a:r>
          </a:p>
          <a:p>
            <a:pPr algn="r" rtl="1">
              <a:buFont typeface="Wingdings" pitchFamily="2" charset="2"/>
              <a:buNone/>
            </a:pPr>
            <a:endParaRPr lang="fa-IR" sz="2400" dirty="0" smtClean="0">
              <a:cs typeface="B Nazanin" pitchFamily="2" charset="-78"/>
            </a:endParaRPr>
          </a:p>
          <a:p>
            <a:pPr algn="r" rtl="1">
              <a:buFont typeface="Wingdings" pitchFamily="2" charset="2"/>
              <a:buChar char="ü"/>
            </a:pPr>
            <a:r>
              <a:rPr lang="fa-IR" sz="2400" b="1" dirty="0" smtClean="0">
                <a:solidFill>
                  <a:srgbClr val="C00000"/>
                </a:solidFill>
                <a:cs typeface="B Nazanin" pitchFamily="2" charset="-78"/>
              </a:rPr>
              <a:t>در ساختن پاسارگاد از پیچ و مهره استفاده شده است؟</a:t>
            </a:r>
          </a:p>
          <a:p>
            <a:pPr algn="r" rtl="1">
              <a:buFont typeface="Wingdings" pitchFamily="2" charset="2"/>
              <a:buChar char="ü"/>
            </a:pPr>
            <a:r>
              <a:rPr lang="fa-IR" sz="2400" b="1" dirty="0" smtClean="0">
                <a:solidFill>
                  <a:srgbClr val="C00000"/>
                </a:solidFill>
                <a:cs typeface="B Nazanin" pitchFamily="2" charset="-78"/>
              </a:rPr>
              <a:t>2000 باتری خشک برای ابکاری از دوران ساسانیان به دست امده که در موزه لوور نگهدای می شود</a:t>
            </a:r>
          </a:p>
          <a:p>
            <a:pPr algn="r" rtl="1">
              <a:buFont typeface="Wingdings" pitchFamily="2" charset="2"/>
              <a:buChar char="ü"/>
            </a:pPr>
            <a:r>
              <a:rPr lang="fa-IR" sz="2400" b="1" dirty="0" smtClean="0">
                <a:solidFill>
                  <a:srgbClr val="C00000"/>
                </a:solidFill>
                <a:cs typeface="B Nazanin" pitchFamily="2" charset="-78"/>
              </a:rPr>
              <a:t>امپراتور رم باستان 3 دستگاه اسانسور در قصر خود مورد استفاده قرار می داده است؟</a:t>
            </a:r>
          </a:p>
        </p:txBody>
      </p:sp>
    </p:spTree>
    <p:extLst>
      <p:ext uri="{BB962C8B-B14F-4D97-AF65-F5344CB8AC3E}">
        <p14:creationId xmlns:p14="http://schemas.microsoft.com/office/powerpoint/2010/main" val="200150340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16632"/>
            <a:ext cx="7416824" cy="5598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21276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lnSpc>
                <a:spcPct val="115000"/>
              </a:lnSpc>
              <a:spcAft>
                <a:spcPts val="0"/>
              </a:spcAft>
            </a:pPr>
            <a:r>
              <a:rPr lang="fa-IR" sz="2400" b="1" dirty="0">
                <a:latin typeface="Tahoma"/>
                <a:ea typeface="Times New Roman"/>
                <a:cs typeface="B Nazanin"/>
              </a:rPr>
              <a:t>تعريف مسئله و مشکل</a:t>
            </a:r>
            <a:r>
              <a:rPr lang="fa-IR" sz="2400" b="1" dirty="0">
                <a:ea typeface="Times New Roman"/>
                <a:cs typeface="Tahoma"/>
              </a:rPr>
              <a:t> </a:t>
            </a:r>
            <a:endParaRPr lang="en-US" sz="1800" dirty="0">
              <a:ea typeface="Times New Roman"/>
              <a:cs typeface="Arial"/>
            </a:endParaRPr>
          </a:p>
          <a:p>
            <a:pPr algn="just" rtl="1">
              <a:lnSpc>
                <a:spcPct val="115000"/>
              </a:lnSpc>
              <a:spcAft>
                <a:spcPts val="0"/>
              </a:spcAft>
            </a:pPr>
            <a:r>
              <a:rPr lang="ar-SA" sz="2400" dirty="0">
                <a:latin typeface="Tahoma"/>
                <a:ea typeface="Times New Roman"/>
                <a:cs typeface="B Nazanin"/>
              </a:rPr>
              <a:t>مشکل پيش آمده در سازمانها كه آنرا بعنوان مسئله ميشناسند قابل بررسي ميباشد تعريف صحيحي از مشكل پاسخ و راهکار مناسبي </a:t>
            </a:r>
            <a:r>
              <a:rPr lang="ar-SA" sz="2400" dirty="0" smtClean="0">
                <a:latin typeface="Tahoma"/>
                <a:ea typeface="Times New Roman"/>
                <a:cs typeface="B Nazanin"/>
              </a:rPr>
              <a:t>ب</a:t>
            </a:r>
            <a:r>
              <a:rPr lang="fa-IR" sz="2400" dirty="0" smtClean="0">
                <a:latin typeface="Tahoma"/>
                <a:ea typeface="Times New Roman"/>
                <a:cs typeface="B Nazanin"/>
              </a:rPr>
              <a:t>ه </a:t>
            </a:r>
            <a:r>
              <a:rPr lang="ar-SA" sz="2400" dirty="0" smtClean="0">
                <a:latin typeface="Tahoma"/>
                <a:ea typeface="Times New Roman"/>
                <a:cs typeface="B Nazanin"/>
              </a:rPr>
              <a:t>حل </a:t>
            </a:r>
            <a:r>
              <a:rPr lang="ar-SA" sz="2400" dirty="0">
                <a:latin typeface="Tahoma"/>
                <a:ea typeface="Times New Roman"/>
                <a:cs typeface="B Nazanin"/>
              </a:rPr>
              <a:t>مشكلات سازماني بوده که در اين صورت مديران سازمانها مكلف برفع مسئله و مشکل پيش آمده خواهند بود </a:t>
            </a:r>
            <a:endParaRPr lang="en-US" sz="1800" dirty="0">
              <a:ea typeface="Times New Roman"/>
              <a:cs typeface="Arial"/>
            </a:endParaRPr>
          </a:p>
          <a:p>
            <a:pPr algn="r"/>
            <a:endParaRPr lang="en-US" dirty="0"/>
          </a:p>
        </p:txBody>
      </p:sp>
    </p:spTree>
    <p:extLst>
      <p:ext uri="{BB962C8B-B14F-4D97-AF65-F5344CB8AC3E}">
        <p14:creationId xmlns:p14="http://schemas.microsoft.com/office/powerpoint/2010/main" val="3610334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36794799"/>
              </p:ext>
            </p:extLst>
          </p:nvPr>
        </p:nvGraphicFramePr>
        <p:xfrm>
          <a:off x="1959928" y="1628802"/>
          <a:ext cx="4614545" cy="3318102"/>
        </p:xfrm>
        <a:graphic>
          <a:graphicData uri="http://schemas.openxmlformats.org/drawingml/2006/table">
            <a:tbl>
              <a:tblPr rtl="1" firstRow="1" firstCol="1" bandRow="1" bandCol="1"/>
              <a:tblGrid>
                <a:gridCol w="2396490"/>
                <a:gridCol w="2218055"/>
              </a:tblGrid>
              <a:tr h="368678">
                <a:tc>
                  <a:txBody>
                    <a:bodyPr/>
                    <a:lstStyle/>
                    <a:p>
                      <a:pPr algn="just" rtl="1">
                        <a:lnSpc>
                          <a:spcPct val="115000"/>
                        </a:lnSpc>
                        <a:spcAft>
                          <a:spcPts val="0"/>
                        </a:spcAft>
                        <a:tabLst>
                          <a:tab pos="523875" algn="l"/>
                          <a:tab pos="647700" algn="l"/>
                        </a:tabLst>
                      </a:pPr>
                      <a:r>
                        <a:rPr lang="fa-IR" sz="1200" b="1" i="1" dirty="0">
                          <a:effectLst/>
                          <a:latin typeface="Arial"/>
                          <a:ea typeface="Times New Roman"/>
                          <a:cs typeface="B Nazanin"/>
                        </a:rPr>
                        <a:t>مشکل</a:t>
                      </a:r>
                      <a:endParaRPr lang="en-US" sz="1100" dirty="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b="1" i="1">
                          <a:effectLst/>
                          <a:latin typeface="Arial"/>
                          <a:ea typeface="Times New Roman"/>
                          <a:cs typeface="B Nazanin"/>
                        </a:rPr>
                        <a:t>مسئله</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سطحي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ژرف</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کلي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موردي و معين</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ذهني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عيني</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مرکب</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بسيط</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مبهم</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dirty="0">
                          <a:effectLst/>
                          <a:latin typeface="Arial"/>
                          <a:ea typeface="Times New Roman"/>
                          <a:cs typeface="B Nazanin"/>
                        </a:rPr>
                        <a:t>روشن</a:t>
                      </a:r>
                      <a:endParaRPr lang="en-US" sz="1100" dirty="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فاقد روش</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داراي روش</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غير قابل حل</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قابل حل</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678">
                <a:tc>
                  <a:txBody>
                    <a:bodyPr/>
                    <a:lstStyle/>
                    <a:p>
                      <a:pPr algn="just" rtl="1">
                        <a:lnSpc>
                          <a:spcPct val="115000"/>
                        </a:lnSpc>
                        <a:spcAft>
                          <a:spcPts val="0"/>
                        </a:spcAft>
                        <a:tabLst>
                          <a:tab pos="523875" algn="l"/>
                          <a:tab pos="647700" algn="l"/>
                        </a:tabLst>
                      </a:pPr>
                      <a:r>
                        <a:rPr lang="fa-IR" sz="1200">
                          <a:effectLst/>
                          <a:latin typeface="Arial"/>
                          <a:ea typeface="Times New Roman"/>
                          <a:cs typeface="B Nazanin"/>
                        </a:rPr>
                        <a:t>قابل رويت توسط عوام</a:t>
                      </a:r>
                      <a:endParaRPr lang="en-US" sz="110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tabLst>
                          <a:tab pos="523875" algn="l"/>
                          <a:tab pos="647700" algn="l"/>
                        </a:tabLst>
                      </a:pPr>
                      <a:r>
                        <a:rPr lang="fa-IR" sz="1200" dirty="0">
                          <a:effectLst/>
                          <a:latin typeface="Arial"/>
                          <a:ea typeface="Times New Roman"/>
                          <a:cs typeface="B Nazanin"/>
                        </a:rPr>
                        <a:t>قابل رويت توسط متخصص</a:t>
                      </a:r>
                      <a:endParaRPr lang="en-US" sz="1100" dirty="0">
                        <a:effectLst/>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pPr algn="r"/>
            <a:r>
              <a:rPr lang="fa-IR" sz="2400" dirty="0"/>
              <a:t>تفاوت و تمايز مشکل با مسئله :</a:t>
            </a:r>
          </a:p>
        </p:txBody>
      </p:sp>
    </p:spTree>
    <p:extLst>
      <p:ext uri="{BB962C8B-B14F-4D97-AF65-F5344CB8AC3E}">
        <p14:creationId xmlns:p14="http://schemas.microsoft.com/office/powerpoint/2010/main" val="2238299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a:t>به عنوان مثال : </a:t>
            </a:r>
          </a:p>
          <a:p>
            <a:pPr algn="r" rtl="1"/>
            <a:r>
              <a:rPr lang="fa-IR" dirty="0"/>
              <a:t>مدير عامل سازمان متوجه مي شود ارتباطات سازمان به دليل مشکلات تايپ نامه ها به تاخير مي افتد لذا تصميم مي گيرد تعدادي تايپيست استخدام کند اما بعد از مدتي متوجه مي شود مشکل اصلي کمبود تايپيست نبوده است بلکه علت اصلي ضعف ادبيات و نامه نگاري مديران بوده که موجب تکرار تايپ و يا رفع اشکالات و غلط گيري بيش از حد شده بود. لذا با برگزاري دوره اموزش نامه نگاري براي مديران، مشکل حل گرديد.</a:t>
            </a:r>
          </a:p>
          <a:p>
            <a:pPr algn="r" rtl="1"/>
            <a:endParaRPr lang="en-US" dirty="0"/>
          </a:p>
        </p:txBody>
      </p:sp>
      <p:sp>
        <p:nvSpPr>
          <p:cNvPr id="2" name="Title 1"/>
          <p:cNvSpPr>
            <a:spLocks noGrp="1"/>
          </p:cNvSpPr>
          <p:nvPr>
            <p:ph type="title"/>
          </p:nvPr>
        </p:nvSpPr>
        <p:spPr/>
        <p:txBody>
          <a:bodyPr/>
          <a:lstStyle/>
          <a:p>
            <a:pPr algn="r" rtl="1"/>
            <a:r>
              <a:rPr lang="fa-IR" dirty="0" smtClean="0"/>
              <a:t>شناسایی مسئله:</a:t>
            </a:r>
            <a:endParaRPr lang="en-US" dirty="0"/>
          </a:p>
        </p:txBody>
      </p:sp>
    </p:spTree>
    <p:extLst>
      <p:ext uri="{BB962C8B-B14F-4D97-AF65-F5344CB8AC3E}">
        <p14:creationId xmlns:p14="http://schemas.microsoft.com/office/powerpoint/2010/main" val="4054406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rtl="1"/>
            <a:r>
              <a:rPr lang="fa-IR" dirty="0"/>
              <a:t> رويكردي منظم و متوالي است كه به فرد كمك مي كند تا به طور موثري مسائل زندگي خود را حل كند.مهارت حل مسئله يك فرايند شناختي – رفتاري –عاطفي كه در آن فرد يا گروه تلاش  مي كند راه حل يا شيوه مقابله موثري براي يك مساله خاص </a:t>
            </a:r>
            <a:r>
              <a:rPr lang="fa-IR" dirty="0" smtClean="0"/>
              <a:t>شناسايي </a:t>
            </a:r>
            <a:r>
              <a:rPr lang="fa-IR" dirty="0"/>
              <a:t>يا كشف نمايد</a:t>
            </a:r>
            <a:r>
              <a:rPr lang="fa-IR" dirty="0" smtClean="0"/>
              <a:t>.</a:t>
            </a:r>
            <a:endParaRPr lang="en-US" dirty="0" smtClean="0"/>
          </a:p>
          <a:p>
            <a:pPr algn="just" rtl="1"/>
            <a:r>
              <a:rPr lang="fa-IR" dirty="0"/>
              <a:t>مساله1:ژاپنی ها عاشق ماهی تازه هستند.</a:t>
            </a:r>
          </a:p>
          <a:p>
            <a:pPr algn="just" rtl="1"/>
            <a:r>
              <a:rPr lang="fa-IR" dirty="0"/>
              <a:t>مساله:آبهای اطراف ژاپن سالهاست ماهی خوشمزه ندارد. </a:t>
            </a:r>
          </a:p>
          <a:p>
            <a:pPr algn="just" rtl="1"/>
            <a:r>
              <a:rPr lang="fa-IR" dirty="0"/>
              <a:t>       حل مساله:استفاده از قایق های بزرگتر و مسافت های دورتر جهت صیدماهی</a:t>
            </a:r>
          </a:p>
          <a:p>
            <a:pPr algn="just" rtl="1"/>
            <a:r>
              <a:rPr lang="fa-IR" dirty="0"/>
              <a:t>مساله:مزه ماهی مرده چند روز مانده</a:t>
            </a:r>
          </a:p>
          <a:p>
            <a:pPr algn="just" rtl="1"/>
            <a:r>
              <a:rPr lang="fa-IR" dirty="0"/>
              <a:t>      حل مساله: فریزر ماهی ها(ماهی منجمد)</a:t>
            </a:r>
          </a:p>
          <a:p>
            <a:pPr algn="just" rtl="1"/>
            <a:r>
              <a:rPr lang="fa-IR" dirty="0"/>
              <a:t>مساله: تفاوت ماهی تازه و منجمد</a:t>
            </a:r>
          </a:p>
          <a:p>
            <a:pPr algn="just" rtl="1"/>
            <a:r>
              <a:rPr lang="fa-IR" dirty="0"/>
              <a:t>      حل مساله:ایجاد مخزن هایی در قایق و نگهداری ماهی ها</a:t>
            </a:r>
          </a:p>
          <a:p>
            <a:pPr algn="just" rtl="1"/>
            <a:r>
              <a:rPr lang="fa-IR" dirty="0"/>
              <a:t>مساله: تفاوت مزه ماهی های شاداب و ماهی های بی حال و تنبل</a:t>
            </a:r>
          </a:p>
          <a:p>
            <a:pPr algn="just" rtl="1"/>
            <a:r>
              <a:rPr lang="fa-IR" dirty="0"/>
              <a:t>      حل مساله</a:t>
            </a:r>
            <a:r>
              <a:rPr lang="fa-IR" dirty="0" smtClean="0"/>
              <a:t>:؟</a:t>
            </a:r>
            <a:endParaRPr lang="fa-IR" dirty="0"/>
          </a:p>
        </p:txBody>
      </p:sp>
      <p:sp>
        <p:nvSpPr>
          <p:cNvPr id="2" name="Title 1"/>
          <p:cNvSpPr>
            <a:spLocks noGrp="1"/>
          </p:cNvSpPr>
          <p:nvPr>
            <p:ph type="title"/>
          </p:nvPr>
        </p:nvSpPr>
        <p:spPr/>
        <p:txBody>
          <a:bodyPr/>
          <a:lstStyle/>
          <a:p>
            <a:pPr algn="r" rtl="1"/>
            <a:r>
              <a:rPr lang="fa-IR" dirty="0"/>
              <a:t>مهارت حل مساله:</a:t>
            </a:r>
            <a:endParaRPr lang="en-US" dirty="0"/>
          </a:p>
        </p:txBody>
      </p:sp>
    </p:spTree>
    <p:extLst>
      <p:ext uri="{BB962C8B-B14F-4D97-AF65-F5344CB8AC3E}">
        <p14:creationId xmlns:p14="http://schemas.microsoft.com/office/powerpoint/2010/main" val="42012172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smtClean="0"/>
              <a:t>-</a:t>
            </a:r>
            <a:r>
              <a:rPr lang="fa-IR" dirty="0"/>
              <a:t>چاره نکردن(بی چاره گی): فراموش کردن مساله یا به زمان سپردن آن</a:t>
            </a:r>
          </a:p>
          <a:p>
            <a:pPr algn="just" rtl="1"/>
            <a:r>
              <a:rPr lang="fa-IR" dirty="0"/>
              <a:t>-چاره نسبی (رضایت بخش): مبتنی بر عقل سلیم ،آزمون سعی و خطا ،قضاوت کیفی و شهودی و تجربیات گذشته</a:t>
            </a:r>
          </a:p>
          <a:p>
            <a:pPr algn="just" rtl="1"/>
            <a:r>
              <a:rPr lang="fa-IR" dirty="0"/>
              <a:t>-چاره بهینه: به شیوه محققانه و تحلیل کمی و علمی</a:t>
            </a:r>
          </a:p>
          <a:p>
            <a:pPr algn="just" rtl="1"/>
            <a:r>
              <a:rPr lang="fa-IR" dirty="0"/>
              <a:t>-چاره بنیادین: طراحی دوباره سیستم(یا محیط) روبرو شدن با فرا مساله(نابسامانی) برای منحل کردن مساله(یافرا مساله)</a:t>
            </a:r>
          </a:p>
          <a:p>
            <a:pPr algn="just" rtl="1"/>
            <a:endParaRPr lang="en-US" dirty="0"/>
          </a:p>
        </p:txBody>
      </p:sp>
      <p:sp>
        <p:nvSpPr>
          <p:cNvPr id="2" name="Title 1"/>
          <p:cNvSpPr>
            <a:spLocks noGrp="1"/>
          </p:cNvSpPr>
          <p:nvPr>
            <p:ph type="title"/>
          </p:nvPr>
        </p:nvSpPr>
        <p:spPr/>
        <p:txBody>
          <a:bodyPr>
            <a:normAutofit fontScale="90000"/>
          </a:bodyPr>
          <a:lstStyle/>
          <a:p>
            <a:pPr algn="r" rtl="1"/>
            <a:r>
              <a:rPr lang="fa-IR" dirty="0" smtClean="0"/>
              <a:t>روشها</a:t>
            </a:r>
            <a:r>
              <a:rPr lang="fa-IR" dirty="0"/>
              <a:t>ی</a:t>
            </a:r>
            <a:r>
              <a:rPr lang="fa-IR" dirty="0" smtClean="0"/>
              <a:t>ی  </a:t>
            </a:r>
            <a:r>
              <a:rPr lang="fa-IR" dirty="0"/>
              <a:t>برای حل مساله:</a:t>
            </a:r>
            <a:br>
              <a:rPr lang="fa-IR" dirty="0"/>
            </a:br>
            <a:endParaRPr lang="en-US" dirty="0"/>
          </a:p>
        </p:txBody>
      </p:sp>
    </p:spTree>
    <p:extLst>
      <p:ext uri="{BB962C8B-B14F-4D97-AF65-F5344CB8AC3E}">
        <p14:creationId xmlns:p14="http://schemas.microsoft.com/office/powerpoint/2010/main" val="6178789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a:t>. مساله2:آسانسور وکندی:</a:t>
            </a:r>
          </a:p>
          <a:p>
            <a:pPr algn="just" rtl="1"/>
            <a:r>
              <a:rPr lang="fa-IR" dirty="0"/>
              <a:t>-بی چارگی: بی توجهی به مساله و حل مشکل در طول زمان،عدم استفاده از آسانسور در برخی موارد.</a:t>
            </a:r>
          </a:p>
          <a:p>
            <a:pPr algn="just" rtl="1"/>
            <a:r>
              <a:rPr lang="fa-IR" dirty="0"/>
              <a:t>-چاره نسبی(رضایتبخش): زوج و فرد کردن دو آسانسور</a:t>
            </a:r>
          </a:p>
          <a:p>
            <a:pPr algn="just" rtl="1"/>
            <a:r>
              <a:rPr lang="fa-IR" dirty="0"/>
              <a:t>-چاره بهینه: محاسبات سرعت موتور و...</a:t>
            </a:r>
          </a:p>
          <a:p>
            <a:pPr algn="just" rtl="1"/>
            <a:r>
              <a:rPr lang="fa-IR" dirty="0"/>
              <a:t>- چاره بنیادین:؟</a:t>
            </a:r>
          </a:p>
          <a:p>
            <a:pPr marL="114300" indent="0" algn="just" rtl="1">
              <a:buNone/>
            </a:pPr>
            <a:endParaRPr lang="en-US" dirty="0"/>
          </a:p>
        </p:txBody>
      </p:sp>
    </p:spTree>
    <p:extLst>
      <p:ext uri="{BB962C8B-B14F-4D97-AF65-F5344CB8AC3E}">
        <p14:creationId xmlns:p14="http://schemas.microsoft.com/office/powerpoint/2010/main" val="41295587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7620000" cy="5852120"/>
          </a:xfrm>
        </p:spPr>
        <p:txBody>
          <a:bodyPr>
            <a:normAutofit fontScale="77500" lnSpcReduction="20000"/>
          </a:bodyPr>
          <a:lstStyle/>
          <a:p>
            <a:pPr algn="just" rtl="1"/>
            <a:r>
              <a:rPr lang="fa-IR" dirty="0" smtClean="0"/>
              <a:t>مساله 3:معاون </a:t>
            </a:r>
            <a:r>
              <a:rPr lang="fa-IR" dirty="0"/>
              <a:t>تولید در یکی از کارگاهها کاهش تولید داریم؟</a:t>
            </a:r>
          </a:p>
          <a:p>
            <a:pPr algn="just" rtl="1"/>
            <a:r>
              <a:rPr lang="fa-IR" dirty="0"/>
              <a:t>علت یابی:</a:t>
            </a:r>
          </a:p>
          <a:p>
            <a:pPr algn="just" rtl="1"/>
            <a:r>
              <a:rPr lang="fa-IR" dirty="0"/>
              <a:t>-سرعت کم ماشین ها(نه!)</a:t>
            </a:r>
          </a:p>
          <a:p>
            <a:pPr algn="just" rtl="1"/>
            <a:r>
              <a:rPr lang="fa-IR" dirty="0"/>
              <a:t>- نیروی انسانی نامناسب(نه!)</a:t>
            </a:r>
          </a:p>
          <a:p>
            <a:pPr algn="just" rtl="1"/>
            <a:r>
              <a:rPr lang="fa-IR" dirty="0"/>
              <a:t>- زمان تعمیر و نگهداری(نه!)</a:t>
            </a:r>
          </a:p>
          <a:p>
            <a:pPr algn="just" rtl="1"/>
            <a:r>
              <a:rPr lang="fa-IR" dirty="0"/>
              <a:t>- زمان راه اندازی و توقف برای تغییرمحصول(بله!)</a:t>
            </a:r>
          </a:p>
          <a:p>
            <a:pPr algn="just" rtl="1"/>
            <a:r>
              <a:rPr lang="fa-IR" dirty="0"/>
              <a:t>راه حل:</a:t>
            </a:r>
          </a:p>
          <a:p>
            <a:pPr algn="just" rtl="1"/>
            <a:r>
              <a:rPr lang="fa-IR" dirty="0"/>
              <a:t>بی چاره گی: نادیده گرفتن مشکل و طبیعی جلوه دادن آن</a:t>
            </a:r>
          </a:p>
          <a:p>
            <a:pPr algn="just" rtl="1"/>
            <a:r>
              <a:rPr lang="fa-IR" dirty="0"/>
              <a:t>چاره نسبی: تعیین برخی از خطوط بدون توقف روی محصولات اصلی کار کنند.</a:t>
            </a:r>
          </a:p>
          <a:p>
            <a:pPr algn="just" rtl="1"/>
            <a:r>
              <a:rPr lang="fa-IR" dirty="0"/>
              <a:t>چاره بهینه: برنامه ریزی ماشین آلات توسط یک گروه مهندسی</a:t>
            </a:r>
          </a:p>
          <a:p>
            <a:pPr algn="just" rtl="1"/>
            <a:r>
              <a:rPr lang="fa-IR" dirty="0"/>
              <a:t>چاره بنیادین: بررسی سودآوری محصولات و کشف اینکه بسیاری از این محصولات سود آور نیستند.</a:t>
            </a:r>
          </a:p>
          <a:p>
            <a:pPr algn="just" rtl="1"/>
            <a:r>
              <a:rPr lang="fa-IR" dirty="0"/>
              <a:t>-پیشنهاد به معاون بازاریابی برای حذف این محصولات از لیست فروش شرکت</a:t>
            </a:r>
          </a:p>
          <a:p>
            <a:pPr algn="just" rtl="1"/>
            <a:r>
              <a:rPr lang="fa-IR" dirty="0"/>
              <a:t>-امتناع معاون بازاریابی از این کار به بهانه جور بودن جنس برای مشتریان </a:t>
            </a:r>
            <a:r>
              <a:rPr lang="fa-IR" dirty="0" smtClean="0"/>
              <a:t>اصلی</a:t>
            </a:r>
          </a:p>
          <a:p>
            <a:pPr algn="just" rtl="1"/>
            <a:r>
              <a:rPr lang="fa-IR" dirty="0"/>
              <a:t>تدبیر : تغییر نظام پاداش فروش: از حجم فروش به حجم سود!</a:t>
            </a:r>
          </a:p>
          <a:p>
            <a:pPr algn="just" rtl="1"/>
            <a:r>
              <a:rPr lang="fa-IR" dirty="0"/>
              <a:t>-حذف خود بخود محصولات کم بازده ،کاهش زمان توقف و افزایش بهروری کارگاه و افزایش سود </a:t>
            </a:r>
            <a:r>
              <a:rPr lang="fa-IR" dirty="0" smtClean="0"/>
              <a:t>شرکت</a:t>
            </a:r>
            <a:endParaRPr lang="fa-IR" dirty="0"/>
          </a:p>
          <a:p>
            <a:pPr algn="just" rtl="1"/>
            <a:endParaRPr lang="en-US" dirty="0"/>
          </a:p>
        </p:txBody>
      </p:sp>
    </p:spTree>
    <p:extLst>
      <p:ext uri="{BB962C8B-B14F-4D97-AF65-F5344CB8AC3E}">
        <p14:creationId xmlns:p14="http://schemas.microsoft.com/office/powerpoint/2010/main" val="3473388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7620000" cy="5852120"/>
          </a:xfrm>
        </p:spPr>
        <p:txBody>
          <a:bodyPr>
            <a:normAutofit fontScale="92500" lnSpcReduction="10000"/>
          </a:bodyPr>
          <a:lstStyle/>
          <a:p>
            <a:pPr algn="just" rtl="1"/>
            <a:r>
              <a:rPr lang="fa-IR" dirty="0"/>
              <a:t> در هنگام حل مساله به موارد زیر توجه کنید:</a:t>
            </a:r>
          </a:p>
          <a:p>
            <a:pPr algn="just" rtl="1"/>
            <a:r>
              <a:rPr lang="fa-IR" dirty="0"/>
              <a:t>1-از پیش فرض های نادرست بپرهیزید.</a:t>
            </a:r>
          </a:p>
          <a:p>
            <a:pPr algn="just" rtl="1"/>
            <a:r>
              <a:rPr lang="fa-IR" dirty="0"/>
              <a:t>2-به جای حل مساله به دنبال مقصر نگردید.</a:t>
            </a:r>
          </a:p>
          <a:p>
            <a:pPr algn="just" rtl="1"/>
            <a:r>
              <a:rPr lang="fa-IR" dirty="0"/>
              <a:t>3- بر روی مسئله و مشکلی که دارید تمرکز کنید.</a:t>
            </a:r>
          </a:p>
          <a:p>
            <a:pPr algn="just" rtl="1"/>
            <a:r>
              <a:rPr lang="fa-IR" dirty="0"/>
              <a:t>4- آنچه را که یافته اید را مکتوب کنید.</a:t>
            </a:r>
          </a:p>
          <a:p>
            <a:pPr algn="just" rtl="1"/>
            <a:endParaRPr lang="fa-IR" dirty="0"/>
          </a:p>
          <a:p>
            <a:pPr algn="just" rtl="1"/>
            <a:r>
              <a:rPr lang="fa-IR" dirty="0"/>
              <a:t>علل شکست پروژه های حل مساله :</a:t>
            </a:r>
          </a:p>
          <a:p>
            <a:pPr algn="just" rtl="1"/>
            <a:r>
              <a:rPr lang="fa-IR" dirty="0"/>
              <a:t>1-عدم وجود هرگونه اطلاعات</a:t>
            </a:r>
          </a:p>
          <a:p>
            <a:pPr algn="just" rtl="1"/>
            <a:r>
              <a:rPr lang="fa-IR" dirty="0"/>
              <a:t> 2- وجود داده و اطلاعات نادرست</a:t>
            </a:r>
          </a:p>
          <a:p>
            <a:pPr algn="just" rtl="1"/>
            <a:r>
              <a:rPr lang="fa-IR" dirty="0"/>
              <a:t> 3-فرایندتصمیم گیری نادرست</a:t>
            </a:r>
          </a:p>
          <a:p>
            <a:pPr algn="just" rtl="1"/>
            <a:r>
              <a:rPr lang="fa-IR" dirty="0"/>
              <a:t>4-تصمیم گیری درست ولی اجرا نادرست یا ناقص</a:t>
            </a:r>
          </a:p>
          <a:p>
            <a:pPr algn="just" rtl="1"/>
            <a:r>
              <a:rPr lang="fa-IR" dirty="0"/>
              <a:t>5- تغییرات غیرمنتظره </a:t>
            </a:r>
          </a:p>
          <a:p>
            <a:pPr algn="just" rtl="1"/>
            <a:r>
              <a:rPr lang="fa-IR" dirty="0"/>
              <a:t>6- عدم همکاری</a:t>
            </a:r>
          </a:p>
          <a:p>
            <a:pPr algn="just" rtl="1"/>
            <a:r>
              <a:rPr lang="fa-IR" dirty="0"/>
              <a:t>7- نداشتن برنامه و ابزار کافی</a:t>
            </a:r>
          </a:p>
          <a:p>
            <a:pPr algn="just" rtl="1"/>
            <a:endParaRPr lang="en-US" dirty="0"/>
          </a:p>
        </p:txBody>
      </p:sp>
    </p:spTree>
    <p:extLst>
      <p:ext uri="{BB962C8B-B14F-4D97-AF65-F5344CB8AC3E}">
        <p14:creationId xmlns:p14="http://schemas.microsoft.com/office/powerpoint/2010/main" val="3003201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800" dirty="0"/>
              <a:t>سطح یک :تصمیم من(مدیر ارشد)بدون کمک شما</a:t>
            </a:r>
          </a:p>
          <a:p>
            <a:pPr algn="just" rtl="1"/>
            <a:r>
              <a:rPr lang="fa-IR" sz="2800" dirty="0"/>
              <a:t>سطح دو:تصمیم من با کمک شما(مسوولیت تصمیم با مدیر است اما...)</a:t>
            </a:r>
          </a:p>
          <a:p>
            <a:pPr algn="just" rtl="1"/>
            <a:r>
              <a:rPr lang="fa-IR" sz="2800" dirty="0"/>
              <a:t>سطح سه :تصمیم ما.مسوول تصمیم گیری مشخص نیست.در قوی ترین مردم سالاری ها یک نفر رهبری را به عهده بگیرد.</a:t>
            </a:r>
          </a:p>
          <a:p>
            <a:pPr algn="just" rtl="1"/>
            <a:r>
              <a:rPr lang="fa-IR" sz="2800" dirty="0"/>
              <a:t>سطح چهار:تصمیم شما با کمک من. از سخت ترین کارهای مدیران،چون باید قدرت خود را فراموش کنند و اجازه دهند فرد دیگری تصمیم بگیرد.</a:t>
            </a:r>
          </a:p>
          <a:p>
            <a:pPr algn="just" rtl="1"/>
            <a:r>
              <a:rPr lang="fa-IR" sz="2800" dirty="0"/>
              <a:t>سطح پنج: تصمیم شما بدون کمک من(تفویض کامل</a:t>
            </a:r>
            <a:r>
              <a:rPr lang="fa-IR" sz="2800" dirty="0" smtClean="0"/>
              <a:t>)</a:t>
            </a:r>
            <a:endParaRPr lang="fa-IR" sz="2800" dirty="0"/>
          </a:p>
        </p:txBody>
      </p:sp>
      <p:sp>
        <p:nvSpPr>
          <p:cNvPr id="2" name="Title 1"/>
          <p:cNvSpPr>
            <a:spLocks noGrp="1"/>
          </p:cNvSpPr>
          <p:nvPr>
            <p:ph type="title"/>
          </p:nvPr>
        </p:nvSpPr>
        <p:spPr/>
        <p:txBody>
          <a:bodyPr/>
          <a:lstStyle/>
          <a:p>
            <a:pPr algn="r" rtl="1"/>
            <a:r>
              <a:rPr lang="fa-IR" dirty="0"/>
              <a:t> سطح تصمیم گیری:</a:t>
            </a:r>
            <a:endParaRPr lang="en-US" dirty="0"/>
          </a:p>
        </p:txBody>
      </p:sp>
    </p:spTree>
    <p:extLst>
      <p:ext uri="{BB962C8B-B14F-4D97-AF65-F5344CB8AC3E}">
        <p14:creationId xmlns:p14="http://schemas.microsoft.com/office/powerpoint/2010/main" val="41379731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a:t>1- تصمیم گیری غیرفعال(حال گرایی):</a:t>
            </a:r>
          </a:p>
          <a:p>
            <a:pPr algn="r" rtl="1"/>
            <a:r>
              <a:rPr lang="fa-IR" dirty="0" smtClean="0"/>
              <a:t>2- </a:t>
            </a:r>
            <a:r>
              <a:rPr lang="fa-IR" dirty="0"/>
              <a:t>تصمیم گیری انفعالی(گذشته گرایی)</a:t>
            </a:r>
          </a:p>
          <a:p>
            <a:pPr algn="r" rtl="1"/>
            <a:r>
              <a:rPr lang="fa-IR" dirty="0"/>
              <a:t>3- تصمیم گیری فعال(آینده گرایی)</a:t>
            </a:r>
          </a:p>
          <a:p>
            <a:pPr algn="r" rtl="1"/>
            <a:r>
              <a:rPr lang="fa-IR" dirty="0"/>
              <a:t>4- تصمیم گیری فوق فعال(آینده سازی)</a:t>
            </a:r>
          </a:p>
          <a:p>
            <a:pPr algn="r" rtl="1"/>
            <a:endParaRPr lang="en-US" dirty="0"/>
          </a:p>
        </p:txBody>
      </p:sp>
      <p:sp>
        <p:nvSpPr>
          <p:cNvPr id="2" name="Title 1"/>
          <p:cNvSpPr>
            <a:spLocks noGrp="1"/>
          </p:cNvSpPr>
          <p:nvPr>
            <p:ph type="title"/>
          </p:nvPr>
        </p:nvSpPr>
        <p:spPr/>
        <p:txBody>
          <a:bodyPr/>
          <a:lstStyle/>
          <a:p>
            <a:pPr algn="r" rtl="1"/>
            <a:r>
              <a:rPr lang="fa-IR" dirty="0"/>
              <a:t>گونه های تصمیم گیری</a:t>
            </a:r>
            <a:endParaRPr lang="en-US" dirty="0"/>
          </a:p>
        </p:txBody>
      </p:sp>
    </p:spTree>
    <p:extLst>
      <p:ext uri="{BB962C8B-B14F-4D97-AF65-F5344CB8AC3E}">
        <p14:creationId xmlns:p14="http://schemas.microsoft.com/office/powerpoint/2010/main" val="30835275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5040560"/>
          </a:xfrm>
        </p:spPr>
        <p:txBody>
          <a:bodyPr/>
          <a:lstStyle/>
          <a:p>
            <a:pPr marL="114300" marR="31115" indent="0" algn="just" rtl="1">
              <a:lnSpc>
                <a:spcPct val="150000"/>
              </a:lnSpc>
              <a:spcAft>
                <a:spcPts val="0"/>
              </a:spcAft>
              <a:buNone/>
            </a:pPr>
            <a:endParaRPr lang="en-US" sz="1400" dirty="0">
              <a:latin typeface="Times New Roman"/>
              <a:ea typeface="Times New Roman"/>
            </a:endParaRPr>
          </a:p>
          <a:p>
            <a:pPr marL="457200" marR="31115" algn="just" rtl="1">
              <a:lnSpc>
                <a:spcPct val="150000"/>
              </a:lnSpc>
              <a:spcAft>
                <a:spcPts val="0"/>
              </a:spcAft>
            </a:pPr>
            <a:r>
              <a:rPr lang="fa-IR" sz="1400" b="1" dirty="0" smtClean="0">
                <a:solidFill>
                  <a:srgbClr val="FF0000"/>
                </a:solidFill>
                <a:latin typeface="Times New Roman"/>
                <a:ea typeface="Times New Roman"/>
                <a:cs typeface="B Zar"/>
              </a:rPr>
              <a:t>1-تصمیم </a:t>
            </a:r>
            <a:r>
              <a:rPr lang="fa-IR" sz="1400" b="1" dirty="0">
                <a:solidFill>
                  <a:srgbClr val="FF0000"/>
                </a:solidFill>
                <a:latin typeface="Times New Roman"/>
                <a:ea typeface="Times New Roman"/>
                <a:cs typeface="B Zar"/>
              </a:rPr>
              <a:t>گیری احساسی</a:t>
            </a:r>
            <a:r>
              <a:rPr lang="fa-IR" sz="1400" dirty="0">
                <a:latin typeface="Times New Roman"/>
                <a:ea typeface="Times New Roman"/>
                <a:cs typeface="B Zar"/>
              </a:rPr>
              <a:t>:</a:t>
            </a:r>
            <a:endParaRPr lang="en-US" sz="1400" dirty="0">
              <a:latin typeface="Times New Roman"/>
              <a:ea typeface="Times New Roman"/>
            </a:endParaRPr>
          </a:p>
          <a:p>
            <a:pPr marL="114300" marR="31115" indent="0" algn="just" rtl="1">
              <a:lnSpc>
                <a:spcPct val="150000"/>
              </a:lnSpc>
              <a:spcAft>
                <a:spcPts val="0"/>
              </a:spcAft>
              <a:buNone/>
            </a:pPr>
            <a:r>
              <a:rPr lang="fa-IR" sz="1400" dirty="0">
                <a:latin typeface="Times New Roman"/>
                <a:ea typeface="Times New Roman"/>
                <a:cs typeface="B Zar"/>
              </a:rPr>
              <a:t>در این نوع تصمیم گیری فرد بر اساس </a:t>
            </a:r>
            <a:r>
              <a:rPr lang="fa-IR" sz="1400" dirty="0" smtClean="0">
                <a:latin typeface="Times New Roman"/>
                <a:ea typeface="Times New Roman"/>
                <a:cs typeface="B Zar"/>
              </a:rPr>
              <a:t>احساسات خود </a:t>
            </a:r>
            <a:r>
              <a:rPr lang="fa-IR" sz="1400" dirty="0">
                <a:latin typeface="Times New Roman"/>
                <a:ea typeface="Times New Roman"/>
                <a:cs typeface="B Zar"/>
              </a:rPr>
              <a:t>،</a:t>
            </a:r>
            <a:r>
              <a:rPr lang="fa-IR" sz="1400" dirty="0" smtClean="0">
                <a:latin typeface="Times New Roman"/>
                <a:ea typeface="Times New Roman"/>
                <a:cs typeface="B Zar"/>
              </a:rPr>
              <a:t>خودش </a:t>
            </a:r>
            <a:r>
              <a:rPr lang="fa-IR" sz="1400" dirty="0">
                <a:latin typeface="Times New Roman"/>
                <a:ea typeface="Times New Roman"/>
                <a:cs typeface="B Zar"/>
              </a:rPr>
              <a:t>نسبت به یک موقعیت یا مساله و نیز بر اساس پیش داوری های خود تصمیم گیری می کند</a:t>
            </a:r>
            <a:r>
              <a:rPr lang="fa-IR" sz="1400" dirty="0" smtClean="0">
                <a:latin typeface="Times New Roman"/>
                <a:ea typeface="Times New Roman"/>
                <a:cs typeface="B Zar"/>
              </a:rPr>
              <a:t>.</a:t>
            </a:r>
            <a:endParaRPr lang="en-US" sz="1400" dirty="0">
              <a:latin typeface="Times New Roman"/>
              <a:ea typeface="Times New Roman"/>
            </a:endParaRPr>
          </a:p>
          <a:p>
            <a:pPr marL="457200" marR="31115" algn="just" rtl="1">
              <a:lnSpc>
                <a:spcPct val="150000"/>
              </a:lnSpc>
              <a:spcAft>
                <a:spcPts val="0"/>
              </a:spcAft>
            </a:pPr>
            <a:r>
              <a:rPr lang="fa-IR" sz="1400" b="1" dirty="0">
                <a:solidFill>
                  <a:srgbClr val="FF0000"/>
                </a:solidFill>
                <a:latin typeface="Times New Roman"/>
                <a:ea typeface="Times New Roman"/>
                <a:cs typeface="B Zar"/>
              </a:rPr>
              <a:t>2- تصمیم گیری آنی:</a:t>
            </a:r>
            <a:endParaRPr lang="en-US" sz="1400" dirty="0">
              <a:latin typeface="Times New Roman"/>
              <a:ea typeface="Times New Roman"/>
            </a:endParaRPr>
          </a:p>
          <a:p>
            <a:pPr marL="114300" marR="31115" indent="0" algn="just" rtl="1">
              <a:lnSpc>
                <a:spcPct val="150000"/>
              </a:lnSpc>
              <a:spcAft>
                <a:spcPts val="0"/>
              </a:spcAft>
              <a:buNone/>
            </a:pPr>
            <a:r>
              <a:rPr lang="fa-IR" sz="1400" dirty="0">
                <a:latin typeface="Times New Roman"/>
                <a:ea typeface="Times New Roman"/>
                <a:cs typeface="B Zar"/>
              </a:rPr>
              <a:t>فرد در یک لحظه و بدون تفکر زیاد تصمیم می گیرد.این افراد در مورد پیامدهای تصمیم خود زیاد فکر نمی کنند.</a:t>
            </a:r>
            <a:endParaRPr lang="en-US" sz="1400" dirty="0">
              <a:latin typeface="Times New Roman"/>
              <a:ea typeface="Times New Roman"/>
            </a:endParaRPr>
          </a:p>
          <a:p>
            <a:pPr marL="457200" marR="31115" algn="just" rtl="1">
              <a:lnSpc>
                <a:spcPct val="150000"/>
              </a:lnSpc>
              <a:spcAft>
                <a:spcPts val="0"/>
              </a:spcAft>
            </a:pPr>
            <a:r>
              <a:rPr lang="fa-IR" sz="1400" b="1" dirty="0">
                <a:solidFill>
                  <a:srgbClr val="FF0000"/>
                </a:solidFill>
                <a:latin typeface="Times New Roman"/>
                <a:ea typeface="Times New Roman"/>
                <a:cs typeface="B Zar"/>
              </a:rPr>
              <a:t>3- واگذاری تصمیم گیری به دیگران:</a:t>
            </a:r>
            <a:endParaRPr lang="en-US" sz="1400" dirty="0">
              <a:latin typeface="Times New Roman"/>
              <a:ea typeface="Times New Roman"/>
            </a:endParaRPr>
          </a:p>
          <a:p>
            <a:pPr marL="114300" marR="31115" indent="0" algn="just" rtl="1">
              <a:lnSpc>
                <a:spcPct val="150000"/>
              </a:lnSpc>
              <a:spcAft>
                <a:spcPts val="0"/>
              </a:spcAft>
              <a:buNone/>
            </a:pPr>
            <a:r>
              <a:rPr lang="fa-IR" sz="1400" dirty="0">
                <a:latin typeface="Times New Roman"/>
                <a:ea typeface="Times New Roman"/>
                <a:cs typeface="B Zar"/>
              </a:rPr>
              <a:t>ا</a:t>
            </a:r>
            <a:r>
              <a:rPr lang="fa-IR" sz="1400" dirty="0" smtClean="0">
                <a:latin typeface="Times New Roman"/>
                <a:ea typeface="Times New Roman"/>
                <a:cs typeface="B Zar"/>
              </a:rPr>
              <a:t>ین </a:t>
            </a:r>
            <a:r>
              <a:rPr lang="fa-IR" sz="1400" dirty="0">
                <a:latin typeface="Times New Roman"/>
                <a:ea typeface="Times New Roman"/>
                <a:cs typeface="B Zar"/>
              </a:rPr>
              <a:t>قبیل افراد همیشه به کسی نیاز دارند تا برای آنان تصمیم بگیرد.برخی از این افراد به دلیل فرار از مسئولیت پذیری و ترس از شکست مسئولیت تصمیم های خود را به دیگران واگذار می کنند.به عبارت دیگر به دیگران اجازه می دهند در مورد آنان تصمیم بگیرند.</a:t>
            </a:r>
            <a:endParaRPr lang="en-US" sz="1400" dirty="0">
              <a:latin typeface="Times New Roman"/>
              <a:ea typeface="Times New Roman"/>
            </a:endParaRPr>
          </a:p>
          <a:p>
            <a:pPr marL="457200" marR="31115" algn="just" rtl="1">
              <a:lnSpc>
                <a:spcPct val="150000"/>
              </a:lnSpc>
              <a:spcAft>
                <a:spcPts val="0"/>
              </a:spcAft>
            </a:pPr>
            <a:r>
              <a:rPr lang="fa-IR" sz="1400" b="1" dirty="0">
                <a:solidFill>
                  <a:srgbClr val="FF0000"/>
                </a:solidFill>
                <a:latin typeface="Times New Roman"/>
                <a:ea typeface="Times New Roman"/>
                <a:cs typeface="B Zar"/>
              </a:rPr>
              <a:t>4-پشت گوش انداختن:</a:t>
            </a:r>
            <a:endParaRPr lang="en-US" sz="1400" dirty="0">
              <a:latin typeface="Times New Roman"/>
              <a:ea typeface="Times New Roman"/>
            </a:endParaRPr>
          </a:p>
          <a:p>
            <a:pPr marL="114300" marR="31115" indent="0" algn="just" rtl="1">
              <a:lnSpc>
                <a:spcPct val="150000"/>
              </a:lnSpc>
              <a:spcAft>
                <a:spcPts val="0"/>
              </a:spcAft>
              <a:buNone/>
            </a:pPr>
            <a:r>
              <a:rPr lang="fa-IR" sz="1400" dirty="0">
                <a:latin typeface="Times New Roman"/>
                <a:ea typeface="Times New Roman"/>
                <a:cs typeface="B Zar"/>
              </a:rPr>
              <a:t>این افراد تصمیم گیری را مرتب به تعویق می اندازند تا زمانی که مجبور شوند تصمیم گیری نمایند.</a:t>
            </a:r>
            <a:endParaRPr lang="en-US" sz="1400" dirty="0">
              <a:latin typeface="Times New Roman"/>
              <a:ea typeface="Times New Roman"/>
            </a:endParaRPr>
          </a:p>
          <a:p>
            <a:pPr marL="457200" marR="31115" algn="just" rtl="1">
              <a:lnSpc>
                <a:spcPct val="150000"/>
              </a:lnSpc>
              <a:spcAft>
                <a:spcPts val="0"/>
              </a:spcAft>
            </a:pPr>
            <a:r>
              <a:rPr lang="fa-IR" sz="1400" b="1" dirty="0">
                <a:solidFill>
                  <a:srgbClr val="FF0000"/>
                </a:solidFill>
                <a:latin typeface="Times New Roman"/>
                <a:ea typeface="Times New Roman"/>
                <a:cs typeface="B Zar"/>
              </a:rPr>
              <a:t>5- تصمیم گیری منطقی: </a:t>
            </a:r>
            <a:endParaRPr lang="en-US" sz="1400" dirty="0">
              <a:latin typeface="Times New Roman"/>
              <a:ea typeface="Times New Roman"/>
            </a:endParaRPr>
          </a:p>
          <a:p>
            <a:pPr marL="0" indent="0" algn="just" rtl="1">
              <a:buNone/>
            </a:pPr>
            <a:r>
              <a:rPr lang="fa-IR" sz="1400" dirty="0">
                <a:latin typeface="Calibri"/>
                <a:ea typeface="Calibri"/>
                <a:cs typeface="B Zar"/>
              </a:rPr>
              <a:t>این نوع تصمیم گیری بر اساس تجزیه و تحلیل موقعیت(مشکل)بررسی مزایا و معایب راه های مختلف،ارزیابی نقاط قوت و ضعف انتخاب های مختلف انجام می شود . تصمیم گیری پس از ارزیابی و بررسی تمام راه حل های ممکن بهترین روش تصمیم گیری </a:t>
            </a:r>
            <a:r>
              <a:rPr lang="fa-IR" sz="1400" dirty="0" smtClean="0">
                <a:latin typeface="Calibri"/>
                <a:ea typeface="Calibri"/>
                <a:cs typeface="B Zar"/>
              </a:rPr>
              <a:t>است.</a:t>
            </a:r>
            <a:endParaRPr lang="en-US" sz="1400" dirty="0"/>
          </a:p>
        </p:txBody>
      </p:sp>
      <p:sp>
        <p:nvSpPr>
          <p:cNvPr id="2" name="Title 1"/>
          <p:cNvSpPr>
            <a:spLocks noGrp="1"/>
          </p:cNvSpPr>
          <p:nvPr>
            <p:ph type="title"/>
          </p:nvPr>
        </p:nvSpPr>
        <p:spPr/>
        <p:txBody>
          <a:bodyPr/>
          <a:lstStyle/>
          <a:p>
            <a:pPr algn="r" rtl="1"/>
            <a:r>
              <a:rPr lang="fa-IR" dirty="0"/>
              <a:t>روشهای معمول در تصمیم گیری:</a:t>
            </a:r>
            <a:br>
              <a:rPr lang="fa-IR" dirty="0"/>
            </a:br>
            <a:endParaRPr lang="en-US" dirty="0"/>
          </a:p>
        </p:txBody>
      </p:sp>
    </p:spTree>
    <p:extLst>
      <p:ext uri="{BB962C8B-B14F-4D97-AF65-F5344CB8AC3E}">
        <p14:creationId xmlns:p14="http://schemas.microsoft.com/office/powerpoint/2010/main" val="22692352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800" dirty="0"/>
              <a:t>هدف:ادامه ثبات و حفظ وضع موجود.سری که درد نمی کند دستمال نمی بندند!با مقاومت در برابرتغییر،بدون تغییر می </a:t>
            </a:r>
            <a:r>
              <a:rPr lang="fa-IR" sz="2800" dirty="0" smtClean="0"/>
              <a:t>مانند و از </a:t>
            </a:r>
            <a:r>
              <a:rPr lang="fa-IR" sz="2800" dirty="0"/>
              <a:t>موقعیتی که دارند و راهی که دنبال می کنند،خرسند هستند.فلسفه مدیریت آنها محافظه کاری است.آنها ثبات و بقاء را می جویند.براین باورند که غالب تغییرات اجتماعی و محیطی اموری فریبنده ،سطحی یا موقتی </a:t>
            </a:r>
            <a:r>
              <a:rPr lang="fa-IR" sz="2800" dirty="0" smtClean="0"/>
              <a:t>است و </a:t>
            </a:r>
            <a:r>
              <a:rPr lang="fa-IR" sz="2800" dirty="0"/>
              <a:t>تغییرات تدریجی است. تمام تصمیم های مهم در راس صورت می گیرد</a:t>
            </a:r>
            <a:r>
              <a:rPr lang="fa-IR" sz="2800" dirty="0" smtClean="0"/>
              <a:t>. ظاهرا خود </a:t>
            </a:r>
            <a:r>
              <a:rPr lang="fa-IR" sz="2800" dirty="0"/>
              <a:t>را فعال نشان می دهند.حال گرایان بیشترمیل دارند آن چیزی را </a:t>
            </a:r>
            <a:r>
              <a:rPr lang="fa-IR" sz="2800" dirty="0" smtClean="0"/>
              <a:t>بخواهند </a:t>
            </a:r>
            <a:r>
              <a:rPr lang="fa-IR" sz="2800" dirty="0"/>
              <a:t>می توانند بدست آوردند نه اینکه برای بدست آوردن آنچه که می خواهند تلاش کنند.آنها فقط در برابر تهدیدهای جدی واکنش نشان می دهند و نه در برابر فرصت ها. </a:t>
            </a:r>
            <a:endParaRPr lang="en-US" sz="2800" dirty="0"/>
          </a:p>
        </p:txBody>
      </p:sp>
      <p:sp>
        <p:nvSpPr>
          <p:cNvPr id="2" name="Title 1"/>
          <p:cNvSpPr>
            <a:spLocks noGrp="1"/>
          </p:cNvSpPr>
          <p:nvPr>
            <p:ph type="title"/>
          </p:nvPr>
        </p:nvSpPr>
        <p:spPr/>
        <p:txBody>
          <a:bodyPr/>
          <a:lstStyle/>
          <a:p>
            <a:pPr algn="r" rtl="1"/>
            <a:r>
              <a:rPr lang="fa-IR" dirty="0"/>
              <a:t>1- تصمیم گیری غیرفعال(حال گرایی):</a:t>
            </a:r>
            <a:endParaRPr lang="en-US" dirty="0"/>
          </a:p>
        </p:txBody>
      </p:sp>
    </p:spTree>
    <p:extLst>
      <p:ext uri="{BB962C8B-B14F-4D97-AF65-F5344CB8AC3E}">
        <p14:creationId xmlns:p14="http://schemas.microsoft.com/office/powerpoint/2010/main" val="4333645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800" dirty="0"/>
              <a:t>هدف:دستیابی به </a:t>
            </a:r>
            <a:r>
              <a:rPr lang="fa-IR" sz="2800" dirty="0" smtClean="0"/>
              <a:t>گذشته. بهترین </a:t>
            </a:r>
            <a:r>
              <a:rPr lang="fa-IR" sz="2800" dirty="0"/>
              <a:t>حالت حفظ گذشته است</a:t>
            </a:r>
            <a:r>
              <a:rPr lang="fa-IR" sz="2800" dirty="0" smtClean="0"/>
              <a:t>. رفع </a:t>
            </a:r>
            <a:r>
              <a:rPr lang="fa-IR" sz="2800" dirty="0"/>
              <a:t>شکاف و اختلاف بین حال و گذشته و بازسازی گذشته است.تمرکز بر روی </a:t>
            </a:r>
            <a:r>
              <a:rPr lang="fa-IR" sz="2800" dirty="0" smtClean="0"/>
              <a:t>اصالت ها </a:t>
            </a:r>
            <a:r>
              <a:rPr lang="fa-IR" sz="2800" dirty="0"/>
              <a:t>ست.آنها در مقابل تغییرات مقاومت نشان داده و بلکه تلاش کرده </a:t>
            </a:r>
            <a:r>
              <a:rPr lang="fa-IR" sz="2800" dirty="0" smtClean="0"/>
              <a:t>تغییرات </a:t>
            </a:r>
            <a:r>
              <a:rPr lang="fa-IR" sz="2800" dirty="0"/>
              <a:t>را نیز خنثی کرده و به موقعیت گذشته باز گردند.تجربه بهترین معلم آنهاست</a:t>
            </a:r>
            <a:r>
              <a:rPr lang="fa-IR" sz="2800" dirty="0" smtClean="0"/>
              <a:t>! فلسفه </a:t>
            </a:r>
            <a:r>
              <a:rPr lang="fa-IR" sz="2800" dirty="0"/>
              <a:t>مدیریت آنها واپس گرایی و تحجر است</a:t>
            </a:r>
            <a:r>
              <a:rPr lang="fa-IR" sz="2800" dirty="0" smtClean="0"/>
              <a:t>. واکنش </a:t>
            </a:r>
            <a:r>
              <a:rPr lang="fa-IR" sz="2800" dirty="0"/>
              <a:t>آنها در برابر اغلب پیشنهادات برای تغییر این است:امتحان کردیم به درد نمی خورد</a:t>
            </a:r>
            <a:r>
              <a:rPr lang="fa-IR" sz="2800" dirty="0" smtClean="0"/>
              <a:t>! تکنولوژی </a:t>
            </a:r>
            <a:r>
              <a:rPr lang="fa-IR" sz="2800" dirty="0"/>
              <a:t>در نظر آنها عامل اساسی گرافتاریهاست</a:t>
            </a:r>
            <a:r>
              <a:rPr lang="fa-IR" sz="2800" dirty="0" smtClean="0"/>
              <a:t>. از </a:t>
            </a:r>
            <a:r>
              <a:rPr lang="fa-IR" sz="2800" dirty="0"/>
              <a:t>ارتکاب خطا و اشتباه واهمه دارند. </a:t>
            </a:r>
            <a:endParaRPr lang="en-US" sz="2800" dirty="0"/>
          </a:p>
        </p:txBody>
      </p:sp>
      <p:sp>
        <p:nvSpPr>
          <p:cNvPr id="2" name="Title 1"/>
          <p:cNvSpPr>
            <a:spLocks noGrp="1"/>
          </p:cNvSpPr>
          <p:nvPr>
            <p:ph type="title"/>
          </p:nvPr>
        </p:nvSpPr>
        <p:spPr/>
        <p:txBody>
          <a:bodyPr/>
          <a:lstStyle/>
          <a:p>
            <a:pPr algn="r" rtl="1"/>
            <a:r>
              <a:rPr lang="fa-IR" dirty="0"/>
              <a:t>2- تصمیم گیری انفعالی(گذشته گرایی):</a:t>
            </a:r>
            <a:endParaRPr lang="en-US" dirty="0"/>
          </a:p>
        </p:txBody>
      </p:sp>
    </p:spTree>
    <p:extLst>
      <p:ext uri="{BB962C8B-B14F-4D97-AF65-F5344CB8AC3E}">
        <p14:creationId xmlns:p14="http://schemas.microsoft.com/office/powerpoint/2010/main" val="16804483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800" dirty="0"/>
              <a:t>هدف:پیش بینی آینده </a:t>
            </a:r>
            <a:r>
              <a:rPr lang="fa-IR" sz="2800" dirty="0" smtClean="0"/>
              <a:t>است.آینده </a:t>
            </a:r>
            <a:r>
              <a:rPr lang="fa-IR" sz="2800" dirty="0"/>
              <a:t>می تواند ادامه گذشته باشد،هرچند الزامی وجود ندارد که چنین باشد.آنها بر این باورند که آینده بهتر از امروز و بهتر از گذشته خواهد بود</a:t>
            </a:r>
            <a:r>
              <a:rPr lang="fa-IR" sz="2800" dirty="0" smtClean="0"/>
              <a:t>. پس </a:t>
            </a:r>
            <a:r>
              <a:rPr lang="fa-IR" sz="2800" dirty="0"/>
              <a:t>تغییر را باید شتاب داد.آنها تلاش می کنند آینده را پیش بینی کنند و چیزی فراتر از بقاء می خواهند،آنها می خواهندکه رشدکنند.برنامه ریزی آینده نگر و حل مسئله بیشتربرمنطق،علم و تجربه مبتنی است.بر خلاف گذشته گرایان علم و تکنولوژی را می ستایند.بیشتر نگران از دست دادن فرصت هستند تا نگران </a:t>
            </a:r>
            <a:r>
              <a:rPr lang="fa-IR" sz="2800" dirty="0" smtClean="0"/>
              <a:t>اشتباه و </a:t>
            </a:r>
            <a:r>
              <a:rPr lang="fa-IR" sz="2800" dirty="0"/>
              <a:t>شیفته روشهای علمی در کار هستند. </a:t>
            </a:r>
            <a:endParaRPr lang="en-US" sz="2800" dirty="0"/>
          </a:p>
        </p:txBody>
      </p:sp>
      <p:sp>
        <p:nvSpPr>
          <p:cNvPr id="2" name="Title 1"/>
          <p:cNvSpPr>
            <a:spLocks noGrp="1"/>
          </p:cNvSpPr>
          <p:nvPr>
            <p:ph type="title"/>
          </p:nvPr>
        </p:nvSpPr>
        <p:spPr/>
        <p:txBody>
          <a:bodyPr/>
          <a:lstStyle/>
          <a:p>
            <a:pPr algn="r" rtl="1"/>
            <a:r>
              <a:rPr lang="fa-IR" dirty="0"/>
              <a:t>3- تصمیم گیری فعال(آینده گرایی):</a:t>
            </a:r>
            <a:endParaRPr lang="en-US" dirty="0"/>
          </a:p>
        </p:txBody>
      </p:sp>
    </p:spTree>
    <p:extLst>
      <p:ext uri="{BB962C8B-B14F-4D97-AF65-F5344CB8AC3E}">
        <p14:creationId xmlns:p14="http://schemas.microsoft.com/office/powerpoint/2010/main" val="13717726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pPr algn="just" rtl="1"/>
            <a:endParaRPr lang="fa-IR" dirty="0"/>
          </a:p>
          <a:p>
            <a:pPr algn="just" rtl="1"/>
            <a:r>
              <a:rPr lang="fa-IR" dirty="0"/>
              <a:t>هدف:خلق جدید.تمرکز بر آنچه می خواهیم.بازسازی دوباره، مشروط به:</a:t>
            </a:r>
          </a:p>
          <a:p>
            <a:pPr algn="just" rtl="1"/>
            <a:r>
              <a:rPr lang="fa-IR" dirty="0"/>
              <a:t>-عملی بودن آنچه می سازیم(از نظر تکنولوژی)</a:t>
            </a:r>
          </a:p>
          <a:p>
            <a:pPr algn="just" rtl="1"/>
            <a:r>
              <a:rPr lang="fa-IR" dirty="0"/>
              <a:t>- امکان پذیر بودن حفظ آنچه می سازیم در محیط(ازنظر اقتصادی)</a:t>
            </a:r>
          </a:p>
          <a:p>
            <a:pPr algn="just" rtl="1"/>
            <a:r>
              <a:rPr lang="fa-IR" dirty="0"/>
              <a:t>- توافق ذینفعان بر روی آن(برد – برد)</a:t>
            </a:r>
          </a:p>
          <a:p>
            <a:pPr algn="just" rtl="1"/>
            <a:r>
              <a:rPr lang="fa-IR" dirty="0"/>
              <a:t>- یادگیری و تطبیق</a:t>
            </a:r>
          </a:p>
          <a:p>
            <a:pPr algn="just" rtl="1"/>
            <a:r>
              <a:rPr lang="fa-IR" dirty="0"/>
              <a:t>مسئله را حل نمی کنیم بلکه آنرا کاملا از بین می بریم.افق دیدمان را از حرکت از وضع موجود به سوی </a:t>
            </a:r>
            <a:r>
              <a:rPr lang="fa-IR" dirty="0" smtClean="0"/>
              <a:t>آینده و </a:t>
            </a:r>
            <a:r>
              <a:rPr lang="fa-IR" dirty="0"/>
              <a:t>حرکت از آینده به سوی وضع موجود تغییر می دهیم.اینان بازگشت به گذشته را نمی پذیرند،با وضعیت موجود موافق نیستندو آینده ای را که در پیش رو دارند نمی </a:t>
            </a:r>
            <a:r>
              <a:rPr lang="fa-IR" dirty="0" smtClean="0"/>
              <a:t>پسندند.آینده </a:t>
            </a:r>
            <a:r>
              <a:rPr lang="fa-IR" dirty="0"/>
              <a:t>سازان سعی می کنند از تهدیدات پیشگیری  کنند،نه اینکه فقط برای برخورد با تهدیدات آماده شوند.سعی می کنند فرصت ها را ایجاد کنند،نه اینکه فقط از فرصت ها استفاده کنند.آینده سازان بنا را بر بقاء یا رشد نمی گذارند و سعی می کنند با افزایش توانمندی کنترل سرنوشت خود را بدست گیرند و آرمان گذار </a:t>
            </a:r>
            <a:r>
              <a:rPr lang="fa-IR" dirty="0" smtClean="0"/>
              <a:t>هستند و </a:t>
            </a:r>
            <a:r>
              <a:rPr lang="fa-IR" dirty="0"/>
              <a:t>گامهای بلندمدتی برای توسعه مستمر و طراحی آینده های آرمانی بر می دارند.دیگر تجربه بهترین آموزگار نیست و هر جا که ممکن باشد آزمایش را جانشین تجربه می کنند . </a:t>
            </a:r>
            <a:endParaRPr lang="en-US" dirty="0"/>
          </a:p>
        </p:txBody>
      </p:sp>
      <p:sp>
        <p:nvSpPr>
          <p:cNvPr id="2" name="Title 1"/>
          <p:cNvSpPr>
            <a:spLocks noGrp="1"/>
          </p:cNvSpPr>
          <p:nvPr>
            <p:ph type="title"/>
          </p:nvPr>
        </p:nvSpPr>
        <p:spPr/>
        <p:txBody>
          <a:bodyPr/>
          <a:lstStyle/>
          <a:p>
            <a:pPr algn="r" rtl="1"/>
            <a:r>
              <a:rPr lang="fa-IR" dirty="0"/>
              <a:t>4- تصمیم گیری فوق فعال (آینده سازی):</a:t>
            </a:r>
            <a:endParaRPr lang="en-US" dirty="0"/>
          </a:p>
        </p:txBody>
      </p:sp>
    </p:spTree>
    <p:extLst>
      <p:ext uri="{BB962C8B-B14F-4D97-AF65-F5344CB8AC3E}">
        <p14:creationId xmlns:p14="http://schemas.microsoft.com/office/powerpoint/2010/main" val="30406381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endParaRPr lang="fa-IR" dirty="0"/>
          </a:p>
          <a:p>
            <a:pPr algn="r" rtl="1"/>
            <a:r>
              <a:rPr lang="fa-IR" dirty="0"/>
              <a:t>*گذشته گرایان برای بازگشت به گذشته تلاش می کنند.</a:t>
            </a:r>
          </a:p>
          <a:p>
            <a:pPr algn="r" rtl="1"/>
            <a:r>
              <a:rPr lang="fa-IR" dirty="0"/>
              <a:t>* حال گرایان  تلاش در جهت تثبیت شرایط فعلی را مدنظر دارند.</a:t>
            </a:r>
          </a:p>
          <a:p>
            <a:pPr algn="r" rtl="1"/>
            <a:r>
              <a:rPr lang="fa-IR" dirty="0"/>
              <a:t>* آینده گرایان  برای آینده طراحی می کنند اما آینده را طراحی نمی کنند.</a:t>
            </a:r>
          </a:p>
          <a:p>
            <a:pPr algn="r" rtl="1"/>
            <a:r>
              <a:rPr lang="fa-IR" dirty="0"/>
              <a:t>* آینده سازان ،طراحان آینده اند</a:t>
            </a:r>
          </a:p>
          <a:p>
            <a:pPr algn="r" rtl="1"/>
            <a:endParaRPr lang="en-US" dirty="0"/>
          </a:p>
        </p:txBody>
      </p:sp>
      <p:sp>
        <p:nvSpPr>
          <p:cNvPr id="2" name="Title 1"/>
          <p:cNvSpPr>
            <a:spLocks noGrp="1"/>
          </p:cNvSpPr>
          <p:nvPr>
            <p:ph type="title"/>
          </p:nvPr>
        </p:nvSpPr>
        <p:spPr/>
        <p:txBody>
          <a:bodyPr/>
          <a:lstStyle/>
          <a:p>
            <a:pPr algn="r" rtl="1"/>
            <a:r>
              <a:rPr lang="fa-IR" dirty="0"/>
              <a:t>مقایسه 4 نوع تصمیم گیری:</a:t>
            </a:r>
            <a:endParaRPr lang="en-US" dirty="0"/>
          </a:p>
        </p:txBody>
      </p:sp>
    </p:spTree>
    <p:extLst>
      <p:ext uri="{BB962C8B-B14F-4D97-AF65-F5344CB8AC3E}">
        <p14:creationId xmlns:p14="http://schemas.microsoft.com/office/powerpoint/2010/main" val="6296837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32656"/>
            <a:ext cx="7920880"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8161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7620000" cy="5256584"/>
          </a:xfrm>
        </p:spPr>
        <p:txBody>
          <a:bodyPr>
            <a:noAutofit/>
          </a:bodyPr>
          <a:lstStyle/>
          <a:p>
            <a:pPr algn="just" rtl="1"/>
            <a:endParaRPr lang="fa-IR" sz="1400" dirty="0"/>
          </a:p>
          <a:p>
            <a:pPr algn="just" rtl="1"/>
            <a:r>
              <a:rPr lang="fa-IR" sz="1400" dirty="0"/>
              <a:t>اصل اول: تعریف مساله.خشت اول است.</a:t>
            </a:r>
          </a:p>
          <a:p>
            <a:pPr algn="just" rtl="1"/>
            <a:r>
              <a:rPr lang="fa-IR" sz="1400" dirty="0"/>
              <a:t>اصل دوم: هرمشکلی مساله نیست. هنگامی که ناسا برنامه فرستادن فضانوردان به فضا را آغاز کرد،با مشکل کوچکی روبرو شد.آنها دریافتند که خودکارهای موجود در فضای بدون جاذبه کار نمی کنند ،تحقیقات پس از یک دهه طول کشید و 12 میلیون دلار صرف شد و در نهایت خودکاری طراحی شد که در محیط بدون جاذبه ،زیر آب و روی هر سطحی حتی کریستال می نوشت ودر دمای زیر صفر تا 300درجه کار می کرد                                                          </a:t>
            </a:r>
          </a:p>
          <a:p>
            <a:pPr algn="just" rtl="1"/>
            <a:r>
              <a:rPr lang="fa-IR" sz="1400" dirty="0"/>
              <a:t>ولی روس ها راه حل ساده تری داشتند؟</a:t>
            </a:r>
          </a:p>
          <a:p>
            <a:pPr algn="just" rtl="1"/>
            <a:r>
              <a:rPr lang="fa-IR" sz="1400" dirty="0"/>
              <a:t>اصل سوم: مساله را ساده تر کنید.</a:t>
            </a:r>
          </a:p>
          <a:p>
            <a:pPr algn="just" rtl="1"/>
            <a:r>
              <a:rPr lang="fa-IR" sz="1400" dirty="0"/>
              <a:t>اصل چهارم:تحلیل نماییم. </a:t>
            </a:r>
            <a:endParaRPr lang="fa-IR" sz="1400" dirty="0" smtClean="0"/>
          </a:p>
          <a:p>
            <a:pPr algn="just" rtl="1"/>
            <a:r>
              <a:rPr lang="fa-IR" sz="1400" dirty="0" smtClean="0"/>
              <a:t>اصل </a:t>
            </a:r>
            <a:r>
              <a:rPr lang="fa-IR" sz="1400" dirty="0"/>
              <a:t>پنجم:گردآوری اطلاعات متناسب با هدف </a:t>
            </a:r>
          </a:p>
          <a:p>
            <a:pPr algn="just" rtl="1"/>
            <a:r>
              <a:rPr lang="fa-IR" sz="1400" dirty="0"/>
              <a:t>اصل ششم: تعریف مساله بر اساس علت ها باشد. </a:t>
            </a:r>
          </a:p>
          <a:p>
            <a:pPr algn="just" rtl="1"/>
            <a:r>
              <a:rPr lang="fa-IR" sz="1400" dirty="0"/>
              <a:t>مردی در کنار رودخانه ای ایستاده بود.ناگهان صدای فریادی را می شنود:کسی در حال غرق شدن است. فورا به آب می پرد و او را نجات می دهد. اما پیش از آن که نفسی تازه کند فریادهای دیگری را می شنود و باز به آب می پرد و دونفر دیگر را نجات می دهد......او تمام روز را صرف نجات افرادی می کند که در رودخانه در حال غرق شدن هستند غافل از اینکه چند قدم بالاتر دیوانه ای مردم را یکی یکی  به رودخانه می انداخت.                                                      </a:t>
            </a:r>
          </a:p>
          <a:p>
            <a:pPr algn="just" rtl="1"/>
            <a:r>
              <a:rPr lang="fa-IR" sz="1400" dirty="0"/>
              <a:t>اصل هفتم: سخت گیری در حل مساله: بزرگترین خطر در صورت بندی یک مساله ،تنبلی است! آسانترین راه لزوما بهترین راه حل مساله نیست.                                                                                                                                    </a:t>
            </a:r>
          </a:p>
          <a:p>
            <a:pPr algn="just" rtl="1"/>
            <a:r>
              <a:rPr lang="fa-IR" sz="1400" dirty="0"/>
              <a:t>اصل هشتم: تبدیل مشکلات به فرصت ها. مساله را به فرصت ها تبدیل کنید و از منظر آدمهای متفاوت به مساله نگاه کنید! سیب های زیادی از درخت روی زمین افتاده ولی فقط یک نفر بود که نیروی جاذبه زمین را کشف کرد. </a:t>
            </a:r>
            <a:endParaRPr lang="en-US" sz="1400" dirty="0"/>
          </a:p>
        </p:txBody>
      </p:sp>
      <p:sp>
        <p:nvSpPr>
          <p:cNvPr id="2" name="Title 1"/>
          <p:cNvSpPr>
            <a:spLocks noGrp="1"/>
          </p:cNvSpPr>
          <p:nvPr>
            <p:ph type="title"/>
          </p:nvPr>
        </p:nvSpPr>
        <p:spPr>
          <a:xfrm>
            <a:off x="457200" y="457200"/>
            <a:ext cx="8229600" cy="883568"/>
          </a:xfrm>
        </p:spPr>
        <p:txBody>
          <a:bodyPr/>
          <a:lstStyle/>
          <a:p>
            <a:pPr algn="r" rtl="1"/>
            <a:r>
              <a:rPr lang="fa-IR" dirty="0"/>
              <a:t>رعایت برخی از اصول در حل مساله:</a:t>
            </a:r>
            <a:endParaRPr lang="en-US" dirty="0"/>
          </a:p>
        </p:txBody>
      </p:sp>
    </p:spTree>
    <p:extLst>
      <p:ext uri="{BB962C8B-B14F-4D97-AF65-F5344CB8AC3E}">
        <p14:creationId xmlns:p14="http://schemas.microsoft.com/office/powerpoint/2010/main" val="20701782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مراحل حل مسئله</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95794368"/>
              </p:ext>
            </p:extLst>
          </p:nvPr>
        </p:nvGraphicFramePr>
        <p:xfrm>
          <a:off x="539552" y="1988840"/>
          <a:ext cx="7272808" cy="3841526"/>
        </p:xfrm>
        <a:graphic>
          <a:graphicData uri="http://schemas.openxmlformats.org/presentationml/2006/ole">
            <mc:AlternateContent xmlns:mc="http://schemas.openxmlformats.org/markup-compatibility/2006">
              <mc:Choice xmlns:v="urn:schemas-microsoft-com:vml" Requires="v">
                <p:oleObj spid="_x0000_s10262" name="Document" r:id="rId4" imgW="6475391" imgH="2928156" progId="Word.Document.12">
                  <p:embed/>
                </p:oleObj>
              </mc:Choice>
              <mc:Fallback>
                <p:oleObj name="Document" r:id="rId4" imgW="6475391" imgH="2928156" progId="Word.Document.12">
                  <p:embed/>
                  <p:pic>
                    <p:nvPicPr>
                      <p:cNvPr id="0" name=""/>
                      <p:cNvPicPr/>
                      <p:nvPr/>
                    </p:nvPicPr>
                    <p:blipFill>
                      <a:blip r:embed="rId5"/>
                      <a:stretch>
                        <a:fillRect/>
                      </a:stretch>
                    </p:blipFill>
                    <p:spPr>
                      <a:xfrm>
                        <a:off x="539552" y="1988840"/>
                        <a:ext cx="7272808" cy="3841526"/>
                      </a:xfrm>
                      <a:prstGeom prst="rect">
                        <a:avLst/>
                      </a:prstGeom>
                    </p:spPr>
                  </p:pic>
                </p:oleObj>
              </mc:Fallback>
            </mc:AlternateContent>
          </a:graphicData>
        </a:graphic>
      </p:graphicFrame>
    </p:spTree>
    <p:extLst>
      <p:ext uri="{BB962C8B-B14F-4D97-AF65-F5344CB8AC3E}">
        <p14:creationId xmlns:p14="http://schemas.microsoft.com/office/powerpoint/2010/main" val="6228790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a:t>گروه: به مجموعه ای از افراد اطلاق می شود که همگی از تخصص ویژه ای برخوردارند و به سبب رابطه متقابل،به یکدیگر کمک می کنند تا مشکلی را برطرف و تصمیم گیری نمایند.</a:t>
            </a:r>
          </a:p>
          <a:p>
            <a:pPr algn="just" rtl="1"/>
            <a:r>
              <a:rPr lang="fa-IR" dirty="0"/>
              <a:t>تیم:به مجموعه ای از افراد اطلاق می شود که دارای مهارت های گوناگون بوده و هریک می توانند از منظر تخصصی به مسئله نگاه کنند و موجب پیشرفت آن گردند.در تیم اثربخشی مجموع افراد بیشتر از تک تک آنها خواهد بود(4&lt;2+2)</a:t>
            </a:r>
          </a:p>
          <a:p>
            <a:pPr algn="just" rtl="1"/>
            <a:endParaRPr lang="en-US" dirty="0"/>
          </a:p>
        </p:txBody>
      </p:sp>
      <p:sp>
        <p:nvSpPr>
          <p:cNvPr id="2" name="Title 1"/>
          <p:cNvSpPr>
            <a:spLocks noGrp="1"/>
          </p:cNvSpPr>
          <p:nvPr>
            <p:ph type="title"/>
          </p:nvPr>
        </p:nvSpPr>
        <p:spPr/>
        <p:txBody>
          <a:bodyPr/>
          <a:lstStyle/>
          <a:p>
            <a:pPr algn="r" rtl="1"/>
            <a:r>
              <a:rPr lang="fa-IR" dirty="0"/>
              <a:t>تفاوت تیم و گروه:</a:t>
            </a:r>
            <a:endParaRPr lang="en-US" dirty="0"/>
          </a:p>
        </p:txBody>
      </p:sp>
    </p:spTree>
    <p:extLst>
      <p:ext uri="{BB962C8B-B14F-4D97-AF65-F5344CB8AC3E}">
        <p14:creationId xmlns:p14="http://schemas.microsoft.com/office/powerpoint/2010/main" val="13329258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000" dirty="0"/>
              <a:t>باید مسائل بزرگ را زمانی که هنوز خیلی کوچکند برطرف نمود بنابراین یافتن مساله مهمتر از حل آن است.هنگام شرح مسئله باید نکاتی را در نظر گرفت:</a:t>
            </a:r>
          </a:p>
          <a:p>
            <a:pPr algn="just" rtl="1"/>
            <a:r>
              <a:rPr lang="fa-IR" sz="2000" dirty="0"/>
              <a:t>-آیا واقعا قصد حل مساله را داریم.</a:t>
            </a:r>
          </a:p>
          <a:p>
            <a:pPr algn="just" rtl="1"/>
            <a:r>
              <a:rPr lang="fa-IR" sz="2000" dirty="0"/>
              <a:t>- مسئله را باید طوری تعریف کرد که بتوان بر آن در ظرف دوره ای کوتاه مدت اثر گذاشت.</a:t>
            </a:r>
          </a:p>
          <a:p>
            <a:pPr algn="just" rtl="1"/>
            <a:r>
              <a:rPr lang="fa-IR" sz="2000" dirty="0"/>
              <a:t>- باید بدنبال مساله ای باشیم که دارای  داده و اطلاعات باشد.</a:t>
            </a:r>
          </a:p>
          <a:p>
            <a:pPr algn="just" rtl="1"/>
            <a:r>
              <a:rPr lang="fa-IR" sz="2000" dirty="0"/>
              <a:t>- مساله باید صریح و شفاف باشد بطوریکه افراد برداشت مختلفی از آن نداشته باشند.</a:t>
            </a:r>
          </a:p>
          <a:p>
            <a:pPr algn="just" rtl="1"/>
            <a:r>
              <a:rPr lang="fa-IR" sz="2000" dirty="0"/>
              <a:t>- مساله را براساس راه حلی که در ذهن داریم طرح نکنیم.</a:t>
            </a:r>
          </a:p>
          <a:p>
            <a:pPr algn="just" rtl="1"/>
            <a:r>
              <a:rPr lang="fa-IR" sz="2000" dirty="0"/>
              <a:t>- تا آنجا که امکان دارد مسئله را ساده و ریزتر نماییم و از کلی نگری در طرح مسئله خوداری کنیم.</a:t>
            </a:r>
          </a:p>
          <a:p>
            <a:pPr algn="just" rtl="1"/>
            <a:r>
              <a:rPr lang="fa-IR" sz="2000" dirty="0"/>
              <a:t>- به طرح مسائلی که به حوزه کاری ما مربوط می شود </a:t>
            </a:r>
            <a:r>
              <a:rPr lang="fa-IR" sz="2000" dirty="0" smtClean="0"/>
              <a:t>بپردازیم.</a:t>
            </a:r>
            <a:endParaRPr lang="fa-IR" sz="2000" dirty="0"/>
          </a:p>
          <a:p>
            <a:pPr algn="just" rtl="1"/>
            <a:endParaRPr lang="en-US" sz="2000" dirty="0"/>
          </a:p>
        </p:txBody>
      </p:sp>
      <p:sp>
        <p:nvSpPr>
          <p:cNvPr id="2" name="Title 1"/>
          <p:cNvSpPr>
            <a:spLocks noGrp="1"/>
          </p:cNvSpPr>
          <p:nvPr>
            <p:ph type="title"/>
          </p:nvPr>
        </p:nvSpPr>
        <p:spPr/>
        <p:txBody>
          <a:bodyPr/>
          <a:lstStyle/>
          <a:p>
            <a:pPr algn="r" rtl="1"/>
            <a:r>
              <a:rPr lang="fa-IR" dirty="0"/>
              <a:t> شرح مساله:</a:t>
            </a:r>
            <a:endParaRPr lang="en-US" dirty="0"/>
          </a:p>
        </p:txBody>
      </p:sp>
    </p:spTree>
    <p:extLst>
      <p:ext uri="{BB962C8B-B14F-4D97-AF65-F5344CB8AC3E}">
        <p14:creationId xmlns:p14="http://schemas.microsoft.com/office/powerpoint/2010/main" val="3427651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endParaRPr lang="fa-IR" sz="2000" dirty="0"/>
          </a:p>
          <a:p>
            <a:pPr algn="just" rtl="1"/>
            <a:r>
              <a:rPr lang="fa-IR" sz="2000" dirty="0"/>
              <a:t>داده: اعداد و ارقامی که از طریق اندازه گیری یا آزمایش بدست می آیند مانند وزن،قد ،حجم و..</a:t>
            </a:r>
          </a:p>
          <a:p>
            <a:pPr algn="just" rtl="1"/>
            <a:r>
              <a:rPr lang="fa-IR" sz="2000" dirty="0"/>
              <a:t>اطلاعات: تجزیه و تحلیل و پالایش داده ها بطوریکه نتایج آن منجر به تصمیم گیری شود</a:t>
            </a:r>
            <a:r>
              <a:rPr lang="fa-IR" sz="2000" dirty="0" smtClean="0"/>
              <a:t>.</a:t>
            </a:r>
            <a:endParaRPr lang="fa-IR" sz="2000" dirty="0"/>
          </a:p>
          <a:p>
            <a:pPr algn="just" rtl="1"/>
            <a:r>
              <a:rPr lang="fa-IR" sz="2000" dirty="0"/>
              <a:t>هدف از جمع آوری داده ها و اطلاعات :</a:t>
            </a:r>
          </a:p>
          <a:p>
            <a:pPr algn="just" rtl="1"/>
            <a:r>
              <a:rPr lang="fa-IR" sz="2000" dirty="0"/>
              <a:t>-شناخت وضع موجود </a:t>
            </a:r>
          </a:p>
          <a:p>
            <a:pPr algn="just" rtl="1"/>
            <a:r>
              <a:rPr lang="fa-IR" sz="2000" dirty="0"/>
              <a:t>- تعیین رابطه یک مشکل و علت های آن</a:t>
            </a:r>
          </a:p>
          <a:p>
            <a:pPr algn="just" rtl="1"/>
            <a:r>
              <a:rPr lang="fa-IR" sz="2000" dirty="0"/>
              <a:t>- کنترل و تنظیم یک فرایند</a:t>
            </a:r>
          </a:p>
          <a:p>
            <a:pPr algn="just" rtl="1"/>
            <a:r>
              <a:rPr lang="fa-IR" sz="2000" dirty="0"/>
              <a:t>- بررسی یک رویه</a:t>
            </a:r>
          </a:p>
          <a:p>
            <a:pPr algn="just" rtl="1"/>
            <a:r>
              <a:rPr lang="fa-IR" sz="2000" dirty="0"/>
              <a:t>و از روشهای آماری برای تجزیه و تحلیل داده ها استفاده می گردد</a:t>
            </a:r>
          </a:p>
          <a:p>
            <a:pPr algn="just" rtl="1"/>
            <a:endParaRPr lang="en-US" sz="2000" dirty="0"/>
          </a:p>
        </p:txBody>
      </p:sp>
      <p:sp>
        <p:nvSpPr>
          <p:cNvPr id="2" name="Title 1"/>
          <p:cNvSpPr>
            <a:spLocks noGrp="1"/>
          </p:cNvSpPr>
          <p:nvPr>
            <p:ph type="title"/>
          </p:nvPr>
        </p:nvSpPr>
        <p:spPr/>
        <p:txBody>
          <a:bodyPr/>
          <a:lstStyle/>
          <a:p>
            <a:pPr algn="r" rtl="1"/>
            <a:r>
              <a:rPr lang="fa-IR" dirty="0"/>
              <a:t>داده و اطلاعات:</a:t>
            </a:r>
            <a:endParaRPr lang="en-US" dirty="0"/>
          </a:p>
        </p:txBody>
      </p:sp>
    </p:spTree>
    <p:extLst>
      <p:ext uri="{BB962C8B-B14F-4D97-AF65-F5344CB8AC3E}">
        <p14:creationId xmlns:p14="http://schemas.microsoft.com/office/powerpoint/2010/main" val="11751700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endParaRPr lang="fa-IR" dirty="0"/>
          </a:p>
          <a:p>
            <a:pPr algn="r" rtl="1"/>
            <a:r>
              <a:rPr lang="fa-IR" dirty="0"/>
              <a:t>-روابط علت و معلولی را پیدا کنید.</a:t>
            </a:r>
          </a:p>
          <a:p>
            <a:pPr algn="r" rtl="1"/>
            <a:r>
              <a:rPr lang="fa-IR" dirty="0"/>
              <a:t>- علل اصلی احتمالی را پیدا کنید.</a:t>
            </a:r>
          </a:p>
          <a:p>
            <a:pPr algn="r" rtl="1"/>
            <a:r>
              <a:rPr lang="fa-IR" dirty="0"/>
              <a:t>- برای یافتن پاسخ آزمایش هایی را انجام دهید.</a:t>
            </a:r>
          </a:p>
          <a:p>
            <a:pPr algn="r" rtl="1"/>
            <a:r>
              <a:rPr lang="fa-IR" dirty="0"/>
              <a:t>از جمله روشهای بررسی راه حل ها:روش استخوان ماهی ،روش ا صلاح شده دلفی، روش تحلیل هزینه_منفعت و.....</a:t>
            </a:r>
          </a:p>
          <a:p>
            <a:pPr algn="r" rtl="1"/>
            <a:endParaRPr lang="en-US" dirty="0"/>
          </a:p>
        </p:txBody>
      </p:sp>
      <p:sp>
        <p:nvSpPr>
          <p:cNvPr id="2" name="Title 1"/>
          <p:cNvSpPr>
            <a:spLocks noGrp="1"/>
          </p:cNvSpPr>
          <p:nvPr>
            <p:ph type="title"/>
          </p:nvPr>
        </p:nvSpPr>
        <p:spPr/>
        <p:txBody>
          <a:bodyPr/>
          <a:lstStyle/>
          <a:p>
            <a:pPr algn="r" rtl="1"/>
            <a:r>
              <a:rPr lang="fa-IR" dirty="0"/>
              <a:t>بررسی و کشف راه حل ها:</a:t>
            </a:r>
            <a:endParaRPr lang="en-US" dirty="0"/>
          </a:p>
        </p:txBody>
      </p:sp>
    </p:spTree>
    <p:extLst>
      <p:ext uri="{BB962C8B-B14F-4D97-AF65-F5344CB8AC3E}">
        <p14:creationId xmlns:p14="http://schemas.microsoft.com/office/powerpoint/2010/main" val="29858260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7620000" cy="5616624"/>
          </a:xfrm>
        </p:spPr>
        <p:txBody>
          <a:bodyPr>
            <a:normAutofit fontScale="55000" lnSpcReduction="20000"/>
          </a:bodyPr>
          <a:lstStyle/>
          <a:p>
            <a:pPr algn="just" rtl="1"/>
            <a:r>
              <a:rPr lang="fa-IR" dirty="0"/>
              <a:t>روش، تکنیک یا نمودار استخوان ماهی (</a:t>
            </a:r>
            <a:r>
              <a:rPr lang="en-US" dirty="0"/>
              <a:t>Fish bone Diagram) </a:t>
            </a:r>
            <a:r>
              <a:rPr lang="fa-IR" dirty="0"/>
              <a:t>به نام های متعددی شناخته شده است از قبیل نمودار ایشیکاوا، نمودار علت و معلولی، استخوان ماهی، اسکلت ماهی و چند نام دیگر . این تکنیک توسط پرفسور ایشیکاوای ژاپنی از دانشگاه توکیو ابداع و طراحی شده و به مرور جایگاه خاصی در بین مدیران و اهالی تفکر پیدا کرده است. این روش تا جایی پیش رفت که حتی نرم افزارهایی برای طراحی نقشه های ذهنی مبتنی بر این تکنیک، طراحی و تولید شد. نرم افزارهایی از قبیل؛ </a:t>
            </a:r>
            <a:r>
              <a:rPr lang="en-US" dirty="0"/>
              <a:t>Mind Mapping - </a:t>
            </a:r>
            <a:r>
              <a:rPr lang="en-US" dirty="0" err="1"/>
              <a:t>MindMeister</a:t>
            </a:r>
            <a:r>
              <a:rPr lang="en-US" dirty="0"/>
              <a:t>- Mind Manager </a:t>
            </a:r>
            <a:r>
              <a:rPr lang="en-US" dirty="0" err="1"/>
              <a:t>FreeMind</a:t>
            </a:r>
            <a:r>
              <a:rPr lang="en-US" dirty="0"/>
              <a:t> - </a:t>
            </a:r>
            <a:r>
              <a:rPr lang="en-US" dirty="0" err="1"/>
              <a:t>xmind</a:t>
            </a:r>
            <a:endParaRPr lang="en-US" dirty="0"/>
          </a:p>
          <a:p>
            <a:pPr algn="just" rtl="1"/>
            <a:endParaRPr lang="en-US" dirty="0"/>
          </a:p>
          <a:p>
            <a:pPr algn="just" rtl="1"/>
            <a:r>
              <a:rPr lang="fa-IR" dirty="0"/>
              <a:t>نمودار ایشیکاوا ( استخوان ماهی ) روشی مفید و ارزشمند در حل و شناسایی مسائل است. هرچند برخی، این روش را مناسب حل مسئله نمی دانند و از این تکنیک فقط در گام هایی از فرایند حل مسئله استفاده می کنند. در اصل، آنها این تکنیک را تنها روشی تجزیه و تحلیلی برای بیان، شناسایی و شناخت ابعاد مسئله می دانند که توانایی های زیادی در نمایان ساختن اِلمان ها، اجزای مسئله و روابط بین آنها دارد و می تواند تصویری کلی از مسئله را در اذهان ترسیم کند که با یک نگاه، تمامی شاخه ها و ابعاد آن قابل درک و فهم باشد و نه روشی برای راه حل یابی و انتخاب راه حل ها و در نهایت حل مسئله! اما از طرف دیگر بسیاری هم، کاربرد این روش را بسیار گسترده تر می دانند و معتقدند که در زمینه هایی چون ایده پردازی، حل مسئله، شناسایی کلیه علل احتمالی مسئله، مسئله یابی، بیان مسئله ، ایجاد تصویر منسجم از مسئله با ایجاد فضای بصری، روشن کردن روابط اجزای مسئله ، شناخت مسئله ، گزینه یابی، انتخاب راه حل و ... کاربرد دارد.</a:t>
            </a:r>
          </a:p>
          <a:p>
            <a:pPr algn="just" rtl="1"/>
            <a:r>
              <a:rPr lang="fa-IR" dirty="0"/>
              <a:t>اما علت نامگذاری این فرایند حل مسئله به « استخوان ماهی »، به دلیل شکلی است </a:t>
            </a:r>
            <a:r>
              <a:rPr lang="fa-IR" dirty="0" smtClean="0"/>
              <a:t>که </a:t>
            </a:r>
            <a:r>
              <a:rPr lang="fa-IR" dirty="0"/>
              <a:t>شبیه به اسکلت ماهی است. ایشیکاوا در این فرایند، مسئله خود را روی سر ماهی می نویسد و اجزاء و اطلاعات مسئله به صورتی در نمودار و شاخه ها قرار می گیرد که در نهایت، تمامی اطلاعات به همراه نمودار به صورت تصویری و به شکل اسکلت ماهی ترسیم می شود.</a:t>
            </a:r>
            <a:endParaRPr lang="en-US" dirty="0"/>
          </a:p>
        </p:txBody>
      </p:sp>
      <p:sp>
        <p:nvSpPr>
          <p:cNvPr id="2" name="Title 1"/>
          <p:cNvSpPr>
            <a:spLocks noGrp="1"/>
          </p:cNvSpPr>
          <p:nvPr>
            <p:ph type="title"/>
          </p:nvPr>
        </p:nvSpPr>
        <p:spPr>
          <a:xfrm>
            <a:off x="457200" y="274638"/>
            <a:ext cx="7620000" cy="634082"/>
          </a:xfrm>
        </p:spPr>
        <p:txBody>
          <a:bodyPr/>
          <a:lstStyle/>
          <a:p>
            <a:pPr algn="r" rtl="1"/>
            <a:r>
              <a:rPr lang="fa-IR" dirty="0" smtClean="0"/>
              <a:t>روش استخوان ماهی:</a:t>
            </a:r>
            <a:endParaRPr lang="en-US" dirty="0"/>
          </a:p>
        </p:txBody>
      </p:sp>
    </p:spTree>
    <p:extLst>
      <p:ext uri="{BB962C8B-B14F-4D97-AF65-F5344CB8AC3E}">
        <p14:creationId xmlns:p14="http://schemas.microsoft.com/office/powerpoint/2010/main" val="7694426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620000" cy="5069160"/>
          </a:xfrm>
        </p:spPr>
        <p:txBody>
          <a:bodyPr>
            <a:normAutofit fontScale="47500" lnSpcReduction="20000"/>
          </a:bodyPr>
          <a:lstStyle/>
          <a:p>
            <a:pPr algn="just" rtl="1"/>
            <a:r>
              <a:rPr lang="fa-IR" dirty="0"/>
              <a:t>نحوه استفاده از روش استخوان ماهی </a:t>
            </a:r>
          </a:p>
          <a:p>
            <a:pPr algn="just" rtl="1"/>
            <a:r>
              <a:rPr lang="fa-IR" dirty="0" smtClean="0"/>
              <a:t>گام </a:t>
            </a:r>
            <a:r>
              <a:rPr lang="fa-IR" dirty="0"/>
              <a:t>اول: ابتدا مسئله را شناسایی و تعریف می کنیم.</a:t>
            </a:r>
          </a:p>
          <a:p>
            <a:pPr algn="just" rtl="1"/>
            <a:r>
              <a:rPr lang="fa-IR" dirty="0"/>
              <a:t>گام دوم: پس از شناسایی و تعریف مسئله، آن را داخل دایره و در سمت راست برگه کاغذ می نویسیم.</a:t>
            </a:r>
          </a:p>
          <a:p>
            <a:pPr algn="just" rtl="1"/>
            <a:r>
              <a:rPr lang="fa-IR" dirty="0"/>
              <a:t>گام سوم: یک خط مستقیم به سمت چپ می کشیم که در واقع این خط شبیه به ستون فقرات ماهی است .</a:t>
            </a:r>
          </a:p>
          <a:p>
            <a:pPr algn="just" rtl="1"/>
            <a:r>
              <a:rPr lang="fa-IR" dirty="0"/>
              <a:t>گام چهارم: حالا نوبت به تیغه های ماهی است که برای ترسیم آن خطوطی مورب را با زاویه 45 درجه نسبت به خط ستون فقرات ماهی ترسیم می کنیم.</a:t>
            </a:r>
          </a:p>
          <a:p>
            <a:pPr algn="just" rtl="1"/>
            <a:r>
              <a:rPr lang="fa-IR" dirty="0"/>
              <a:t>گام پنجم: در این مرحله هر یک از تیغه ها را که نشان دهنده علت های اصلی مسئله است، از طریق طوفان ذهنی بررسی </a:t>
            </a:r>
            <a:r>
              <a:rPr lang="fa-IR" dirty="0" smtClean="0"/>
              <a:t>و واکاوی </a:t>
            </a:r>
            <a:r>
              <a:rPr lang="fa-IR" dirty="0"/>
              <a:t>می کنیم و در برابر هر یک از خطوط مورب یکی از دلایل اصلی را که منجر به بروز مسئله شده است می نویسیم.</a:t>
            </a:r>
          </a:p>
          <a:p>
            <a:pPr algn="just" rtl="1"/>
            <a:r>
              <a:rPr lang="fa-IR" dirty="0"/>
              <a:t>گام ششم: در این مرحله در صورتی که لازم دیدیم می توانیم زیر شاخه هایی را به تیغه های ماهی برای تحلیل بیشتر اضافه کنیم و می توانیم در هر یک از شاخه هایی که عوامل اصلی بروز مسئله را نشان می دهند، دقیق تر شده و عوامل جزئی تری که باعث بروز مسئله شده است را اضافه کنیم. این روند و اضافه کردن زیر شاخه ها را تا هر سطحی که لازم است ادامه می دهیم تا در نهایت به مجموعه ای از عوامل تاثیر گذار که باعث ایجاد مسئله شده اند برسیم.</a:t>
            </a:r>
          </a:p>
          <a:p>
            <a:pPr algn="just" rtl="1"/>
            <a:r>
              <a:rPr lang="fa-IR" dirty="0"/>
              <a:t>گام هفتم: در این مرحله باید علت ها را اولویت بندی کنیم به این ترتیب علت هایی که دارای پیچیدگی کمتری هستند نزدیک به سر ماهی و علت هایی که دارای پیچیدگی زیادتری هستند نزدیک به دم ماهی قرار می دهیم.</a:t>
            </a:r>
          </a:p>
          <a:p>
            <a:pPr algn="just" rtl="1"/>
            <a:r>
              <a:rPr lang="fa-IR" dirty="0"/>
              <a:t>گام هشتم: این مرحله؛ گام تجزیه و تحلیل تیغه ها یا شاخه ها است. در این مرحله قصد ما انتخاب علت هایی است که مهمتر از بقیه هستند و باید به </a:t>
            </a:r>
            <a:r>
              <a:rPr lang="fa-IR" dirty="0" smtClean="0"/>
              <a:t>آنها با </a:t>
            </a:r>
            <a:r>
              <a:rPr lang="fa-IR" dirty="0"/>
              <a:t>توجه بیشتری در زمان حل مسئله شود.</a:t>
            </a:r>
          </a:p>
          <a:p>
            <a:pPr algn="just" rtl="1"/>
            <a:r>
              <a:rPr lang="fa-IR" dirty="0"/>
              <a:t>گام نهم: بعد از دسته بندی و اولویت بندی می توانیم به رفع عوامل بروز مسئله بر مبنای اولویت بندی بپردازیم تا در نهایت با رفع تمام عوامل بروز مسئله، بتوانیم مشکل اصلی خود را برطرف نماییم.</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8640"/>
            <a:ext cx="2381250"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03746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7620000" cy="6480720"/>
          </a:xfrm>
        </p:spPr>
        <p:txBody>
          <a:bodyPr>
            <a:normAutofit fontScale="92500" lnSpcReduction="20000"/>
          </a:bodyPr>
          <a:lstStyle/>
          <a:p>
            <a:pPr algn="just" rtl="1"/>
            <a:r>
              <a:rPr lang="fa-IR" dirty="0"/>
              <a:t>یورش (طوفان)فکری(بارش افکار):</a:t>
            </a:r>
          </a:p>
          <a:p>
            <a:pPr algn="just" rtl="1"/>
            <a:r>
              <a:rPr lang="fa-IR" dirty="0"/>
              <a:t>این روش که توسط آلکس ازبرن برای استفاده در کارهای تبلیغاتی ابداع شد مبتنی بر معاشرت آزاد و مراوده با دیگران و خودداری کامل از انتقاد است.تاکید این روش بر این است که </a:t>
            </a:r>
            <a:r>
              <a:rPr lang="fa-IR" dirty="0" smtClean="0"/>
              <a:t>اندیشه ها </a:t>
            </a:r>
            <a:r>
              <a:rPr lang="fa-IR" dirty="0"/>
              <a:t>به صورت کنترل نشده و سازمان نیافته و به صورت تخیلی مطرح شوند.قواعد جلسه در این روش عبارتست از:</a:t>
            </a:r>
          </a:p>
          <a:p>
            <a:pPr algn="just" rtl="1"/>
            <a:r>
              <a:rPr lang="fa-IR" dirty="0"/>
              <a:t>هیچ فکری مورد انتقاد قرار نمی گیرد.(انتقاد ممنوع)</a:t>
            </a:r>
          </a:p>
          <a:p>
            <a:pPr algn="just" rtl="1"/>
            <a:r>
              <a:rPr lang="fa-IR" dirty="0"/>
              <a:t>هرچه فکرها بکرتر و بدیع تر باشد بهتر است. </a:t>
            </a:r>
          </a:p>
          <a:p>
            <a:pPr algn="just" rtl="1"/>
            <a:r>
              <a:rPr lang="fa-IR" dirty="0"/>
              <a:t>هر چه تعداد ایده ها بیشتر باشد بهتر است.</a:t>
            </a:r>
          </a:p>
          <a:p>
            <a:pPr algn="just" rtl="1"/>
            <a:r>
              <a:rPr lang="fa-IR" dirty="0"/>
              <a:t>افراد برای بهبود و توسعه </a:t>
            </a:r>
            <a:r>
              <a:rPr lang="fa-IR" dirty="0" smtClean="0"/>
              <a:t>ابعاد، </a:t>
            </a:r>
            <a:r>
              <a:rPr lang="fa-IR" dirty="0"/>
              <a:t>فکرهایی که ارائه میدهند تشویق میشوند.</a:t>
            </a:r>
          </a:p>
          <a:p>
            <a:pPr algn="just" rtl="1"/>
            <a:r>
              <a:rPr lang="fa-IR" dirty="0"/>
              <a:t>همه ایده ها یادداشت می شوند. </a:t>
            </a:r>
          </a:p>
          <a:p>
            <a:pPr algn="just" rtl="1"/>
            <a:r>
              <a:rPr lang="fa-IR" dirty="0"/>
              <a:t>هیچ ایده ای رد نمی شود بلکه تکوین می یابد</a:t>
            </a:r>
          </a:p>
          <a:p>
            <a:pPr algn="just" rtl="1"/>
            <a:endParaRPr lang="fa-IR" dirty="0"/>
          </a:p>
        </p:txBody>
      </p:sp>
    </p:spTree>
    <p:extLst>
      <p:ext uri="{BB962C8B-B14F-4D97-AF65-F5344CB8AC3E}">
        <p14:creationId xmlns:p14="http://schemas.microsoft.com/office/powerpoint/2010/main" val="39882773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lgn="just" rtl="1"/>
            <a:r>
              <a:rPr lang="fa-IR" dirty="0"/>
              <a:t>در این تکنیک افراد هیچگاه بصورت گروه در یک جلسه ودوریک میز گرد یکدیگر جمع نمی آیندورویارویی مستقیم رخ نمی دهد.این تکنیک متشکل از 5 مرحله است :</a:t>
            </a:r>
          </a:p>
          <a:p>
            <a:pPr algn="just" rtl="1"/>
            <a:r>
              <a:rPr lang="fa-IR" dirty="0"/>
              <a:t>1- هریک از اعضاء گروه مستقلا ومخفیانه عقیده ونظر ویا راه حلی را که درباره موضوع تصمیم گیری دارد می نویسد.</a:t>
            </a:r>
          </a:p>
          <a:p>
            <a:pPr algn="just" rtl="1"/>
            <a:r>
              <a:rPr lang="fa-IR" dirty="0"/>
              <a:t>2- نظرات کتبی به یک ایستگاه مرکزی ارسال می گردد.دراینجا نظرات گرداوری وتکثیر می شوند.</a:t>
            </a:r>
          </a:p>
          <a:p>
            <a:pPr algn="just" rtl="1"/>
            <a:r>
              <a:rPr lang="fa-IR" dirty="0"/>
              <a:t>3- برای هریک عضو، تمامی نظرات ارائه شده فرستاده می </a:t>
            </a:r>
            <a:r>
              <a:rPr lang="fa-IR" dirty="0" smtClean="0"/>
              <a:t>شود.</a:t>
            </a:r>
            <a:endParaRPr lang="fa-IR" dirty="0"/>
          </a:p>
          <a:p>
            <a:pPr algn="just" rtl="1"/>
            <a:r>
              <a:rPr lang="fa-IR" dirty="0"/>
              <a:t>4- هرعضودرباره نظرات دیگران اظهار عقیده می نمایدوهرفکرجدیدی را که احتمالا در اثر آگاهی از عقاید دیگران دراوبوجود آمده باشد،می نویسد ونتیجه را به ایستگاه مرکزی برمی گرداند.</a:t>
            </a:r>
          </a:p>
          <a:p>
            <a:pPr algn="just" rtl="1"/>
            <a:r>
              <a:rPr lang="fa-IR" dirty="0"/>
              <a:t>5- مراحل 3و4 آنقدر تکرار می شود تا اتفاق آرا بدست </a:t>
            </a:r>
            <a:r>
              <a:rPr lang="fa-IR" dirty="0" smtClean="0"/>
              <a:t>آید.</a:t>
            </a:r>
            <a:endParaRPr lang="fa-IR" dirty="0"/>
          </a:p>
        </p:txBody>
      </p:sp>
      <p:sp>
        <p:nvSpPr>
          <p:cNvPr id="2" name="Title 1"/>
          <p:cNvSpPr>
            <a:spLocks noGrp="1"/>
          </p:cNvSpPr>
          <p:nvPr>
            <p:ph type="title"/>
          </p:nvPr>
        </p:nvSpPr>
        <p:spPr/>
        <p:txBody>
          <a:bodyPr/>
          <a:lstStyle/>
          <a:p>
            <a:pPr algn="r" rtl="1"/>
            <a:r>
              <a:rPr lang="fa-IR" dirty="0" smtClean="0"/>
              <a:t>تکنیک دلفی</a:t>
            </a:r>
            <a:endParaRPr lang="en-US" dirty="0"/>
          </a:p>
        </p:txBody>
      </p:sp>
    </p:spTree>
    <p:extLst>
      <p:ext uri="{BB962C8B-B14F-4D97-AF65-F5344CB8AC3E}">
        <p14:creationId xmlns:p14="http://schemas.microsoft.com/office/powerpoint/2010/main" val="14755967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792"/>
            <a:ext cx="8229600" cy="4310608"/>
          </a:xfrm>
        </p:spPr>
        <p:txBody>
          <a:bodyPr/>
          <a:lstStyle/>
          <a:p>
            <a:pPr algn="just" rtl="1"/>
            <a:r>
              <a:rPr lang="fa-IR" sz="2800" dirty="0"/>
              <a:t>در این تکنیک، شش جنبه يا سبك فكري تعريف و براي هر يك كلاه رنگي خاصي به عنوان سمبل تعيين شده است. هر کس می تواند با به سر گذاشتن این کلاه ها (به صورت سمبلیک) راجع به مسأله به صورت مشخص و از دریچه تفکر مربوطه اظهار نظر کند. فرد در اثر تعويض كلاههاي فكري، نقشش را در گروه تغيير مي دهد و نهايتاً تنوع و كثرت اين تغييرها باعث رشد خلاقيت فرد مي شود. هنگام بازي كردن نقش ها، فرد فكرش از من خود يا قالب هاي ذهني جدا شده و به سمت نقش هدايت مي شود. افراد به فكر خود مسلط مي شوند و تنها چيزهايي را كه مي خواهند، فرا مي خوانند.يكي از محدوديت هاي اصلي در فكر كردن، مقابله و مقاومت من انسان است كه باعث اشتباهاتي در تفكر مي گردد.</a:t>
            </a:r>
          </a:p>
        </p:txBody>
      </p:sp>
      <p:sp>
        <p:nvSpPr>
          <p:cNvPr id="2" name="Title 1"/>
          <p:cNvSpPr>
            <a:spLocks noGrp="1"/>
          </p:cNvSpPr>
          <p:nvPr>
            <p:ph type="title"/>
          </p:nvPr>
        </p:nvSpPr>
        <p:spPr/>
        <p:txBody>
          <a:bodyPr/>
          <a:lstStyle/>
          <a:p>
            <a:pPr algn="r" rtl="1"/>
            <a:r>
              <a:rPr lang="fa-IR" dirty="0" smtClean="0"/>
              <a:t>شش </a:t>
            </a:r>
            <a:r>
              <a:rPr lang="fa-IR" dirty="0"/>
              <a:t>کلاه تفکر:</a:t>
            </a:r>
          </a:p>
        </p:txBody>
      </p:sp>
    </p:spTree>
    <p:extLst>
      <p:ext uri="{BB962C8B-B14F-4D97-AF65-F5344CB8AC3E}">
        <p14:creationId xmlns:p14="http://schemas.microsoft.com/office/powerpoint/2010/main" val="27467013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lgn="just" rtl="1"/>
            <a:r>
              <a:rPr lang="fa-IR" dirty="0"/>
              <a:t>كلاه سفيد : مانند يك كامپيوتر فقط ارائه اطلاعات، بي طرفي، </a:t>
            </a:r>
            <a:r>
              <a:rPr lang="fa-IR" dirty="0" smtClean="0"/>
              <a:t>انضباط</a:t>
            </a:r>
            <a:r>
              <a:rPr lang="fa-IR" dirty="0"/>
              <a:t>، منفعل، ارقام و اطلاعات ملموس و واقعي  « آمارهاي خريد، فروش، ضايعات، نقل قول»</a:t>
            </a:r>
          </a:p>
          <a:p>
            <a:pPr algn="just" rtl="1"/>
            <a:r>
              <a:rPr lang="fa-IR" dirty="0"/>
              <a:t>كلاه قرمز : بيان احساسات و شور هيجان و نيز خشم، ديدگاه احساسي و عاطفي « من از اين آدم خوشم نمي آيد و نمي خواهم با او كار كنم، فقط همين را مي توانم بگويم »</a:t>
            </a:r>
          </a:p>
          <a:p>
            <a:pPr algn="just" rtl="1"/>
            <a:r>
              <a:rPr lang="fa-IR" dirty="0"/>
              <a:t>كلاه سياه : شامل جنبه هاي منفي و علل نا ممكن بودن كار، صادقانه و منطقي اما لزوماً نبايد درست </a:t>
            </a:r>
            <a:r>
              <a:rPr lang="fa-IR" dirty="0" smtClean="0"/>
              <a:t>باشد. وجود مشكلات </a:t>
            </a:r>
            <a:r>
              <a:rPr lang="fa-IR" dirty="0"/>
              <a:t>را متذكر مي شود نه راه حل « اگر ایرانی ها هم وارد صنعت هسته ای شوند چه می شود؟ » </a:t>
            </a:r>
          </a:p>
          <a:p>
            <a:pPr algn="just" rtl="1"/>
            <a:r>
              <a:rPr lang="fa-IR" dirty="0"/>
              <a:t>كلاه زرد : خوش بيني، جنبه هاي </a:t>
            </a:r>
            <a:r>
              <a:rPr lang="fa-IR" dirty="0" smtClean="0"/>
              <a:t>اميدوارانه </a:t>
            </a:r>
            <a:r>
              <a:rPr lang="fa-IR" dirty="0"/>
              <a:t>و تفكر مثبت، جنبه هاي مثبت رويداد ها و پيش بيني دستاوردها«رد شدن در آن امتحان بهترين اتفاقي بود كه مي توانست براي او بيفتد، او مسلماً در حرفه معلمي احساس رضايت نمي كرد»</a:t>
            </a:r>
          </a:p>
          <a:p>
            <a:pPr algn="just" rtl="1"/>
            <a:r>
              <a:rPr lang="fa-IR" dirty="0"/>
              <a:t>كلاه سبز : خلاقيت و ارائه نظرات نو، انگيزش و حركت « فكر كن، نابينايان و معلولان جسمي چگونه ازكامپيوترشخصي استفاده كنند؟»                                                                                                                             </a:t>
            </a:r>
          </a:p>
          <a:p>
            <a:pPr algn="just" rtl="1"/>
            <a:r>
              <a:rPr lang="fa-IR" dirty="0"/>
              <a:t>كلاه آبي : احاطه، تنظيم، سازمان دهي روند </a:t>
            </a:r>
            <a:r>
              <a:rPr lang="fa-IR" dirty="0" smtClean="0"/>
              <a:t>تفكر </a:t>
            </a:r>
            <a:r>
              <a:rPr lang="fa-IR" dirty="0"/>
              <a:t>ساير كلاه ها</a:t>
            </a:r>
          </a:p>
          <a:p>
            <a:pPr algn="just" rtl="1"/>
            <a:endParaRPr lang="fa-IR" dirty="0"/>
          </a:p>
        </p:txBody>
      </p:sp>
      <p:sp>
        <p:nvSpPr>
          <p:cNvPr id="2" name="Title 1"/>
          <p:cNvSpPr>
            <a:spLocks noGrp="1"/>
          </p:cNvSpPr>
          <p:nvPr>
            <p:ph type="title"/>
          </p:nvPr>
        </p:nvSpPr>
        <p:spPr/>
        <p:txBody>
          <a:bodyPr/>
          <a:lstStyle/>
          <a:p>
            <a:pPr algn="r" rtl="1"/>
            <a:r>
              <a:rPr lang="fa-IR" dirty="0"/>
              <a:t>تعریف شش کلاه تفکر:</a:t>
            </a:r>
          </a:p>
        </p:txBody>
      </p:sp>
    </p:spTree>
    <p:extLst>
      <p:ext uri="{BB962C8B-B14F-4D97-AF65-F5344CB8AC3E}">
        <p14:creationId xmlns:p14="http://schemas.microsoft.com/office/powerpoint/2010/main" val="40500423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sz="2800" dirty="0" smtClean="0"/>
              <a:t>1- </a:t>
            </a:r>
            <a:r>
              <a:rPr lang="fa-IR" sz="2800" dirty="0"/>
              <a:t>فرد در اثر تعويض </a:t>
            </a:r>
            <a:r>
              <a:rPr lang="fa-IR" sz="2800" dirty="0" smtClean="0"/>
              <a:t>كلاه هاي </a:t>
            </a:r>
            <a:r>
              <a:rPr lang="fa-IR" sz="2800" dirty="0"/>
              <a:t>فكري، نقشش را در گروه تغيير مي دهد و نهايتاً تنوع و كثرت اين تغييرها باعث رشد خلاقيت فرد مي شود.</a:t>
            </a:r>
          </a:p>
          <a:p>
            <a:pPr algn="just" rtl="1"/>
            <a:r>
              <a:rPr lang="fa-IR" sz="2800" dirty="0"/>
              <a:t> 2- هنگام بازي كردن نقش ها، فرد فكرش از ”من“  خود يا قالب هاي ذهني جدا شده و به سمت نقش هدايت مي شود.</a:t>
            </a:r>
          </a:p>
          <a:p>
            <a:pPr algn="just" rtl="1"/>
            <a:r>
              <a:rPr lang="fa-IR" sz="2800" dirty="0"/>
              <a:t>3- افراد به فكر خود مسلط مي شوند و تنها چيزهايي را كه مي خواهند، فرامي خوانند.</a:t>
            </a:r>
          </a:p>
          <a:p>
            <a:pPr algn="just" rtl="1"/>
            <a:r>
              <a:rPr lang="fa-IR" sz="2800" dirty="0"/>
              <a:t>4- يكي از محدوديت هاي اصلي در فكر كردن، مقابله و مقاومت ”من“ انسان است كه باعث اشتباهاتي </a:t>
            </a:r>
            <a:r>
              <a:rPr lang="fa-IR" sz="2800" dirty="0" smtClean="0"/>
              <a:t>درتفكرميگردد.</a:t>
            </a:r>
            <a:endParaRPr lang="fa-IR" sz="2800" dirty="0"/>
          </a:p>
          <a:p>
            <a:pPr algn="just" rtl="1"/>
            <a:endParaRPr lang="fa-IR" sz="2800" dirty="0"/>
          </a:p>
        </p:txBody>
      </p:sp>
      <p:sp>
        <p:nvSpPr>
          <p:cNvPr id="2" name="Title 1"/>
          <p:cNvSpPr>
            <a:spLocks noGrp="1"/>
          </p:cNvSpPr>
          <p:nvPr>
            <p:ph type="title"/>
          </p:nvPr>
        </p:nvSpPr>
        <p:spPr/>
        <p:txBody>
          <a:bodyPr/>
          <a:lstStyle/>
          <a:p>
            <a:pPr algn="r" rtl="1"/>
            <a:r>
              <a:rPr lang="fa-IR" dirty="0"/>
              <a:t>تكنيك 6 كلاه فكري:</a:t>
            </a:r>
          </a:p>
        </p:txBody>
      </p:sp>
    </p:spTree>
    <p:extLst>
      <p:ext uri="{BB962C8B-B14F-4D97-AF65-F5344CB8AC3E}">
        <p14:creationId xmlns:p14="http://schemas.microsoft.com/office/powerpoint/2010/main" val="5306049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fa-IR" dirty="0"/>
              <a:t>ساده كردن تفكر: پرداختن جداگانه به عواطف، منطق، اطلاعات، اميد و خلاقيت تفكري ساده تر، دقيق تر، شفاف تر، سريع تر و اثربخش تر</a:t>
            </a:r>
          </a:p>
          <a:p>
            <a:pPr algn="just" rtl="1"/>
            <a:r>
              <a:rPr lang="fa-IR" dirty="0"/>
              <a:t>فراهم كردن زمينه جهت تغيير آگاهانه الگوهاي ذهني به منظور استفاده از تمامي ظرفيت هاي ذهني</a:t>
            </a:r>
          </a:p>
          <a:p>
            <a:pPr marL="114300" indent="0" algn="just" rtl="1">
              <a:buNone/>
            </a:pPr>
            <a:endParaRPr lang="fa-IR" dirty="0"/>
          </a:p>
        </p:txBody>
      </p:sp>
      <p:sp>
        <p:nvSpPr>
          <p:cNvPr id="2" name="Title 1"/>
          <p:cNvSpPr>
            <a:spLocks noGrp="1"/>
          </p:cNvSpPr>
          <p:nvPr>
            <p:ph type="title"/>
          </p:nvPr>
        </p:nvSpPr>
        <p:spPr/>
        <p:txBody>
          <a:bodyPr/>
          <a:lstStyle/>
          <a:p>
            <a:pPr algn="r" rtl="1"/>
            <a:r>
              <a:rPr lang="fa-IR" dirty="0"/>
              <a:t>اهداف اصلی تکنیک شش کلاه تفکر:</a:t>
            </a:r>
          </a:p>
        </p:txBody>
      </p:sp>
    </p:spTree>
    <p:extLst>
      <p:ext uri="{BB962C8B-B14F-4D97-AF65-F5344CB8AC3E}">
        <p14:creationId xmlns:p14="http://schemas.microsoft.com/office/powerpoint/2010/main" val="10718218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sz="2800" dirty="0"/>
              <a:t>روشی ساخت یافته  برای نگاه به مسأله از زوایای </a:t>
            </a:r>
            <a:r>
              <a:rPr lang="fa-IR" sz="2800" dirty="0" smtClean="0"/>
              <a:t>مختلف</a:t>
            </a:r>
          </a:p>
          <a:p>
            <a:pPr algn="r" rtl="1"/>
            <a:endParaRPr lang="en-US" sz="2800" dirty="0"/>
          </a:p>
          <a:p>
            <a:pPr algn="r" rtl="1"/>
            <a:r>
              <a:rPr lang="en-US" sz="2800" dirty="0"/>
              <a:t>Substitute - </a:t>
            </a:r>
            <a:r>
              <a:rPr lang="fa-IR" sz="2800" dirty="0"/>
              <a:t>جایگزینی </a:t>
            </a:r>
          </a:p>
          <a:p>
            <a:pPr algn="r" rtl="1"/>
            <a:r>
              <a:rPr lang="en-US" sz="2800" dirty="0"/>
              <a:t>Combine - </a:t>
            </a:r>
            <a:r>
              <a:rPr lang="fa-IR" sz="2800" dirty="0"/>
              <a:t>ترکیب </a:t>
            </a:r>
          </a:p>
          <a:p>
            <a:pPr algn="r" rtl="1"/>
            <a:r>
              <a:rPr lang="en-US" sz="2800" dirty="0"/>
              <a:t>Adapt – </a:t>
            </a:r>
            <a:r>
              <a:rPr lang="fa-IR" sz="2800" dirty="0"/>
              <a:t>متناسب کردن </a:t>
            </a:r>
          </a:p>
          <a:p>
            <a:pPr algn="r" rtl="1"/>
            <a:r>
              <a:rPr lang="en-US" sz="2800" dirty="0"/>
              <a:t>Modify (Magnify) – </a:t>
            </a:r>
            <a:r>
              <a:rPr lang="fa-IR" sz="2800" dirty="0"/>
              <a:t>تغییر یا بزرگنمایی </a:t>
            </a:r>
          </a:p>
          <a:p>
            <a:pPr algn="r" rtl="1"/>
            <a:r>
              <a:rPr lang="en-US" sz="2800" dirty="0"/>
              <a:t>Put to other uses – </a:t>
            </a:r>
            <a:r>
              <a:rPr lang="fa-IR" sz="2800" dirty="0"/>
              <a:t>به کارگیری در کاربرد دیگر </a:t>
            </a:r>
          </a:p>
          <a:p>
            <a:pPr algn="r" rtl="1"/>
            <a:r>
              <a:rPr lang="en-US" sz="2800" dirty="0"/>
              <a:t>Eliminate - </a:t>
            </a:r>
            <a:r>
              <a:rPr lang="fa-IR" sz="2800" dirty="0"/>
              <a:t>حذف </a:t>
            </a:r>
          </a:p>
          <a:p>
            <a:pPr algn="r" rtl="1"/>
            <a:r>
              <a:rPr lang="en-US" sz="2800" dirty="0"/>
              <a:t>Rearrangement (Reverse) – </a:t>
            </a:r>
            <a:r>
              <a:rPr lang="fa-IR" sz="2800" dirty="0"/>
              <a:t>باز آرایی یا معکوس کردن </a:t>
            </a:r>
          </a:p>
          <a:p>
            <a:pPr marL="114300" indent="0" algn="r" rtl="1">
              <a:buNone/>
            </a:pPr>
            <a:endParaRPr lang="fa-IR" sz="2800" dirty="0"/>
          </a:p>
        </p:txBody>
      </p:sp>
      <p:sp>
        <p:nvSpPr>
          <p:cNvPr id="2" name="Title 1"/>
          <p:cNvSpPr>
            <a:spLocks noGrp="1"/>
          </p:cNvSpPr>
          <p:nvPr>
            <p:ph type="title"/>
          </p:nvPr>
        </p:nvSpPr>
        <p:spPr/>
        <p:txBody>
          <a:bodyPr/>
          <a:lstStyle/>
          <a:p>
            <a:pPr algn="r" rtl="1"/>
            <a:r>
              <a:rPr lang="fa-IR" dirty="0"/>
              <a:t>اسکمپر: </a:t>
            </a:r>
            <a:r>
              <a:rPr lang="en-US" dirty="0" smtClean="0"/>
              <a:t>SCAMPER</a:t>
            </a:r>
            <a:endParaRPr lang="fa-IR" dirty="0"/>
          </a:p>
        </p:txBody>
      </p:sp>
    </p:spTree>
    <p:extLst>
      <p:ext uri="{BB962C8B-B14F-4D97-AF65-F5344CB8AC3E}">
        <p14:creationId xmlns:p14="http://schemas.microsoft.com/office/powerpoint/2010/main" val="3821303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endParaRPr lang="fa-IR" dirty="0"/>
          </a:p>
          <a:p>
            <a:pPr algn="r" rtl="1"/>
            <a:r>
              <a:rPr lang="fa-IR" dirty="0"/>
              <a:t>چه چیزی را می توان به جای چیز دیگر به کار برد؟</a:t>
            </a:r>
          </a:p>
          <a:p>
            <a:pPr algn="r" rtl="1"/>
            <a:r>
              <a:rPr lang="fa-IR" dirty="0"/>
              <a:t>نفت، </a:t>
            </a:r>
            <a:r>
              <a:rPr lang="fa-IR" dirty="0" smtClean="0"/>
              <a:t>کاغذ،</a:t>
            </a:r>
            <a:r>
              <a:rPr lang="en-US" dirty="0" smtClean="0"/>
              <a:t> </a:t>
            </a:r>
            <a:r>
              <a:rPr lang="fa-IR" dirty="0" smtClean="0"/>
              <a:t>هوا </a:t>
            </a:r>
            <a:r>
              <a:rPr lang="fa-IR" dirty="0"/>
              <a:t>به جای بنزین</a:t>
            </a:r>
          </a:p>
          <a:p>
            <a:pPr algn="r" rtl="1"/>
            <a:r>
              <a:rPr lang="fa-IR" dirty="0"/>
              <a:t>شكر مصنوعي به جاي شكر طبيعي</a:t>
            </a:r>
          </a:p>
          <a:p>
            <a:pPr algn="r" rtl="1"/>
            <a:r>
              <a:rPr lang="fa-IR" dirty="0"/>
              <a:t>قطعه توليد داخل به جاي قطعه خارجي</a:t>
            </a:r>
          </a:p>
          <a:p>
            <a:pPr algn="r" rtl="1"/>
            <a:r>
              <a:rPr lang="fa-IR" dirty="0"/>
              <a:t>مثال: هنگام بارندگی از چه طریقی می توان مانع خیس شدن موی سرشد؟(غیر از چتر ، کلاه...)</a:t>
            </a:r>
          </a:p>
          <a:p>
            <a:pPr marL="114300" indent="0" algn="r" rtl="1">
              <a:buNone/>
            </a:pPr>
            <a:endParaRPr lang="fa-IR" dirty="0"/>
          </a:p>
        </p:txBody>
      </p:sp>
      <p:sp>
        <p:nvSpPr>
          <p:cNvPr id="2" name="Title 1"/>
          <p:cNvSpPr>
            <a:spLocks noGrp="1"/>
          </p:cNvSpPr>
          <p:nvPr>
            <p:ph type="title"/>
          </p:nvPr>
        </p:nvSpPr>
        <p:spPr/>
        <p:txBody>
          <a:bodyPr/>
          <a:lstStyle/>
          <a:p>
            <a:pPr algn="r" rtl="1"/>
            <a:r>
              <a:rPr lang="en-US" dirty="0"/>
              <a:t>:Substitute </a:t>
            </a:r>
            <a:r>
              <a:rPr lang="fa-IR" dirty="0"/>
              <a:t>جایگزینی </a:t>
            </a:r>
          </a:p>
        </p:txBody>
      </p:sp>
    </p:spTree>
    <p:extLst>
      <p:ext uri="{BB962C8B-B14F-4D97-AF65-F5344CB8AC3E}">
        <p14:creationId xmlns:p14="http://schemas.microsoft.com/office/powerpoint/2010/main" val="23978345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چه </a:t>
            </a:r>
            <a:r>
              <a:rPr lang="fa-IR" dirty="0"/>
              <a:t>چیزی را با چه چیزی می توان ترکیب کرد؟</a:t>
            </a:r>
          </a:p>
          <a:p>
            <a:pPr algn="r" rtl="1"/>
            <a:r>
              <a:rPr lang="fa-IR" dirty="0"/>
              <a:t>-ترکیب دو نوع عدسی و ساخت عینکهای دو تکه</a:t>
            </a:r>
          </a:p>
          <a:p>
            <a:pPr algn="r" rtl="1"/>
            <a:r>
              <a:rPr lang="fa-IR" dirty="0"/>
              <a:t>-برس بزرگ با یک لوله آب درون آن برای شستن پنجره قطار</a:t>
            </a:r>
          </a:p>
          <a:p>
            <a:pPr algn="r" rtl="1"/>
            <a:r>
              <a:rPr lang="fa-IR" dirty="0"/>
              <a:t>-دستمال كاغذي معطر( تركيب دستمال كاغذي و عطر)</a:t>
            </a:r>
          </a:p>
          <a:p>
            <a:pPr algn="r" rtl="1"/>
            <a:r>
              <a:rPr lang="fa-IR" dirty="0"/>
              <a:t>-موبایل و دوربین</a:t>
            </a:r>
          </a:p>
          <a:p>
            <a:pPr algn="r" rtl="1"/>
            <a:r>
              <a:rPr lang="fa-IR" dirty="0"/>
              <a:t>-ارتباط سيستم پيشنهادها با سيستم پرسنلی</a:t>
            </a:r>
          </a:p>
          <a:p>
            <a:pPr algn="r" rtl="1"/>
            <a:endParaRPr lang="fa-IR" dirty="0"/>
          </a:p>
        </p:txBody>
      </p:sp>
      <p:sp>
        <p:nvSpPr>
          <p:cNvPr id="2" name="Title 1"/>
          <p:cNvSpPr>
            <a:spLocks noGrp="1"/>
          </p:cNvSpPr>
          <p:nvPr>
            <p:ph type="title"/>
          </p:nvPr>
        </p:nvSpPr>
        <p:spPr/>
        <p:txBody>
          <a:bodyPr/>
          <a:lstStyle/>
          <a:p>
            <a:pPr algn="r" rtl="1"/>
            <a:r>
              <a:rPr lang="en-US" dirty="0"/>
              <a:t>Combine </a:t>
            </a:r>
            <a:r>
              <a:rPr lang="fa-IR" dirty="0"/>
              <a:t>ترکیب </a:t>
            </a:r>
          </a:p>
        </p:txBody>
      </p:sp>
    </p:spTree>
    <p:extLst>
      <p:ext uri="{BB962C8B-B14F-4D97-AF65-F5344CB8AC3E}">
        <p14:creationId xmlns:p14="http://schemas.microsoft.com/office/powerpoint/2010/main" val="38043722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آیا </a:t>
            </a:r>
            <a:r>
              <a:rPr lang="fa-IR" dirty="0"/>
              <a:t>می توان چیزی را متناسب تر کرد؟ (برای راحتی، زیبایی، کاربرد بهتر و غیره)</a:t>
            </a:r>
          </a:p>
          <a:p>
            <a:pPr algn="r" rtl="1"/>
            <a:r>
              <a:rPr lang="fa-IR" dirty="0"/>
              <a:t>خوردن نوشابه با نی و خمیده کردن نی</a:t>
            </a:r>
          </a:p>
          <a:p>
            <a:pPr algn="r" rtl="1"/>
            <a:r>
              <a:rPr lang="fa-IR" dirty="0"/>
              <a:t>گذاشتن زیپ روی لباس به جای دکمه</a:t>
            </a:r>
          </a:p>
          <a:p>
            <a:pPr algn="r" rtl="1"/>
            <a:r>
              <a:rPr lang="fa-IR" dirty="0"/>
              <a:t>ایجاد خدمات الکترونیک به جای دستی</a:t>
            </a:r>
          </a:p>
          <a:p>
            <a:pPr algn="r" rtl="1"/>
            <a:r>
              <a:rPr lang="fa-IR" dirty="0"/>
              <a:t>ایجاد بسته بندی های بزرگ برای مواد غذایی (خانواده)</a:t>
            </a:r>
          </a:p>
          <a:p>
            <a:pPr algn="r" rtl="1"/>
            <a:endParaRPr lang="fa-IR" dirty="0"/>
          </a:p>
        </p:txBody>
      </p:sp>
      <p:sp>
        <p:nvSpPr>
          <p:cNvPr id="2" name="Title 1"/>
          <p:cNvSpPr>
            <a:spLocks noGrp="1"/>
          </p:cNvSpPr>
          <p:nvPr>
            <p:ph type="title"/>
          </p:nvPr>
        </p:nvSpPr>
        <p:spPr/>
        <p:txBody>
          <a:bodyPr/>
          <a:lstStyle/>
          <a:p>
            <a:pPr algn="r" rtl="1"/>
            <a:r>
              <a:rPr lang="en-US" dirty="0"/>
              <a:t>Adapt  </a:t>
            </a:r>
            <a:r>
              <a:rPr lang="fa-IR" dirty="0"/>
              <a:t>متناسب </a:t>
            </a:r>
            <a:r>
              <a:rPr lang="fa-IR" dirty="0" smtClean="0"/>
              <a:t>کردن</a:t>
            </a:r>
            <a:r>
              <a:rPr lang="fa-IR" dirty="0"/>
              <a:t/>
            </a:r>
            <a:br>
              <a:rPr lang="fa-IR" dirty="0"/>
            </a:br>
            <a:endParaRPr lang="fa-IR" dirty="0"/>
          </a:p>
        </p:txBody>
      </p:sp>
    </p:spTree>
    <p:extLst>
      <p:ext uri="{BB962C8B-B14F-4D97-AF65-F5344CB8AC3E}">
        <p14:creationId xmlns:p14="http://schemas.microsoft.com/office/powerpoint/2010/main" val="22261242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آیا </a:t>
            </a:r>
            <a:r>
              <a:rPr lang="fa-IR" dirty="0"/>
              <a:t>می توان تغییری در چیزی ایجاد کرد؟ آیا می توان چیزی را بزرگتر کرد؟</a:t>
            </a:r>
          </a:p>
          <a:p>
            <a:pPr algn="r" rtl="1"/>
            <a:r>
              <a:rPr lang="fa-IR" dirty="0"/>
              <a:t>ساختن کفش های بسیار بزرگ برای تبلیغ</a:t>
            </a:r>
          </a:p>
          <a:p>
            <a:pPr algn="r" rtl="1"/>
            <a:r>
              <a:rPr lang="fa-IR" dirty="0"/>
              <a:t>ایجاد فروشگاه های زنجیره ای به جای یک فروشگاه</a:t>
            </a:r>
          </a:p>
          <a:p>
            <a:pPr algn="r" rtl="1"/>
            <a:r>
              <a:rPr lang="fa-IR" dirty="0"/>
              <a:t>تغییر در جنس قطعات برای دوام بیشتر</a:t>
            </a:r>
          </a:p>
          <a:p>
            <a:pPr algn="r" rtl="1"/>
            <a:r>
              <a:rPr lang="fa-IR" dirty="0"/>
              <a:t>10 چیز بگویید که با بزرگتر شدن فروششان بالا می رود.</a:t>
            </a:r>
          </a:p>
          <a:p>
            <a:pPr algn="r" rtl="1"/>
            <a:r>
              <a:rPr lang="fa-IR" dirty="0"/>
              <a:t>10 چیز بگویید که با معطر شدن فروششان بالا برود.</a:t>
            </a:r>
          </a:p>
          <a:p>
            <a:pPr algn="r" rtl="1"/>
            <a:r>
              <a:rPr lang="fa-IR" dirty="0"/>
              <a:t>بازی فوتبال با 2 توپ با رنگهای متفاوت</a:t>
            </a:r>
          </a:p>
          <a:p>
            <a:pPr algn="r" rtl="1"/>
            <a:endParaRPr lang="fa-IR" dirty="0"/>
          </a:p>
        </p:txBody>
      </p:sp>
      <p:sp>
        <p:nvSpPr>
          <p:cNvPr id="2" name="Title 1"/>
          <p:cNvSpPr>
            <a:spLocks noGrp="1"/>
          </p:cNvSpPr>
          <p:nvPr>
            <p:ph type="title"/>
          </p:nvPr>
        </p:nvSpPr>
        <p:spPr/>
        <p:txBody>
          <a:bodyPr/>
          <a:lstStyle/>
          <a:p>
            <a:pPr algn="r" rtl="1"/>
            <a:r>
              <a:rPr lang="en-US" dirty="0"/>
              <a:t>Modify (Magnify) </a:t>
            </a:r>
            <a:r>
              <a:rPr lang="fa-IR" dirty="0"/>
              <a:t>تغییر و بزرگنمایی:</a:t>
            </a:r>
          </a:p>
        </p:txBody>
      </p:sp>
    </p:spTree>
    <p:extLst>
      <p:ext uri="{BB962C8B-B14F-4D97-AF65-F5344CB8AC3E}">
        <p14:creationId xmlns:p14="http://schemas.microsoft.com/office/powerpoint/2010/main" val="14858139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چه </a:t>
            </a:r>
            <a:r>
              <a:rPr lang="fa-IR" dirty="0"/>
              <a:t>استفاده دیگری از چیزی می توانیم بکنیم؟</a:t>
            </a:r>
          </a:p>
          <a:p>
            <a:pPr algn="r" rtl="1"/>
            <a:r>
              <a:rPr lang="fa-IR" dirty="0"/>
              <a:t>استفاده از موتور ماشین </a:t>
            </a:r>
            <a:r>
              <a:rPr lang="fa-IR" dirty="0" smtClean="0"/>
              <a:t>چمن </a:t>
            </a:r>
            <a:r>
              <a:rPr lang="fa-IR" dirty="0"/>
              <a:t>زنی به عنوان موتور محرکه دوچرخه توسط هوندا</a:t>
            </a:r>
          </a:p>
          <a:p>
            <a:pPr algn="r" rtl="1"/>
            <a:r>
              <a:rPr lang="fa-IR" dirty="0"/>
              <a:t>استفاده مجدد از ضایعات </a:t>
            </a:r>
            <a:r>
              <a:rPr lang="fa-IR" dirty="0" smtClean="0"/>
              <a:t>تولید، خذده سنگ ها</a:t>
            </a:r>
            <a:endParaRPr lang="fa-IR" dirty="0"/>
          </a:p>
          <a:p>
            <a:pPr algn="r" rtl="1"/>
            <a:r>
              <a:rPr lang="fa-IR" dirty="0"/>
              <a:t>استفاده از گلدان به جای زیرپایی</a:t>
            </a:r>
          </a:p>
          <a:p>
            <a:pPr algn="r" rtl="1"/>
            <a:r>
              <a:rPr lang="fa-IR" dirty="0"/>
              <a:t>با محصولات خراب شده چه کنیم؟</a:t>
            </a:r>
          </a:p>
          <a:p>
            <a:pPr algn="r" rtl="1"/>
            <a:r>
              <a:rPr lang="fa-IR" dirty="0"/>
              <a:t>با طرحهای تحقیقاتی که به نتیجه نرسیده اند چه کنیم؟</a:t>
            </a:r>
          </a:p>
          <a:p>
            <a:pPr algn="r" rtl="1"/>
            <a:r>
              <a:rPr lang="fa-IR" dirty="0"/>
              <a:t>استفاده دیگر از پوست پسته؟</a:t>
            </a:r>
          </a:p>
          <a:p>
            <a:pPr algn="r" rtl="1"/>
            <a:endParaRPr lang="fa-IR" dirty="0"/>
          </a:p>
        </p:txBody>
      </p:sp>
      <p:sp>
        <p:nvSpPr>
          <p:cNvPr id="2" name="Title 1"/>
          <p:cNvSpPr>
            <a:spLocks noGrp="1"/>
          </p:cNvSpPr>
          <p:nvPr>
            <p:ph type="title"/>
          </p:nvPr>
        </p:nvSpPr>
        <p:spPr/>
        <p:txBody>
          <a:bodyPr/>
          <a:lstStyle/>
          <a:p>
            <a:pPr algn="r" rtl="1"/>
            <a:r>
              <a:rPr lang="en-US" dirty="0"/>
              <a:t>Put to other uses  </a:t>
            </a:r>
            <a:r>
              <a:rPr lang="fa-IR" dirty="0"/>
              <a:t>استفاده های دیگر:</a:t>
            </a:r>
          </a:p>
        </p:txBody>
      </p:sp>
    </p:spTree>
    <p:extLst>
      <p:ext uri="{BB962C8B-B14F-4D97-AF65-F5344CB8AC3E}">
        <p14:creationId xmlns:p14="http://schemas.microsoft.com/office/powerpoint/2010/main" val="18291735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چه </a:t>
            </a:r>
            <a:r>
              <a:rPr lang="fa-IR" dirty="0"/>
              <a:t>چیزی را می توان از چیزی حذف کرد؟</a:t>
            </a:r>
          </a:p>
          <a:p>
            <a:pPr algn="r" rtl="1"/>
            <a:r>
              <a:rPr lang="fa-IR" dirty="0"/>
              <a:t>کوتاه کردن فرآیندهای اداری</a:t>
            </a:r>
          </a:p>
          <a:p>
            <a:pPr algn="r" rtl="1"/>
            <a:r>
              <a:rPr lang="fa-IR" dirty="0"/>
              <a:t>کم کردن وزن موتور</a:t>
            </a:r>
          </a:p>
          <a:p>
            <a:pPr algn="r" rtl="1"/>
            <a:r>
              <a:rPr lang="fa-IR" dirty="0"/>
              <a:t>حذف سیم از هنذزفری موبایل</a:t>
            </a:r>
          </a:p>
          <a:p>
            <a:pPr algn="r" rtl="1"/>
            <a:r>
              <a:rPr lang="fa-IR" dirty="0"/>
              <a:t>حذف مقررات دست و پاگیر سازمانی</a:t>
            </a:r>
          </a:p>
          <a:p>
            <a:pPr algn="r" rtl="1"/>
            <a:endParaRPr lang="fa-IR" dirty="0"/>
          </a:p>
        </p:txBody>
      </p:sp>
      <p:sp>
        <p:nvSpPr>
          <p:cNvPr id="2" name="Title 1"/>
          <p:cNvSpPr>
            <a:spLocks noGrp="1"/>
          </p:cNvSpPr>
          <p:nvPr>
            <p:ph type="title"/>
          </p:nvPr>
        </p:nvSpPr>
        <p:spPr/>
        <p:txBody>
          <a:bodyPr/>
          <a:lstStyle/>
          <a:p>
            <a:pPr algn="r" rtl="1"/>
            <a:r>
              <a:rPr lang="en-US" dirty="0"/>
              <a:t>:Eliminate </a:t>
            </a:r>
            <a:r>
              <a:rPr lang="fa-IR" dirty="0"/>
              <a:t>حذف کردن</a:t>
            </a:r>
          </a:p>
        </p:txBody>
      </p:sp>
    </p:spTree>
    <p:extLst>
      <p:ext uri="{BB962C8B-B14F-4D97-AF65-F5344CB8AC3E}">
        <p14:creationId xmlns:p14="http://schemas.microsoft.com/office/powerpoint/2010/main" val="38213249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sz="2400" dirty="0" smtClean="0"/>
              <a:t>اگر </a:t>
            </a:r>
            <a:r>
              <a:rPr lang="fa-IR" sz="2400" dirty="0"/>
              <a:t>چیزی را معکوس کنیم یا ترتیب آن را تغییر دهیم چه می شود؟</a:t>
            </a:r>
          </a:p>
          <a:p>
            <a:pPr algn="r" rtl="1"/>
            <a:r>
              <a:rPr lang="fa-IR" sz="2400" dirty="0"/>
              <a:t>جنس فروخته شده پس گرفته می شود.</a:t>
            </a:r>
          </a:p>
          <a:p>
            <a:pPr algn="r" rtl="1"/>
            <a:r>
              <a:rPr lang="fa-IR" sz="2400" dirty="0"/>
              <a:t>مراجعه پزشک به بیمار</a:t>
            </a:r>
          </a:p>
          <a:p>
            <a:pPr algn="r" rtl="1"/>
            <a:r>
              <a:rPr lang="fa-IR" sz="2400" dirty="0" smtClean="0"/>
              <a:t>معکوس </a:t>
            </a:r>
            <a:r>
              <a:rPr lang="fa-IR" sz="2400" dirty="0"/>
              <a:t>کردن محل سوراخ سوزن خیاطی و اختراع چرخ خیاطی توسط </a:t>
            </a:r>
            <a:r>
              <a:rPr lang="fa-IR" sz="2400" dirty="0" smtClean="0"/>
              <a:t>آقای تیمونه </a:t>
            </a:r>
            <a:endParaRPr lang="fa-IR" sz="2400" dirty="0"/>
          </a:p>
          <a:p>
            <a:pPr algn="r" rtl="1"/>
            <a:r>
              <a:rPr lang="fa-IR" sz="2400" dirty="0"/>
              <a:t>طراحی اتومبیل با موتور در پشت</a:t>
            </a:r>
          </a:p>
          <a:p>
            <a:pPr algn="r" rtl="1"/>
            <a:r>
              <a:rPr lang="fa-IR" sz="2400" dirty="0"/>
              <a:t>تغییر ساعات استراحت در شرکت</a:t>
            </a:r>
          </a:p>
          <a:p>
            <a:pPr algn="r" rtl="1"/>
            <a:r>
              <a:rPr lang="fa-IR" sz="2400" dirty="0"/>
              <a:t>تغییر ترتیب مونتاژ </a:t>
            </a:r>
            <a:r>
              <a:rPr lang="fa-IR" sz="2400" dirty="0" smtClean="0"/>
              <a:t>قطعات</a:t>
            </a:r>
            <a:endParaRPr lang="fa-IR" sz="2400" dirty="0"/>
          </a:p>
          <a:p>
            <a:pPr algn="r" rtl="1"/>
            <a:r>
              <a:rPr lang="fa-IR" sz="2400" dirty="0"/>
              <a:t>تغییر آرایش محیط کار برای افزایش کارایی</a:t>
            </a:r>
          </a:p>
          <a:p>
            <a:pPr algn="r" rtl="1"/>
            <a:r>
              <a:rPr lang="fa-IR" sz="2400" dirty="0"/>
              <a:t>تغییر ساعات کار ادارات جهت کنترل ترافیک</a:t>
            </a:r>
          </a:p>
          <a:p>
            <a:pPr algn="r" rtl="1"/>
            <a:endParaRPr lang="fa-IR" sz="2400" dirty="0"/>
          </a:p>
        </p:txBody>
      </p:sp>
      <p:sp>
        <p:nvSpPr>
          <p:cNvPr id="2" name="Title 1"/>
          <p:cNvSpPr>
            <a:spLocks noGrp="1"/>
          </p:cNvSpPr>
          <p:nvPr>
            <p:ph type="title"/>
          </p:nvPr>
        </p:nvSpPr>
        <p:spPr/>
        <p:txBody>
          <a:bodyPr/>
          <a:lstStyle/>
          <a:p>
            <a:pPr algn="r" rtl="1"/>
            <a:r>
              <a:rPr lang="en-US" dirty="0"/>
              <a:t>Rearrangement (Reversing) </a:t>
            </a:r>
            <a:r>
              <a:rPr lang="fa-IR" dirty="0"/>
              <a:t>بازآرایی و معکوس سازی:</a:t>
            </a: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3786546"/>
            <a:ext cx="2952327" cy="2738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05304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sz="2400" dirty="0"/>
              <a:t>تمرین اسکمپر </a:t>
            </a:r>
            <a:r>
              <a:rPr lang="en-US" sz="2400" dirty="0"/>
              <a:t>SCAMPER:</a:t>
            </a:r>
          </a:p>
          <a:p>
            <a:pPr algn="r" rtl="1"/>
            <a:r>
              <a:rPr lang="fa-IR" sz="2400" dirty="0"/>
              <a:t>برای 5 دقیقه محیط و روش های کار خود را مجسم کنید. حال یک پیشنهاد بهبود با استفاده از یکی از روش های اسکمپر ارائه بدهید:                                                                                                                                                  </a:t>
            </a:r>
          </a:p>
          <a:p>
            <a:pPr algn="r" rtl="1"/>
            <a:r>
              <a:rPr lang="en-US" sz="2400" dirty="0"/>
              <a:t>Substitute - </a:t>
            </a:r>
            <a:r>
              <a:rPr lang="fa-IR" sz="2400" dirty="0"/>
              <a:t>جایگزینی </a:t>
            </a:r>
          </a:p>
          <a:p>
            <a:pPr algn="r" rtl="1"/>
            <a:r>
              <a:rPr lang="en-US" sz="2400" dirty="0"/>
              <a:t>Combine - </a:t>
            </a:r>
            <a:r>
              <a:rPr lang="fa-IR" sz="2400" dirty="0"/>
              <a:t>ترکیب </a:t>
            </a:r>
          </a:p>
          <a:p>
            <a:pPr algn="r" rtl="1"/>
            <a:r>
              <a:rPr lang="en-US" sz="2400" dirty="0"/>
              <a:t>Adapt – </a:t>
            </a:r>
            <a:r>
              <a:rPr lang="fa-IR" sz="2400" dirty="0"/>
              <a:t>متناسب کردن </a:t>
            </a:r>
          </a:p>
          <a:p>
            <a:pPr algn="r" rtl="1"/>
            <a:r>
              <a:rPr lang="en-US" sz="2400" dirty="0"/>
              <a:t>Modify (Magnify) – </a:t>
            </a:r>
            <a:r>
              <a:rPr lang="fa-IR" sz="2400" dirty="0"/>
              <a:t>تغییر یا بزرگنمایی </a:t>
            </a:r>
          </a:p>
          <a:p>
            <a:pPr algn="r" rtl="1"/>
            <a:r>
              <a:rPr lang="en-US" sz="2400" dirty="0"/>
              <a:t>Put to other uses – </a:t>
            </a:r>
            <a:r>
              <a:rPr lang="fa-IR" sz="2400" dirty="0"/>
              <a:t>به کارگیری در کاربرد دیگر </a:t>
            </a:r>
          </a:p>
          <a:p>
            <a:pPr algn="r" rtl="1"/>
            <a:r>
              <a:rPr lang="en-US" sz="2400" dirty="0"/>
              <a:t>Eliminate - </a:t>
            </a:r>
            <a:r>
              <a:rPr lang="fa-IR" sz="2400" dirty="0"/>
              <a:t>حذف </a:t>
            </a:r>
          </a:p>
          <a:p>
            <a:pPr algn="r" rtl="1"/>
            <a:r>
              <a:rPr lang="en-US" sz="2400" dirty="0"/>
              <a:t>Rearrangement (Reverse) – </a:t>
            </a:r>
            <a:r>
              <a:rPr lang="fa-IR" sz="2400" dirty="0"/>
              <a:t>باز آرایی یا معکوس کردن</a:t>
            </a:r>
          </a:p>
          <a:p>
            <a:pPr algn="r" rtl="1"/>
            <a:endParaRPr lang="fa-IR" sz="2400" dirty="0"/>
          </a:p>
        </p:txBody>
      </p:sp>
      <p:sp>
        <p:nvSpPr>
          <p:cNvPr id="2" name="Title 1"/>
          <p:cNvSpPr>
            <a:spLocks noGrp="1"/>
          </p:cNvSpPr>
          <p:nvPr>
            <p:ph type="title"/>
          </p:nvPr>
        </p:nvSpPr>
        <p:spPr/>
        <p:txBody>
          <a:bodyPr/>
          <a:lstStyle/>
          <a:p>
            <a:endParaRPr lang="fa-IR"/>
          </a:p>
        </p:txBody>
      </p:sp>
    </p:spTree>
    <p:extLst>
      <p:ext uri="{BB962C8B-B14F-4D97-AF65-F5344CB8AC3E}">
        <p14:creationId xmlns:p14="http://schemas.microsoft.com/office/powerpoint/2010/main" val="29945035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sz="2800" dirty="0" smtClean="0"/>
              <a:t>از </a:t>
            </a:r>
            <a:r>
              <a:rPr lang="fa-IR" sz="2800" dirty="0"/>
              <a:t>این روش برای ایجاد سؤالات بی شمار بهبود استفاده می شود.</a:t>
            </a:r>
          </a:p>
          <a:p>
            <a:pPr algn="r" rtl="1"/>
            <a:r>
              <a:rPr lang="fa-IR" sz="2800" dirty="0"/>
              <a:t>در این تکنیک، در مورد هر چیزی شش سؤال زیر مطرح می شود:</a:t>
            </a:r>
          </a:p>
          <a:p>
            <a:pPr algn="r" rtl="1"/>
            <a:r>
              <a:rPr lang="en-US" sz="2800" dirty="0"/>
              <a:t>What? – </a:t>
            </a:r>
            <a:r>
              <a:rPr lang="fa-IR" sz="2800" dirty="0"/>
              <a:t>چه چیزی؟ </a:t>
            </a:r>
          </a:p>
          <a:p>
            <a:pPr algn="r" rtl="1"/>
            <a:r>
              <a:rPr lang="en-US" sz="2800" dirty="0"/>
              <a:t>Why? – </a:t>
            </a:r>
            <a:r>
              <a:rPr lang="fa-IR" sz="2800" dirty="0"/>
              <a:t>چرا؟ </a:t>
            </a:r>
          </a:p>
          <a:p>
            <a:pPr algn="r" rtl="1"/>
            <a:r>
              <a:rPr lang="en-US" sz="2800" dirty="0"/>
              <a:t>Where? – </a:t>
            </a:r>
            <a:r>
              <a:rPr lang="fa-IR" sz="2800" dirty="0"/>
              <a:t>کجا؟ </a:t>
            </a:r>
          </a:p>
          <a:p>
            <a:pPr algn="r" rtl="1"/>
            <a:r>
              <a:rPr lang="en-US" sz="2800" dirty="0"/>
              <a:t>When? – </a:t>
            </a:r>
            <a:r>
              <a:rPr lang="fa-IR" sz="2800" dirty="0"/>
              <a:t>چه زمانی؟ </a:t>
            </a:r>
          </a:p>
          <a:p>
            <a:pPr algn="r" rtl="1"/>
            <a:r>
              <a:rPr lang="en-US" sz="2800" dirty="0"/>
              <a:t>Who? – </a:t>
            </a:r>
            <a:r>
              <a:rPr lang="fa-IR" sz="2800" dirty="0"/>
              <a:t>چه کسی؟ </a:t>
            </a:r>
          </a:p>
          <a:p>
            <a:pPr algn="r" rtl="1"/>
            <a:r>
              <a:rPr lang="en-US" sz="2800" dirty="0"/>
              <a:t>How? – </a:t>
            </a:r>
            <a:r>
              <a:rPr lang="fa-IR" sz="2800" dirty="0"/>
              <a:t>چگونه؟</a:t>
            </a:r>
          </a:p>
          <a:p>
            <a:pPr algn="r" rtl="1"/>
            <a:endParaRPr lang="fa-IR" sz="2800" dirty="0"/>
          </a:p>
        </p:txBody>
      </p:sp>
      <p:sp>
        <p:nvSpPr>
          <p:cNvPr id="2" name="Title 1"/>
          <p:cNvSpPr>
            <a:spLocks noGrp="1"/>
          </p:cNvSpPr>
          <p:nvPr>
            <p:ph type="title"/>
          </p:nvPr>
        </p:nvSpPr>
        <p:spPr/>
        <p:txBody>
          <a:bodyPr/>
          <a:lstStyle/>
          <a:p>
            <a:pPr algn="r" rtl="1"/>
            <a:r>
              <a:rPr lang="fa-IR" dirty="0"/>
              <a:t>- تکنیک </a:t>
            </a:r>
            <a:r>
              <a:rPr lang="en-US" dirty="0"/>
              <a:t>5</a:t>
            </a:r>
            <a:r>
              <a:rPr lang="en-US" dirty="0" smtClean="0"/>
              <a:t>W.1H</a:t>
            </a:r>
            <a:r>
              <a:rPr lang="en-US" dirty="0"/>
              <a:t>:</a:t>
            </a:r>
            <a:br>
              <a:rPr lang="en-US" dirty="0"/>
            </a:br>
            <a:endParaRPr lang="fa-IR" dirty="0"/>
          </a:p>
        </p:txBody>
      </p:sp>
    </p:spTree>
    <p:extLst>
      <p:ext uri="{BB962C8B-B14F-4D97-AF65-F5344CB8AC3E}">
        <p14:creationId xmlns:p14="http://schemas.microsoft.com/office/powerpoint/2010/main" val="7183944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sz="2000" dirty="0" smtClean="0"/>
              <a:t>با </a:t>
            </a:r>
            <a:r>
              <a:rPr lang="fa-IR" sz="2000" dirty="0"/>
              <a:t>ورود اطلاعات به ذهن از آنجا كه ذهن سيستم الگوساز خود سازمان دهنده است، سعي مي كند در كمترين زمان اطلاعات ورودي را در نزديكترين ، شبيه ترين و آشناترين قالب ذهني قرار دهد.در اين تكنيك اطلاعات وارونه وارد ذهن مي شوند، در نتیجه احتمال اينكه وارد قالب جديدي شوند افزايش مي يابد و خروجي قالب، با گذشته تفاوت خواهد داشت. اين درك جديد ماده اوليه براي مراحل بعدي فرآيند تفكر است و موجب خلاقيت مي شود.استفاده از اين تكنيك كمك شاياني به شناسايي قالبهاي ذهني پنهان خود و ديگران مي كند. با استفاده از این تکنیک، ترس از شكست فرد كاهش و توان فرد براي فرار از نگرش به شيوة متداول افزايش مي يابد.                                                    </a:t>
            </a:r>
          </a:p>
          <a:p>
            <a:pPr algn="r" rtl="1"/>
            <a:r>
              <a:rPr lang="fa-IR" sz="2000" dirty="0"/>
              <a:t>تمرین وارونه سازی:</a:t>
            </a:r>
          </a:p>
          <a:p>
            <a:pPr algn="r" rtl="1"/>
            <a:r>
              <a:rPr lang="fa-IR" sz="2000" dirty="0"/>
              <a:t>چگونه می توانیم شهروند بدی برای شهر خود باشیم؟</a:t>
            </a:r>
          </a:p>
          <a:p>
            <a:pPr algn="r" rtl="1"/>
            <a:r>
              <a:rPr lang="fa-IR" sz="2000" dirty="0"/>
              <a:t>چگونه می توانیم کاری کنیم که شرکت در عرض 3 ماه ورشکسته شود؟</a:t>
            </a:r>
          </a:p>
          <a:p>
            <a:pPr algn="r" rtl="1"/>
            <a:endParaRPr lang="fa-IR" sz="2000" dirty="0"/>
          </a:p>
        </p:txBody>
      </p:sp>
      <p:sp>
        <p:nvSpPr>
          <p:cNvPr id="2" name="Title 1"/>
          <p:cNvSpPr>
            <a:spLocks noGrp="1"/>
          </p:cNvSpPr>
          <p:nvPr>
            <p:ph type="title"/>
          </p:nvPr>
        </p:nvSpPr>
        <p:spPr/>
        <p:txBody>
          <a:bodyPr/>
          <a:lstStyle/>
          <a:p>
            <a:pPr algn="r" rtl="1"/>
            <a:r>
              <a:rPr lang="fa-IR" dirty="0"/>
              <a:t>وارونه سازی مسأله:</a:t>
            </a:r>
            <a:br>
              <a:rPr lang="fa-IR" dirty="0"/>
            </a:br>
            <a:endParaRPr lang="fa-IR" dirty="0"/>
          </a:p>
        </p:txBody>
      </p:sp>
    </p:spTree>
    <p:extLst>
      <p:ext uri="{BB962C8B-B14F-4D97-AF65-F5344CB8AC3E}">
        <p14:creationId xmlns:p14="http://schemas.microsoft.com/office/powerpoint/2010/main" val="271371691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pPr algn="r" rtl="1"/>
            <a:r>
              <a:rPr lang="fa-IR" dirty="0"/>
              <a:t>توصیه هایی برای افزایش خلاقیت:</a:t>
            </a:r>
          </a:p>
          <a:p>
            <a:pPr algn="r" rtl="1"/>
            <a:r>
              <a:rPr lang="fa-IR" dirty="0"/>
              <a:t>به آهنگهای الهام بخش گوش کنید؛مثلا: آهنگ باران!</a:t>
            </a:r>
          </a:p>
          <a:p>
            <a:pPr algn="r" rtl="1"/>
            <a:r>
              <a:rPr lang="fa-IR" dirty="0"/>
              <a:t>از مکانهای رویایی مثل موزه ها و آثار باستانی بیشتر دیدن کنید.</a:t>
            </a:r>
          </a:p>
          <a:p>
            <a:pPr algn="r" rtl="1"/>
            <a:r>
              <a:rPr lang="fa-IR" dirty="0"/>
              <a:t>به جاهایی که تا به حال نرفته اید بیشتر سفر کنید.</a:t>
            </a:r>
          </a:p>
          <a:p>
            <a:pPr algn="r" rtl="1"/>
            <a:r>
              <a:rPr lang="fa-IR" dirty="0"/>
              <a:t>اشیای محل کارتان و روی میزتان را از اشیای پیچیده و عجیب و غریب انتخاب کنید.</a:t>
            </a:r>
          </a:p>
          <a:p>
            <a:pPr algn="r" rtl="1"/>
            <a:r>
              <a:rPr lang="fa-IR" dirty="0"/>
              <a:t>سعی کنید مخالف عادتهای خود رفتار کنید.</a:t>
            </a:r>
          </a:p>
          <a:p>
            <a:pPr algn="r" rtl="1"/>
            <a:r>
              <a:rPr lang="fa-IR" dirty="0"/>
              <a:t>دکوراسیون منزل و محل کار خود را مرتب تغییر دهید.</a:t>
            </a:r>
          </a:p>
          <a:p>
            <a:pPr algn="r" rtl="1"/>
            <a:r>
              <a:rPr lang="fa-IR" dirty="0"/>
              <a:t>همیشه از نمایشگاه اختراعات و اکتشافات دیدن کنید.</a:t>
            </a:r>
          </a:p>
          <a:p>
            <a:pPr algn="r" rtl="1"/>
            <a:r>
              <a:rPr lang="fa-IR" dirty="0"/>
              <a:t>از افراد غریبه، بی خبر و حتی بچه ها در حل مساله تان کمک بگیرید.</a:t>
            </a:r>
          </a:p>
          <a:p>
            <a:pPr algn="r" rtl="1"/>
            <a:r>
              <a:rPr lang="fa-IR" dirty="0"/>
              <a:t>برای خلق ایده ها حداقل تعیین کنید؛ مثلا 50 ایده حداقل</a:t>
            </a:r>
          </a:p>
          <a:p>
            <a:pPr algn="r" rtl="1"/>
            <a:r>
              <a:rPr lang="fa-IR" dirty="0"/>
              <a:t>معما زیاد حل کنید.</a:t>
            </a:r>
          </a:p>
          <a:p>
            <a:pPr algn="r" rtl="1"/>
            <a:r>
              <a:rPr lang="fa-IR" dirty="0"/>
              <a:t>مراقب وسوسه ارزیابی اقتصادی قبل از موعد باشید.</a:t>
            </a:r>
          </a:p>
          <a:p>
            <a:pPr algn="r" rtl="1"/>
            <a:r>
              <a:rPr lang="fa-IR" dirty="0"/>
              <a:t>به مشکلات به عنوان فرصت نگاه کنید.</a:t>
            </a:r>
          </a:p>
          <a:p>
            <a:pPr algn="r" rtl="1"/>
            <a:r>
              <a:rPr lang="fa-IR" dirty="0"/>
              <a:t>اگر مساله ای دو راه حل دارد آن را از راه سوم حل کنید</a:t>
            </a:r>
          </a:p>
          <a:p>
            <a:pPr algn="r" rtl="1"/>
            <a:endParaRPr lang="fa-IR" dirty="0"/>
          </a:p>
        </p:txBody>
      </p:sp>
      <p:sp>
        <p:nvSpPr>
          <p:cNvPr id="2" name="Title 1"/>
          <p:cNvSpPr>
            <a:spLocks noGrp="1"/>
          </p:cNvSpPr>
          <p:nvPr>
            <p:ph type="title"/>
          </p:nvPr>
        </p:nvSpPr>
        <p:spPr/>
        <p:txBody>
          <a:bodyPr/>
          <a:lstStyle/>
          <a:p>
            <a:pPr algn="r" rtl="1"/>
            <a:r>
              <a:rPr lang="fa-IR" dirty="0"/>
              <a:t>توصیه هایی برای افزایش خلاقیت:</a:t>
            </a:r>
          </a:p>
        </p:txBody>
      </p:sp>
    </p:spTree>
    <p:extLst>
      <p:ext uri="{BB962C8B-B14F-4D97-AF65-F5344CB8AC3E}">
        <p14:creationId xmlns:p14="http://schemas.microsoft.com/office/powerpoint/2010/main" val="363295271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20688"/>
            <a:ext cx="7632848" cy="578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405492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smtClean="0"/>
              <a:t>مسئله     راه حل ها      پیامدها</a:t>
            </a:r>
          </a:p>
          <a:p>
            <a:pPr algn="r" rtl="1"/>
            <a:endParaRPr lang="fa-IR" dirty="0"/>
          </a:p>
          <a:p>
            <a:pPr algn="r" rtl="1"/>
            <a:r>
              <a:rPr lang="fa-IR" dirty="0" smtClean="0"/>
              <a:t>تصمیم من</a:t>
            </a:r>
          </a:p>
          <a:p>
            <a:pPr algn="r" rtl="1"/>
            <a:r>
              <a:rPr lang="fa-IR" dirty="0" smtClean="0"/>
              <a:t>دلائل این تصمیم</a:t>
            </a:r>
            <a:endParaRPr lang="en-US" dirty="0"/>
          </a:p>
        </p:txBody>
      </p:sp>
      <p:sp>
        <p:nvSpPr>
          <p:cNvPr id="2" name="Title 1"/>
          <p:cNvSpPr>
            <a:spLocks noGrp="1"/>
          </p:cNvSpPr>
          <p:nvPr>
            <p:ph type="title"/>
          </p:nvPr>
        </p:nvSpPr>
        <p:spPr/>
        <p:txBody>
          <a:bodyPr/>
          <a:lstStyle/>
          <a:p>
            <a:pPr algn="r" rtl="1"/>
            <a:r>
              <a:rPr lang="fa-IR" dirty="0" smtClean="0"/>
              <a:t>تمرین:</a:t>
            </a:r>
            <a:endParaRPr lang="en-US" dirty="0"/>
          </a:p>
        </p:txBody>
      </p:sp>
    </p:spTree>
    <p:extLst>
      <p:ext uri="{BB962C8B-B14F-4D97-AF65-F5344CB8AC3E}">
        <p14:creationId xmlns:p14="http://schemas.microsoft.com/office/powerpoint/2010/main" val="7487579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6984776" cy="5382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6909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fa-IR" sz="3600" dirty="0" smtClean="0">
                <a:cs typeface="B Titr" panose="00000700000000000000" pitchFamily="2" charset="-78"/>
              </a:rPr>
              <a:t>بهره ور باشيد و پايدار</a:t>
            </a:r>
            <a:endParaRPr lang="fa-IR" sz="3600" dirty="0">
              <a:cs typeface="B Titr" panose="00000700000000000000" pitchFamily="2" charset="-78"/>
            </a:endParaRPr>
          </a:p>
        </p:txBody>
      </p:sp>
    </p:spTree>
    <p:extLst>
      <p:ext uri="{BB962C8B-B14F-4D97-AF65-F5344CB8AC3E}">
        <p14:creationId xmlns:p14="http://schemas.microsoft.com/office/powerpoint/2010/main" val="325931540"/>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_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rgbClr val="000000"/>
          </a:solidFill>
          <a:prstDash val="solid"/>
          <a:round/>
          <a:headEnd type="arrow" w="med" len="med"/>
          <a:tailEnd type="arrow"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28575" cap="flat" cmpd="sng" algn="ctr">
          <a:solidFill>
            <a:srgbClr val="000000"/>
          </a:solidFill>
          <a:prstDash val="solid"/>
          <a:round/>
          <a:headEnd type="arrow" w="med" len="med"/>
          <a:tailEnd type="arrow"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name="2_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4.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400</TotalTime>
  <Words>5391</Words>
  <Application>Microsoft Office PowerPoint</Application>
  <PresentationFormat>On-screen Show (4:3)</PresentationFormat>
  <Paragraphs>359</Paragraphs>
  <Slides>65</Slides>
  <Notes>3</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65</vt:i4>
      </vt:variant>
    </vt:vector>
  </HeadingPairs>
  <TitlesOfParts>
    <vt:vector size="70" baseType="lpstr">
      <vt:lpstr>1_Pixel</vt:lpstr>
      <vt:lpstr>1_Adjacency</vt:lpstr>
      <vt:lpstr>2_Adjacency</vt:lpstr>
      <vt:lpstr>Concourse</vt:lpstr>
      <vt:lpstr>Document</vt:lpstr>
      <vt:lpstr>PowerPoint Presentation</vt:lpstr>
      <vt:lpstr>به نام خداي بزرگ</vt:lpstr>
      <vt:lpstr>PowerPoint Presentation</vt:lpstr>
      <vt:lpstr>مقدمه:</vt:lpstr>
      <vt:lpstr>خلاقیت:</vt:lpstr>
      <vt:lpstr>ضرورت و اهمیت خلاقیت و نوآوری  </vt:lpstr>
      <vt:lpstr>آمابیل در سال 1989 مدلی برای عوامل ایجاد کننده خلاقیت ارائه داد که به صورت زیر می باشد :</vt:lpstr>
      <vt:lpstr>PowerPoint Presentation</vt:lpstr>
      <vt:lpstr>ویژگی های سازمان خلاق </vt:lpstr>
      <vt:lpstr>با مطرح کردن اجزاء خلاقیت و بررسی  تاثیر هر کدام روی عوامل موثر بر خلاقیت ، مدل زیر ارائه می شود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تفاوت و تمايز مشکل با مسئله :</vt:lpstr>
      <vt:lpstr>شناسایی مسئله:</vt:lpstr>
      <vt:lpstr>مهارت حل مساله:</vt:lpstr>
      <vt:lpstr>روشهایی  برای حل مساله: </vt:lpstr>
      <vt:lpstr>PowerPoint Presentation</vt:lpstr>
      <vt:lpstr>PowerPoint Presentation</vt:lpstr>
      <vt:lpstr>PowerPoint Presentation</vt:lpstr>
      <vt:lpstr> سطح تصمیم گیری:</vt:lpstr>
      <vt:lpstr>گونه های تصمیم گیری</vt:lpstr>
      <vt:lpstr>روشهای معمول در تصمیم گیری: </vt:lpstr>
      <vt:lpstr>1- تصمیم گیری غیرفعال(حال گرایی):</vt:lpstr>
      <vt:lpstr>2- تصمیم گیری انفعالی(گذشته گرایی):</vt:lpstr>
      <vt:lpstr>3- تصمیم گیری فعال(آینده گرایی):</vt:lpstr>
      <vt:lpstr>4- تصمیم گیری فوق فعال (آینده سازی):</vt:lpstr>
      <vt:lpstr>مقایسه 4 نوع تصمیم گیری:</vt:lpstr>
      <vt:lpstr>PowerPoint Presentation</vt:lpstr>
      <vt:lpstr>رعایت برخی از اصول در حل مساله:</vt:lpstr>
      <vt:lpstr>مراحل حل مسئله</vt:lpstr>
      <vt:lpstr>تفاوت تیم و گروه:</vt:lpstr>
      <vt:lpstr> شرح مساله:</vt:lpstr>
      <vt:lpstr>داده و اطلاعات:</vt:lpstr>
      <vt:lpstr>بررسی و کشف راه حل ها:</vt:lpstr>
      <vt:lpstr>روش استخوان ماهی:</vt:lpstr>
      <vt:lpstr>PowerPoint Presentation</vt:lpstr>
      <vt:lpstr>PowerPoint Presentation</vt:lpstr>
      <vt:lpstr>تکنیک دلفی</vt:lpstr>
      <vt:lpstr>شش کلاه تفکر:</vt:lpstr>
      <vt:lpstr>تعریف شش کلاه تفکر:</vt:lpstr>
      <vt:lpstr>تكنيك 6 كلاه فكري:</vt:lpstr>
      <vt:lpstr>اهداف اصلی تکنیک شش کلاه تفکر:</vt:lpstr>
      <vt:lpstr>اسکمپر: SCAMPER</vt:lpstr>
      <vt:lpstr>:Substitute جایگزینی </vt:lpstr>
      <vt:lpstr>Combine ترکیب </vt:lpstr>
      <vt:lpstr>Adapt  متناسب کردن </vt:lpstr>
      <vt:lpstr>Modify (Magnify) تغییر و بزرگنمایی:</vt:lpstr>
      <vt:lpstr>Put to other uses  استفاده های دیگر:</vt:lpstr>
      <vt:lpstr>:Eliminate حذف کردن</vt:lpstr>
      <vt:lpstr>Rearrangement (Reversing) بازآرایی و معکوس سازی:</vt:lpstr>
      <vt:lpstr>PowerPoint Presentation</vt:lpstr>
      <vt:lpstr>- تکنیک 5W.1H: </vt:lpstr>
      <vt:lpstr>وارونه سازی مسأله: </vt:lpstr>
      <vt:lpstr>توصیه هایی برای افزایش خلاقیت:</vt:lpstr>
      <vt:lpstr>PowerPoint Presentation</vt:lpstr>
      <vt:lpstr>تمرین:</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dc:creator>
  <cp:lastModifiedBy>Dr. Rad</cp:lastModifiedBy>
  <cp:revision>37</cp:revision>
  <dcterms:created xsi:type="dcterms:W3CDTF">2016-12-10T12:48:45Z</dcterms:created>
  <dcterms:modified xsi:type="dcterms:W3CDTF">2020-05-12T15:39:46Z</dcterms:modified>
</cp:coreProperties>
</file>