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1" r:id="rId3"/>
    <p:sldId id="257" r:id="rId4"/>
    <p:sldId id="258" r:id="rId5"/>
    <p:sldId id="259" r:id="rId6"/>
    <p:sldId id="260" r:id="rId7"/>
    <p:sldId id="321" r:id="rId8"/>
    <p:sldId id="262" r:id="rId9"/>
    <p:sldId id="263" r:id="rId10"/>
    <p:sldId id="302" r:id="rId11"/>
    <p:sldId id="303" r:id="rId12"/>
    <p:sldId id="304" r:id="rId13"/>
    <p:sldId id="305" r:id="rId14"/>
    <p:sldId id="306" r:id="rId15"/>
    <p:sldId id="307" r:id="rId16"/>
    <p:sldId id="308" r:id="rId17"/>
    <p:sldId id="309" r:id="rId18"/>
    <p:sldId id="310" r:id="rId19"/>
    <p:sldId id="311" r:id="rId20"/>
    <p:sldId id="312" r:id="rId21"/>
    <p:sldId id="265" r:id="rId22"/>
    <p:sldId id="322" r:id="rId23"/>
    <p:sldId id="323" r:id="rId24"/>
    <p:sldId id="324" r:id="rId25"/>
    <p:sldId id="325" r:id="rId26"/>
    <p:sldId id="326" r:id="rId27"/>
    <p:sldId id="327" r:id="rId28"/>
    <p:sldId id="328" r:id="rId29"/>
    <p:sldId id="329" r:id="rId30"/>
    <p:sldId id="320" r:id="rId31"/>
    <p:sldId id="267" r:id="rId32"/>
    <p:sldId id="268" r:id="rId33"/>
    <p:sldId id="270" r:id="rId34"/>
    <p:sldId id="271" r:id="rId35"/>
    <p:sldId id="272" r:id="rId36"/>
    <p:sldId id="277" r:id="rId37"/>
    <p:sldId id="276" r:id="rId38"/>
    <p:sldId id="278" r:id="rId39"/>
    <p:sldId id="279" r:id="rId40"/>
    <p:sldId id="281" r:id="rId41"/>
    <p:sldId id="314" r:id="rId42"/>
    <p:sldId id="284" r:id="rId43"/>
    <p:sldId id="285" r:id="rId44"/>
    <p:sldId id="286" r:id="rId45"/>
    <p:sldId id="287" r:id="rId46"/>
    <p:sldId id="288" r:id="rId47"/>
    <p:sldId id="290" r:id="rId48"/>
    <p:sldId id="291" r:id="rId49"/>
    <p:sldId id="292" r:id="rId50"/>
    <p:sldId id="293" r:id="rId51"/>
    <p:sldId id="294" r:id="rId52"/>
    <p:sldId id="295" r:id="rId53"/>
    <p:sldId id="296" r:id="rId54"/>
    <p:sldId id="297" r:id="rId55"/>
    <p:sldId id="298" r:id="rId56"/>
    <p:sldId id="315" r:id="rId57"/>
    <p:sldId id="316" r:id="rId58"/>
    <p:sldId id="318" r:id="rId59"/>
    <p:sldId id="319" r:id="rId60"/>
    <p:sldId id="289" r:id="rId61"/>
    <p:sldId id="299" r:id="rId62"/>
    <p:sldId id="300"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11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E32F3F7-713C-4534-9B84-D675E9D67882}" type="datetimeFigureOut">
              <a:rPr lang="en-US" smtClean="0"/>
              <a:t>5/12/2020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2D4E924-6884-43D6-98E9-90F5E17FCA4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32F3F7-713C-4534-9B84-D675E9D67882}" type="datetimeFigureOut">
              <a:rPr lang="en-US" smtClean="0"/>
              <a:t>5/12/2020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2D4E924-6884-43D6-98E9-90F5E17FCA4E}"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E32F3F7-713C-4534-9B84-D675E9D67882}" type="datetimeFigureOut">
              <a:rPr lang="en-US" smtClean="0"/>
              <a:t>5/12/2020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2D4E924-6884-43D6-98E9-90F5E17FCA4E}"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E32F3F7-713C-4534-9B84-D675E9D67882}" type="datetimeFigureOut">
              <a:rPr lang="en-US" smtClean="0"/>
              <a:t>5/12/2020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2D4E924-6884-43D6-98E9-90F5E17FCA4E}"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E32F3F7-713C-4534-9B84-D675E9D67882}" type="datetimeFigureOut">
              <a:rPr lang="en-US" smtClean="0"/>
              <a:t>5/12/2020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2D4E924-6884-43D6-98E9-90F5E17FCA4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E32F3F7-713C-4534-9B84-D675E9D67882}" type="datetimeFigureOut">
              <a:rPr lang="en-US" smtClean="0"/>
              <a:t>5/12/2020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2D4E924-6884-43D6-98E9-90F5E17FCA4E}"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E32F3F7-713C-4534-9B84-D675E9D67882}" type="datetimeFigureOut">
              <a:rPr lang="en-US" smtClean="0"/>
              <a:t>5/12/2020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2D4E924-6884-43D6-98E9-90F5E17FCA4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E32F3F7-713C-4534-9B84-D675E9D67882}" type="datetimeFigureOut">
              <a:rPr lang="en-US" smtClean="0"/>
              <a:t>5/12/2020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2D4E924-6884-43D6-98E9-90F5E17FCA4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E32F3F7-713C-4534-9B84-D675E9D67882}" type="datetimeFigureOut">
              <a:rPr lang="en-US" smtClean="0"/>
              <a:t>5/12/2020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2D4E924-6884-43D6-98E9-90F5E17FCA4E}"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32F3F7-713C-4534-9B84-D675E9D67882}" type="datetimeFigureOut">
              <a:rPr lang="en-US" smtClean="0"/>
              <a:t>5/12/2020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2D4E924-6884-43D6-98E9-90F5E17FCA4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32F3F7-713C-4534-9B84-D675E9D67882}" type="datetimeFigureOut">
              <a:rPr lang="en-US" smtClean="0"/>
              <a:t>5/12/2020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2D4E924-6884-43D6-98E9-90F5E17FCA4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E32F3F7-713C-4534-9B84-D675E9D67882}" type="datetimeFigureOut">
              <a:rPr lang="en-US" smtClean="0"/>
              <a:t>5/12/2020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2D4E924-6884-43D6-98E9-90F5E17FCA4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radlearning.i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www.radlearning.ir/"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2"/>
            <a:ext cx="7772400" cy="3672407"/>
          </a:xfrm>
        </p:spPr>
        <p:txBody>
          <a:bodyPr>
            <a:normAutofit fontScale="90000"/>
          </a:bodyPr>
          <a:lstStyle/>
          <a:p>
            <a:r>
              <a:rPr lang="fa-IR" sz="3600" dirty="0" smtClean="0">
                <a:cs typeface="B Titr" panose="00000700000000000000" pitchFamily="2" charset="-78"/>
              </a:rPr>
              <a:t/>
            </a:r>
            <a:br>
              <a:rPr lang="fa-IR" sz="3600" dirty="0" smtClean="0">
                <a:cs typeface="B Titr" panose="00000700000000000000" pitchFamily="2" charset="-78"/>
              </a:rPr>
            </a:br>
            <a:r>
              <a:rPr lang="fa-IR" sz="3600" dirty="0" smtClean="0">
                <a:cs typeface="B Titr" panose="00000700000000000000" pitchFamily="2" charset="-78"/>
              </a:rPr>
              <a:t>به نام خدا</a:t>
            </a:r>
            <a:r>
              <a:rPr lang="fa-IR" dirty="0" smtClean="0">
                <a:cs typeface="B Titr" panose="00000700000000000000" pitchFamily="2" charset="-78"/>
              </a:rPr>
              <a:t/>
            </a:r>
            <a:br>
              <a:rPr lang="fa-IR" dirty="0" smtClean="0">
                <a:cs typeface="B Titr" panose="00000700000000000000" pitchFamily="2" charset="-78"/>
              </a:rPr>
            </a:br>
            <a:r>
              <a:rPr lang="fa-IR" dirty="0" smtClean="0">
                <a:cs typeface="B Titr" panose="00000700000000000000" pitchFamily="2" charset="-78"/>
              </a:rPr>
              <a:t/>
            </a:r>
            <a:br>
              <a:rPr lang="fa-IR" dirty="0" smtClean="0">
                <a:cs typeface="B Titr" panose="00000700000000000000" pitchFamily="2" charset="-78"/>
              </a:rPr>
            </a:br>
            <a:r>
              <a:rPr lang="fa-IR" sz="4000" dirty="0" smtClean="0">
                <a:cs typeface="B Titr" panose="00000700000000000000" pitchFamily="2" charset="-78"/>
              </a:rPr>
              <a:t>ارتباط موثر در سازمان</a:t>
            </a:r>
            <a:r>
              <a:rPr lang="fa-IR" dirty="0" smtClean="0">
                <a:cs typeface="B Titr" panose="00000700000000000000" pitchFamily="2" charset="-78"/>
              </a:rPr>
              <a:t/>
            </a:r>
            <a:br>
              <a:rPr lang="fa-IR" dirty="0" smtClean="0">
                <a:cs typeface="B Titr" panose="00000700000000000000" pitchFamily="2" charset="-78"/>
              </a:rPr>
            </a:br>
            <a:r>
              <a:rPr lang="fa-IR" dirty="0">
                <a:cs typeface="B Titr" panose="00000700000000000000" pitchFamily="2" charset="-78"/>
              </a:rPr>
              <a:t/>
            </a:r>
            <a:br>
              <a:rPr lang="fa-IR" dirty="0">
                <a:cs typeface="B Titr" panose="00000700000000000000" pitchFamily="2" charset="-78"/>
              </a:rPr>
            </a:br>
            <a:r>
              <a:rPr lang="fa-IR" sz="2700" dirty="0">
                <a:cs typeface="B Titr" panose="00000700000000000000" pitchFamily="2" charset="-78"/>
              </a:rPr>
              <a:t/>
            </a:r>
            <a:br>
              <a:rPr lang="fa-IR" sz="2700" dirty="0">
                <a:cs typeface="B Titr" panose="00000700000000000000" pitchFamily="2" charset="-78"/>
              </a:rPr>
            </a:br>
            <a:r>
              <a:rPr lang="fa-IR" sz="2700" dirty="0" smtClean="0">
                <a:cs typeface="B Titr" panose="00000700000000000000" pitchFamily="2" charset="-78"/>
              </a:rPr>
              <a:t>مدرس: حسين اميني راد</a:t>
            </a:r>
            <a:br>
              <a:rPr lang="fa-IR" sz="2700" dirty="0" smtClean="0">
                <a:cs typeface="B Titr" panose="00000700000000000000" pitchFamily="2" charset="-78"/>
              </a:rPr>
            </a:br>
            <a:r>
              <a:rPr lang="fa-IR" sz="2700" dirty="0" smtClean="0">
                <a:cs typeface="B Titr" panose="00000700000000000000" pitchFamily="2" charset="-78"/>
              </a:rPr>
              <a:t>دانش آموخته دکتري مديريت کسب و کار</a:t>
            </a:r>
            <a:endParaRPr lang="en-US" sz="2700" dirty="0">
              <a:cs typeface="B Titr" panose="00000700000000000000" pitchFamily="2" charset="-78"/>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702" y="2069998"/>
            <a:ext cx="1935066" cy="1935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36619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a:r>
              <a:rPr lang="en-US" sz="2800" dirty="0" smtClean="0">
                <a:solidFill>
                  <a:schemeClr val="accent3"/>
                </a:solidFill>
                <a:hlinkClick r:id="rId2"/>
              </a:rPr>
              <a:t>www.radbusiness.ir</a:t>
            </a:r>
            <a:endParaRPr lang="en-US" sz="2800" dirty="0">
              <a:solidFill>
                <a:schemeClr val="accent3"/>
              </a:solidFill>
            </a:endParaRPr>
          </a:p>
          <a:p>
            <a:pPr algn="l"/>
            <a:r>
              <a:rPr lang="en-US" sz="2800" dirty="0" smtClean="0">
                <a:solidFill>
                  <a:schemeClr val="accent3"/>
                </a:solidFill>
              </a:rPr>
              <a:t>09129420351</a:t>
            </a:r>
          </a:p>
          <a:p>
            <a:pPr algn="l"/>
            <a:r>
              <a:rPr lang="en-US" sz="2800" dirty="0" smtClean="0">
                <a:solidFill>
                  <a:schemeClr val="accent3"/>
                </a:solidFill>
              </a:rPr>
              <a:t>01133244121</a:t>
            </a:r>
            <a:endParaRPr lang="fa-IR" sz="2800" dirty="0">
              <a:solidFill>
                <a:schemeClr val="accent3"/>
              </a:solidFill>
            </a:endParaRPr>
          </a:p>
          <a:p>
            <a:r>
              <a:rPr lang="fa-IR" sz="3200" dirty="0" smtClean="0">
                <a:cs typeface="B Titr" panose="00000700000000000000" pitchFamily="2" charset="-78"/>
              </a:rPr>
              <a:t>ساري- </a:t>
            </a:r>
            <a:r>
              <a:rPr lang="fa-IR" sz="3200" dirty="0" smtClean="0">
                <a:cs typeface="B Titr" panose="00000700000000000000" pitchFamily="2" charset="-78"/>
              </a:rPr>
              <a:t>خيابان فرهنگ- فرهنگ 21- ساختمان نيلوفرانه- واحد 1- مجتمع </a:t>
            </a:r>
            <a:r>
              <a:rPr lang="fa-IR" sz="3200" dirty="0" smtClean="0">
                <a:cs typeface="B Titr" panose="00000700000000000000" pitchFamily="2" charset="-78"/>
              </a:rPr>
              <a:t>کسب و کار راد</a:t>
            </a:r>
            <a:endParaRPr lang="fa-IR" sz="3200" dirty="0">
              <a:cs typeface="B Titr" panose="000007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کانال هاي ارتباطي ما:</a:t>
            </a:r>
            <a:endParaRPr lang="fa-IR" dirty="0">
              <a:cs typeface="B Titr" panose="00000700000000000000" pitchFamily="2" charset="-78"/>
            </a:endParaRPr>
          </a:p>
        </p:txBody>
      </p:sp>
    </p:spTree>
    <p:extLst>
      <p:ext uri="{BB962C8B-B14F-4D97-AF65-F5344CB8AC3E}">
        <p14:creationId xmlns:p14="http://schemas.microsoft.com/office/powerpoint/2010/main" val="2365022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lstStyle/>
          <a:p>
            <a:r>
              <a:rPr lang="fa-IR" dirty="0" smtClean="0">
                <a:cs typeface="B Titr" panose="00000700000000000000" pitchFamily="2" charset="-78"/>
              </a:rPr>
              <a:t>شما چقدر دايناسور هستيد؟</a:t>
            </a:r>
            <a:endParaRPr lang="fa-IR" dirty="0">
              <a:cs typeface="B Titr" panose="00000700000000000000" pitchFamily="2" charset="-78"/>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543" y="1340768"/>
            <a:ext cx="6120914"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3489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مذاکره\Eagle-oghab-iranmc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905000"/>
            <a:ext cx="7272808" cy="3900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3078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300" y="2066925"/>
            <a:ext cx="6121400"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0014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چت هولمز و اهميت يادگيري</a:t>
            </a:r>
          </a:p>
          <a:p>
            <a:endParaRPr lang="fa-IR" dirty="0"/>
          </a:p>
          <a:p>
            <a:r>
              <a:rPr lang="fa-IR" dirty="0" smtClean="0"/>
              <a:t>مراحل يادگيري:</a:t>
            </a:r>
          </a:p>
          <a:p>
            <a:r>
              <a:rPr lang="fa-IR" dirty="0" smtClean="0"/>
              <a:t>نگرش</a:t>
            </a:r>
          </a:p>
          <a:p>
            <a:r>
              <a:rPr lang="fa-IR" dirty="0" smtClean="0"/>
              <a:t>دانش</a:t>
            </a:r>
          </a:p>
          <a:p>
            <a:r>
              <a:rPr lang="fa-IR" dirty="0" smtClean="0"/>
              <a:t>رفتار</a:t>
            </a:r>
          </a:p>
          <a:p>
            <a:r>
              <a:rPr lang="fa-IR" dirty="0" smtClean="0"/>
              <a:t>فرهنگ</a:t>
            </a:r>
          </a:p>
        </p:txBody>
      </p:sp>
    </p:spTree>
    <p:extLst>
      <p:ext uri="{BB962C8B-B14F-4D97-AF65-F5344CB8AC3E}">
        <p14:creationId xmlns:p14="http://schemas.microsoft.com/office/powerpoint/2010/main" val="32275298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يک روز جمعه به ديدن پدر و مادرم رفتم. تصميم گرفتم رفتار بهتري داشته باشم. اما طبق معمول....</a:t>
            </a:r>
          </a:p>
          <a:p>
            <a:r>
              <a:rPr lang="fa-IR" dirty="0" smtClean="0"/>
              <a:t>اتفاقي که تقريبا براي همه ما مي افتد.</a:t>
            </a:r>
            <a:endParaRPr lang="fa-IR" dirty="0"/>
          </a:p>
        </p:txBody>
      </p:sp>
      <p:sp>
        <p:nvSpPr>
          <p:cNvPr id="3" name="Title 2"/>
          <p:cNvSpPr>
            <a:spLocks noGrp="1"/>
          </p:cNvSpPr>
          <p:nvPr>
            <p:ph type="title"/>
          </p:nvPr>
        </p:nvSpPr>
        <p:spPr/>
        <p:txBody>
          <a:bodyPr>
            <a:normAutofit/>
          </a:bodyPr>
          <a:lstStyle/>
          <a:p>
            <a:pPr algn="ctr"/>
            <a:r>
              <a:rPr lang="fa-IR" dirty="0" smtClean="0"/>
              <a:t>داستان</a:t>
            </a:r>
            <a:endParaRPr lang="fa-IR" dirty="0"/>
          </a:p>
        </p:txBody>
      </p:sp>
    </p:spTree>
    <p:extLst>
      <p:ext uri="{BB962C8B-B14F-4D97-AF65-F5344CB8AC3E}">
        <p14:creationId xmlns:p14="http://schemas.microsoft.com/office/powerpoint/2010/main" val="18801305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06538"/>
            <a:ext cx="8229600" cy="3852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1605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09728" indent="0" algn="just">
              <a:buNone/>
            </a:pPr>
            <a:r>
              <a:rPr lang="fa-IR" dirty="0">
                <a:cs typeface="B Titr" panose="00000700000000000000" pitchFamily="2" charset="-78"/>
              </a:rPr>
              <a:t>ارتباط فرایند تبادل اطلاعات و یا فرایند ایجاد و ارسال مفاهیم است</a:t>
            </a:r>
            <a:r>
              <a:rPr lang="en-US" dirty="0">
                <a:cs typeface="B Titr" panose="00000700000000000000" pitchFamily="2" charset="-78"/>
              </a:rPr>
              <a:t>. </a:t>
            </a:r>
            <a:r>
              <a:rPr lang="fa-IR" dirty="0">
                <a:cs typeface="B Titr" panose="00000700000000000000" pitchFamily="2" charset="-78"/>
              </a:rPr>
              <a:t>تعریف جامع تري از ارتباط </a:t>
            </a:r>
            <a:r>
              <a:rPr lang="fa-IR" dirty="0" smtClean="0">
                <a:cs typeface="B Titr" panose="00000700000000000000" pitchFamily="2" charset="-78"/>
              </a:rPr>
              <a:t>عبارت است </a:t>
            </a:r>
            <a:r>
              <a:rPr lang="fa-IR" dirty="0">
                <a:cs typeface="B Titr" panose="00000700000000000000" pitchFamily="2" charset="-78"/>
              </a:rPr>
              <a:t>از فرایند انتقال پیام از فرستنده به گیرنده، مشروط برآن که محتواي مورد انتقال از فرستنده به گیرنده منتقل </a:t>
            </a:r>
            <a:r>
              <a:rPr lang="fa-IR" dirty="0" smtClean="0">
                <a:cs typeface="B Titr" panose="00000700000000000000" pitchFamily="2" charset="-78"/>
              </a:rPr>
              <a:t>شود.</a:t>
            </a:r>
          </a:p>
          <a:p>
            <a:pPr marL="109728" indent="0" algn="just">
              <a:buNone/>
            </a:pPr>
            <a:r>
              <a:rPr lang="en-US" dirty="0" smtClean="0">
                <a:cs typeface="B Titr" panose="00000700000000000000" pitchFamily="2" charset="-78"/>
              </a:rPr>
              <a:t> </a:t>
            </a:r>
            <a:r>
              <a:rPr lang="fa-IR" dirty="0">
                <a:cs typeface="B Titr" panose="00000700000000000000" pitchFamily="2" charset="-78"/>
              </a:rPr>
              <a:t>برداشت </a:t>
            </a:r>
            <a:r>
              <a:rPr lang="fa-IR" dirty="0" smtClean="0">
                <a:cs typeface="B Titr" panose="00000700000000000000" pitchFamily="2" charset="-78"/>
              </a:rPr>
              <a:t>ها از </a:t>
            </a:r>
            <a:r>
              <a:rPr lang="fa-IR" dirty="0">
                <a:cs typeface="B Titr" panose="00000700000000000000" pitchFamily="2" charset="-78"/>
              </a:rPr>
              <a:t>این </a:t>
            </a:r>
            <a:r>
              <a:rPr lang="fa-IR" dirty="0" smtClean="0">
                <a:cs typeface="B Titr" panose="00000700000000000000" pitchFamily="2" charset="-78"/>
              </a:rPr>
              <a:t>تعریف ...؟</a:t>
            </a:r>
          </a:p>
          <a:p>
            <a:pPr marL="109728" indent="0" algn="just">
              <a:buNone/>
            </a:pPr>
            <a:r>
              <a:rPr lang="fa-IR" dirty="0" smtClean="0">
                <a:cs typeface="B Titr" panose="00000700000000000000" pitchFamily="2" charset="-78"/>
              </a:rPr>
              <a:t>در مدل هاي </a:t>
            </a:r>
            <a:r>
              <a:rPr lang="fa-IR" dirty="0">
                <a:cs typeface="B Titr" panose="00000700000000000000" pitchFamily="2" charset="-78"/>
              </a:rPr>
              <a:t>جدید ارتباطات به جاي استفاده از کلمات فرستنده و گیرنده، از کلمه </a:t>
            </a:r>
            <a:r>
              <a:rPr lang="fa-IR" dirty="0">
                <a:solidFill>
                  <a:srgbClr val="FF0000"/>
                </a:solidFill>
                <a:cs typeface="B Titr" panose="00000700000000000000" pitchFamily="2" charset="-78"/>
              </a:rPr>
              <a:t>برقرارکنندگان ارتباط </a:t>
            </a:r>
            <a:r>
              <a:rPr lang="fa-IR" dirty="0">
                <a:cs typeface="B Titr" panose="00000700000000000000" pitchFamily="2" charset="-78"/>
              </a:rPr>
              <a:t>استفاده می شود، زیرا به طور همزمان هردو طرف هم فرستنده و هم گیرنده هستند و اثرات </a:t>
            </a:r>
            <a:r>
              <a:rPr lang="fa-IR" dirty="0" smtClean="0">
                <a:cs typeface="B Titr" panose="00000700000000000000" pitchFamily="2" charset="-78"/>
              </a:rPr>
              <a:t>گفتار </a:t>
            </a:r>
            <a:r>
              <a:rPr lang="fa-IR" dirty="0">
                <a:cs typeface="B Titr" panose="00000700000000000000" pitchFamily="2" charset="-78"/>
              </a:rPr>
              <a:t>یکدیگر را با واکنش به یکدیگر نشان می </a:t>
            </a:r>
            <a:r>
              <a:rPr lang="fa-IR" dirty="0" smtClean="0">
                <a:cs typeface="B Titr" panose="00000700000000000000" pitchFamily="2" charset="-78"/>
              </a:rPr>
              <a:t>دهند.</a:t>
            </a:r>
            <a:endParaRPr lang="fa-IR" dirty="0" smtClean="0"/>
          </a:p>
        </p:txBody>
      </p:sp>
      <p:sp>
        <p:nvSpPr>
          <p:cNvPr id="2" name="Title 1"/>
          <p:cNvSpPr>
            <a:spLocks noGrp="1"/>
          </p:cNvSpPr>
          <p:nvPr>
            <p:ph type="title"/>
          </p:nvPr>
        </p:nvSpPr>
        <p:spPr/>
        <p:txBody>
          <a:bodyPr/>
          <a:lstStyle/>
          <a:p>
            <a:pPr algn="ctr"/>
            <a:r>
              <a:rPr lang="fa-IR" dirty="0" smtClean="0">
                <a:cs typeface="B Titr" panose="00000700000000000000" pitchFamily="2" charset="-78"/>
              </a:rPr>
              <a:t>تعريف ارتباط:</a:t>
            </a:r>
            <a:endParaRPr lang="en-US" dirty="0">
              <a:cs typeface="B Titr" panose="00000700000000000000" pitchFamily="2" charset="-78"/>
            </a:endParaRPr>
          </a:p>
        </p:txBody>
      </p:sp>
    </p:spTree>
    <p:extLst>
      <p:ext uri="{BB962C8B-B14F-4D97-AF65-F5344CB8AC3E}">
        <p14:creationId xmlns:p14="http://schemas.microsoft.com/office/powerpoint/2010/main" val="3809667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a:cs typeface="B Titr" panose="00000700000000000000" pitchFamily="2" charset="-78"/>
              </a:rPr>
              <a:t>این اجزا عبارتند از</a:t>
            </a:r>
            <a:r>
              <a:rPr lang="en-US" dirty="0">
                <a:cs typeface="B Titr" panose="00000700000000000000" pitchFamily="2" charset="-78"/>
              </a:rPr>
              <a:t>: </a:t>
            </a:r>
            <a:r>
              <a:rPr lang="fa-IR" dirty="0">
                <a:cs typeface="B Titr" panose="00000700000000000000" pitchFamily="2" charset="-78"/>
              </a:rPr>
              <a:t>برقرار کنندگان ارتباط، پیام</a:t>
            </a:r>
            <a:r>
              <a:rPr lang="fa-IR" dirty="0" smtClean="0">
                <a:cs typeface="B Titr" panose="00000700000000000000" pitchFamily="2" charset="-78"/>
              </a:rPr>
              <a:t>، کانال ارتباطي و بازخورد</a:t>
            </a:r>
            <a:r>
              <a:rPr lang="en-US" dirty="0" smtClean="0">
                <a:cs typeface="B Titr" panose="00000700000000000000" pitchFamily="2" charset="-78"/>
              </a:rPr>
              <a:t>.</a:t>
            </a:r>
            <a:endParaRPr lang="en-US" dirty="0">
              <a:cs typeface="B Titr" panose="00000700000000000000" pitchFamily="2" charset="-78"/>
            </a:endParaRPr>
          </a:p>
          <a:p>
            <a:endParaRPr lang="fa-IR" dirty="0"/>
          </a:p>
        </p:txBody>
      </p:sp>
      <p:sp>
        <p:nvSpPr>
          <p:cNvPr id="3" name="Title 2"/>
          <p:cNvSpPr>
            <a:spLocks noGrp="1"/>
          </p:cNvSpPr>
          <p:nvPr>
            <p:ph type="title"/>
          </p:nvPr>
        </p:nvSpPr>
        <p:spPr/>
        <p:txBody>
          <a:bodyPr>
            <a:normAutofit fontScale="90000"/>
          </a:bodyPr>
          <a:lstStyle/>
          <a:p>
            <a:pPr algn="ctr"/>
            <a:r>
              <a:rPr lang="fa-IR" dirty="0">
                <a:effectLst/>
                <a:cs typeface="B Titr" panose="00000700000000000000" pitchFamily="2" charset="-78"/>
              </a:rPr>
              <a:t>اجزاي فرایند ارتباط</a:t>
            </a:r>
            <a:r>
              <a:rPr lang="en-US" dirty="0">
                <a:effectLst/>
                <a:cs typeface="B Titr" panose="00000700000000000000" pitchFamily="2" charset="-78"/>
              </a:rPr>
              <a:t/>
            </a:r>
            <a:br>
              <a:rPr lang="en-US" dirty="0">
                <a:effectLst/>
                <a:cs typeface="B Titr" panose="00000700000000000000" pitchFamily="2" charset="-78"/>
              </a:rPr>
            </a:br>
            <a:endParaRPr lang="fa-IR" dirty="0">
              <a:cs typeface="B Titr" panose="00000700000000000000" pitchFamily="2" charset="-78"/>
            </a:endParaRPr>
          </a:p>
        </p:txBody>
      </p:sp>
    </p:spTree>
    <p:extLst>
      <p:ext uri="{BB962C8B-B14F-4D97-AF65-F5344CB8AC3E}">
        <p14:creationId xmlns:p14="http://schemas.microsoft.com/office/powerpoint/2010/main" val="722477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fa-IR" dirty="0">
                <a:cs typeface="B Titr" panose="00000700000000000000" pitchFamily="2" charset="-78"/>
              </a:rPr>
              <a:t>ارتباط داراي سه سطح مختلف با کاربردهاي مهم هریک در </a:t>
            </a:r>
            <a:r>
              <a:rPr lang="fa-IR" dirty="0" smtClean="0">
                <a:cs typeface="B Titr" panose="00000700000000000000" pitchFamily="2" charset="-78"/>
              </a:rPr>
              <a:t>سازمان است</a:t>
            </a:r>
            <a:r>
              <a:rPr lang="en-US" dirty="0">
                <a:cs typeface="B Titr" panose="00000700000000000000" pitchFamily="2" charset="-78"/>
              </a:rPr>
              <a:t>. </a:t>
            </a:r>
            <a:r>
              <a:rPr lang="fa-IR" dirty="0">
                <a:cs typeface="B Titr" panose="00000700000000000000" pitchFamily="2" charset="-78"/>
              </a:rPr>
              <a:t>این سه سطح شامل ارتباط درونی، ارتباط بین فردي و ارتباط عمومی می باشد</a:t>
            </a:r>
            <a:r>
              <a:rPr lang="en-US" dirty="0" smtClean="0">
                <a:cs typeface="B Titr" panose="00000700000000000000" pitchFamily="2" charset="-78"/>
              </a:rPr>
              <a:t>.</a:t>
            </a:r>
            <a:endParaRPr lang="en-US" dirty="0">
              <a:cs typeface="B Titr" panose="00000700000000000000" pitchFamily="2" charset="-78"/>
            </a:endParaRPr>
          </a:p>
        </p:txBody>
      </p:sp>
      <p:sp>
        <p:nvSpPr>
          <p:cNvPr id="3" name="Title 2"/>
          <p:cNvSpPr>
            <a:spLocks noGrp="1"/>
          </p:cNvSpPr>
          <p:nvPr>
            <p:ph type="title"/>
          </p:nvPr>
        </p:nvSpPr>
        <p:spPr/>
        <p:txBody>
          <a:bodyPr>
            <a:normAutofit fontScale="90000"/>
          </a:bodyPr>
          <a:lstStyle/>
          <a:p>
            <a:pPr algn="ctr"/>
            <a:r>
              <a:rPr lang="fa-IR" dirty="0">
                <a:effectLst/>
                <a:cs typeface="B Titr" panose="00000700000000000000" pitchFamily="2" charset="-78"/>
              </a:rPr>
              <a:t>سطوح ارتباط</a:t>
            </a:r>
            <a:r>
              <a:rPr lang="en-US" dirty="0">
                <a:effectLst/>
                <a:cs typeface="B Titr" panose="00000700000000000000" pitchFamily="2" charset="-78"/>
              </a:rPr>
              <a:t/>
            </a:r>
            <a:br>
              <a:rPr lang="en-US" dirty="0">
                <a:effectLst/>
                <a:cs typeface="B Titr" panose="00000700000000000000" pitchFamily="2" charset="-78"/>
              </a:rPr>
            </a:br>
            <a:endParaRPr lang="fa-IR" dirty="0">
              <a:cs typeface="B Titr" panose="00000700000000000000" pitchFamily="2" charset="-78"/>
            </a:endParaRPr>
          </a:p>
        </p:txBody>
      </p:sp>
    </p:spTree>
    <p:extLst>
      <p:ext uri="{BB962C8B-B14F-4D97-AF65-F5344CB8AC3E}">
        <p14:creationId xmlns:p14="http://schemas.microsoft.com/office/powerpoint/2010/main" val="3421366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08720"/>
            <a:ext cx="8229600" cy="5544616"/>
          </a:xfrm>
        </p:spPr>
        <p:txBody>
          <a:bodyPr>
            <a:noAutofit/>
          </a:bodyPr>
          <a:lstStyle/>
          <a:p>
            <a:pPr algn="just"/>
            <a:r>
              <a:rPr lang="fa-IR" sz="2000" dirty="0">
                <a:cs typeface="B Titr" panose="00000700000000000000" pitchFamily="2" charset="-78"/>
              </a:rPr>
              <a:t>با اسامی نظیر </a:t>
            </a:r>
            <a:r>
              <a:rPr lang="fa-IR" sz="2000" dirty="0" smtClean="0">
                <a:cs typeface="B Titr" panose="00000700000000000000" pitchFamily="2" charset="-78"/>
              </a:rPr>
              <a:t>سخن </a:t>
            </a:r>
            <a:r>
              <a:rPr lang="fa-IR" sz="2000" dirty="0">
                <a:cs typeface="B Titr" panose="00000700000000000000" pitchFamily="2" charset="-78"/>
              </a:rPr>
              <a:t>با </a:t>
            </a:r>
            <a:r>
              <a:rPr lang="fa-IR" sz="2000" dirty="0" smtClean="0">
                <a:cs typeface="B Titr" panose="00000700000000000000" pitchFamily="2" charset="-78"/>
              </a:rPr>
              <a:t>خود،</a:t>
            </a:r>
            <a:r>
              <a:rPr lang="en-US" sz="2000" dirty="0" smtClean="0">
                <a:cs typeface="B Titr" panose="00000700000000000000" pitchFamily="2" charset="-78"/>
              </a:rPr>
              <a:t> </a:t>
            </a:r>
            <a:r>
              <a:rPr lang="fa-IR" sz="2000" dirty="0" smtClean="0">
                <a:cs typeface="B Titr" panose="00000700000000000000" pitchFamily="2" charset="-78"/>
              </a:rPr>
              <a:t>کلام درونی، راهنماي درونی،</a:t>
            </a:r>
            <a:r>
              <a:rPr lang="en-US" sz="2000" dirty="0" smtClean="0">
                <a:cs typeface="B Titr" panose="00000700000000000000" pitchFamily="2" charset="-78"/>
              </a:rPr>
              <a:t> </a:t>
            </a:r>
            <a:r>
              <a:rPr lang="fa-IR" sz="2000" dirty="0" smtClean="0">
                <a:cs typeface="B Titr" panose="00000700000000000000" pitchFamily="2" charset="-78"/>
              </a:rPr>
              <a:t>تفکر درونی</a:t>
            </a:r>
            <a:r>
              <a:rPr lang="en-US" sz="2000" dirty="0" smtClean="0">
                <a:cs typeface="B Titr" panose="00000700000000000000" pitchFamily="2" charset="-78"/>
              </a:rPr>
              <a:t> </a:t>
            </a:r>
            <a:r>
              <a:rPr lang="fa-IR" sz="2000" dirty="0">
                <a:cs typeface="B Titr" panose="00000700000000000000" pitchFamily="2" charset="-78"/>
              </a:rPr>
              <a:t>و گفتگوي درونی نامیده میشود</a:t>
            </a:r>
            <a:r>
              <a:rPr lang="en-US" sz="2000" dirty="0">
                <a:cs typeface="B Titr" panose="00000700000000000000" pitchFamily="2" charset="-78"/>
              </a:rPr>
              <a:t>. </a:t>
            </a:r>
            <a:r>
              <a:rPr lang="fa-IR" sz="2000" dirty="0">
                <a:cs typeface="B Titr" panose="00000700000000000000" pitchFamily="2" charset="-78"/>
              </a:rPr>
              <a:t>مردم از طریق تفکرات درونی با خودشان حرف میزنند و این تفکرات بر ادراك و احساسات و رفتار </a:t>
            </a:r>
            <a:r>
              <a:rPr lang="fa-IR" sz="2000" dirty="0" smtClean="0">
                <a:cs typeface="B Titr" panose="00000700000000000000" pitchFamily="2" charset="-78"/>
              </a:rPr>
              <a:t>تأثیر </a:t>
            </a:r>
            <a:r>
              <a:rPr lang="fa-IR" sz="2000" dirty="0">
                <a:cs typeface="B Titr" panose="00000700000000000000" pitchFamily="2" charset="-78"/>
              </a:rPr>
              <a:t>مهمی </a:t>
            </a:r>
            <a:r>
              <a:rPr lang="fa-IR" sz="2000" dirty="0" smtClean="0">
                <a:cs typeface="B Titr" panose="00000700000000000000" pitchFamily="2" charset="-78"/>
              </a:rPr>
              <a:t>میگذارد.</a:t>
            </a:r>
            <a:r>
              <a:rPr lang="en-US" sz="2000" dirty="0" smtClean="0">
                <a:cs typeface="B Titr" panose="00000700000000000000" pitchFamily="2" charset="-78"/>
              </a:rPr>
              <a:t> </a:t>
            </a:r>
            <a:r>
              <a:rPr lang="fa-IR" sz="2000" dirty="0" smtClean="0">
                <a:cs typeface="B Titr" panose="00000700000000000000" pitchFamily="2" charset="-78"/>
              </a:rPr>
              <a:t>کارکنان دادگستري باید </a:t>
            </a:r>
            <a:r>
              <a:rPr lang="fa-IR" sz="2000" dirty="0">
                <a:cs typeface="B Titr" panose="00000700000000000000" pitchFamily="2" charset="-78"/>
              </a:rPr>
              <a:t>از ماهیت و منظور افکار خود آگاهی داشته و سعی کنند افکار منفی و بازدارنده را با افکار مثبت جانشین کنند</a:t>
            </a:r>
            <a:r>
              <a:rPr lang="en-US" sz="2000" dirty="0">
                <a:cs typeface="B Titr" panose="00000700000000000000" pitchFamily="2" charset="-78"/>
              </a:rPr>
              <a:t>.</a:t>
            </a:r>
          </a:p>
          <a:p>
            <a:pPr algn="just"/>
            <a:r>
              <a:rPr lang="fa-IR" sz="2000" dirty="0" smtClean="0">
                <a:cs typeface="B Titr" panose="00000700000000000000" pitchFamily="2" charset="-78"/>
              </a:rPr>
              <a:t>به عنوان مثال تصورات دو کارمند دادگستري، يکي مثبت، يکي منفي.</a:t>
            </a:r>
            <a:endParaRPr lang="en-US" sz="2000" dirty="0">
              <a:cs typeface="B Titr" panose="00000700000000000000" pitchFamily="2" charset="-78"/>
            </a:endParaRPr>
          </a:p>
        </p:txBody>
      </p:sp>
      <p:sp>
        <p:nvSpPr>
          <p:cNvPr id="3" name="Title 2"/>
          <p:cNvSpPr>
            <a:spLocks noGrp="1"/>
          </p:cNvSpPr>
          <p:nvPr>
            <p:ph type="title"/>
          </p:nvPr>
        </p:nvSpPr>
        <p:spPr>
          <a:xfrm>
            <a:off x="467544" y="116632"/>
            <a:ext cx="8229600" cy="854968"/>
          </a:xfrm>
        </p:spPr>
        <p:txBody>
          <a:bodyPr>
            <a:normAutofit fontScale="90000"/>
          </a:bodyPr>
          <a:lstStyle/>
          <a:p>
            <a:pPr algn="ctr"/>
            <a:r>
              <a:rPr lang="en-US" dirty="0" smtClean="0">
                <a:effectLst/>
                <a:cs typeface="B Titr" panose="00000700000000000000" pitchFamily="2" charset="-78"/>
              </a:rPr>
              <a:t/>
            </a:r>
            <a:br>
              <a:rPr lang="en-US" dirty="0" smtClean="0">
                <a:effectLst/>
                <a:cs typeface="B Titr" panose="00000700000000000000" pitchFamily="2" charset="-78"/>
              </a:rPr>
            </a:br>
            <a:r>
              <a:rPr lang="en-US" dirty="0" smtClean="0">
                <a:effectLst/>
                <a:cs typeface="B Titr" panose="00000700000000000000" pitchFamily="2" charset="-78"/>
              </a:rPr>
              <a:t> </a:t>
            </a:r>
            <a:r>
              <a:rPr lang="fa-IR" dirty="0">
                <a:effectLst/>
                <a:cs typeface="B Titr" panose="00000700000000000000" pitchFamily="2" charset="-78"/>
              </a:rPr>
              <a:t>ارتباط درونی</a:t>
            </a:r>
            <a:r>
              <a:rPr lang="en-US" dirty="0">
                <a:effectLst/>
                <a:cs typeface="B Titr" panose="00000700000000000000" pitchFamily="2" charset="-78"/>
              </a:rPr>
              <a:t/>
            </a:r>
            <a:br>
              <a:rPr lang="en-US" dirty="0">
                <a:effectLst/>
                <a:cs typeface="B Titr" panose="00000700000000000000" pitchFamily="2" charset="-78"/>
              </a:rPr>
            </a:br>
            <a:endParaRPr lang="fa-IR" dirty="0">
              <a:cs typeface="B Titr" panose="00000700000000000000" pitchFamily="2" charset="-78"/>
            </a:endParaRPr>
          </a:p>
        </p:txBody>
      </p:sp>
    </p:spTree>
    <p:extLst>
      <p:ext uri="{BB962C8B-B14F-4D97-AF65-F5344CB8AC3E}">
        <p14:creationId xmlns:p14="http://schemas.microsoft.com/office/powerpoint/2010/main" val="3382525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r>
              <a:rPr lang="fa-IR" dirty="0">
                <a:cs typeface="B Titr" panose="00000700000000000000" pitchFamily="2" charset="-78"/>
              </a:rPr>
              <a:t>ارتباطی که بین دو نفر یا در یک گروه کوچک واقع می شود که به رفتارهاي کلامی و غیر کلامی درون یک اجتماع مربوط بوده و شامل تمام نشانه هاي مورد استفاده براي دریافت و ارسال معنی </a:t>
            </a:r>
            <a:r>
              <a:rPr lang="fa-IR" dirty="0" smtClean="0">
                <a:cs typeface="B Titr" panose="00000700000000000000" pitchFamily="2" charset="-78"/>
              </a:rPr>
              <a:t>است.  با </a:t>
            </a:r>
            <a:r>
              <a:rPr lang="fa-IR" dirty="0">
                <a:cs typeface="B Titr" panose="00000700000000000000" pitchFamily="2" charset="-78"/>
              </a:rPr>
              <a:t>توجه به این که پیام هاي دریافتی ممکن است از نظر مفهوم با آنچه مورد نظر فرستنده است مغایر </a:t>
            </a:r>
            <a:r>
              <a:rPr lang="fa-IR" dirty="0" smtClean="0">
                <a:cs typeface="B Titr" panose="00000700000000000000" pitchFamily="2" charset="-78"/>
              </a:rPr>
              <a:t>باشد، </a:t>
            </a:r>
            <a:r>
              <a:rPr lang="fa-IR" dirty="0">
                <a:cs typeface="B Titr" panose="00000700000000000000" pitchFamily="2" charset="-78"/>
              </a:rPr>
              <a:t>بنابراین معانی باید از طریق مذاکره متقابل بین طرفین مورد نقد و بررسی قرار گیرد تا اعتبار یکسانی بین طرفین پیدا کند</a:t>
            </a:r>
            <a:r>
              <a:rPr lang="en-US" dirty="0" smtClean="0">
                <a:cs typeface="B Titr" panose="00000700000000000000" pitchFamily="2" charset="-78"/>
              </a:rPr>
              <a:t>.</a:t>
            </a:r>
            <a:r>
              <a:rPr lang="fa-IR" dirty="0" smtClean="0">
                <a:cs typeface="B Titr" panose="00000700000000000000" pitchFamily="2" charset="-78"/>
              </a:rPr>
              <a:t> بیشتر کارکنان دادگستري که </a:t>
            </a:r>
            <a:r>
              <a:rPr lang="fa-IR" dirty="0">
                <a:cs typeface="B Titr" panose="00000700000000000000" pitchFamily="2" charset="-78"/>
              </a:rPr>
              <a:t>در روز کار می کنند </a:t>
            </a:r>
            <a:r>
              <a:rPr lang="fa-IR" dirty="0" smtClean="0">
                <a:cs typeface="B Titr" panose="00000700000000000000" pitchFamily="2" charset="-78"/>
              </a:rPr>
              <a:t>با ارباب رجوع </a:t>
            </a:r>
            <a:r>
              <a:rPr lang="fa-IR" dirty="0">
                <a:cs typeface="B Titr" panose="00000700000000000000" pitchFamily="2" charset="-78"/>
              </a:rPr>
              <a:t>ارتباط برقرار می نمایند</a:t>
            </a:r>
            <a:r>
              <a:rPr lang="en-US" dirty="0">
                <a:cs typeface="B Titr" panose="00000700000000000000" pitchFamily="2" charset="-78"/>
              </a:rPr>
              <a:t>. </a:t>
            </a:r>
            <a:r>
              <a:rPr lang="fa-IR" dirty="0">
                <a:cs typeface="B Titr" panose="00000700000000000000" pitchFamily="2" charset="-78"/>
              </a:rPr>
              <a:t>توانایی </a:t>
            </a:r>
            <a:r>
              <a:rPr lang="fa-IR" dirty="0" smtClean="0">
                <a:cs typeface="B Titr" panose="00000700000000000000" pitchFamily="2" charset="-78"/>
              </a:rPr>
              <a:t>کارکنان يک سازمان در </a:t>
            </a:r>
            <a:r>
              <a:rPr lang="fa-IR" dirty="0">
                <a:cs typeface="B Titr" panose="00000700000000000000" pitchFamily="2" charset="-78"/>
              </a:rPr>
              <a:t>برقراري ارتباط </a:t>
            </a:r>
            <a:r>
              <a:rPr lang="fa-IR" dirty="0" smtClean="0">
                <a:cs typeface="B Titr" panose="00000700000000000000" pitchFamily="2" charset="-78"/>
              </a:rPr>
              <a:t>در </a:t>
            </a:r>
            <a:r>
              <a:rPr lang="fa-IR" dirty="0">
                <a:cs typeface="B Titr" panose="00000700000000000000" pitchFamily="2" charset="-78"/>
              </a:rPr>
              <a:t>روابط بین فردي و الگوي حل مسئله و تمرکز بر هدف و ساختار گروهی </a:t>
            </a:r>
            <a:r>
              <a:rPr lang="fa-IR" dirty="0" smtClean="0">
                <a:cs typeface="B Titr" panose="00000700000000000000" pitchFamily="2" charset="-78"/>
              </a:rPr>
              <a:t>تأثیرمی </a:t>
            </a:r>
            <a:r>
              <a:rPr lang="fa-IR" dirty="0">
                <a:cs typeface="B Titr" panose="00000700000000000000" pitchFamily="2" charset="-78"/>
              </a:rPr>
              <a:t>گذارد</a:t>
            </a:r>
            <a:r>
              <a:rPr lang="en-US" dirty="0" smtClean="0">
                <a:cs typeface="B Titr" panose="00000700000000000000" pitchFamily="2" charset="-78"/>
              </a:rPr>
              <a:t>.</a:t>
            </a:r>
            <a:endParaRPr lang="en-US" dirty="0">
              <a:cs typeface="B Titr" panose="000007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effectLst/>
                <a:cs typeface="B Titr" panose="00000700000000000000" pitchFamily="2" charset="-78"/>
              </a:rPr>
              <a:t>ارتباط </a:t>
            </a:r>
            <a:r>
              <a:rPr lang="fa-IR" dirty="0">
                <a:effectLst/>
                <a:cs typeface="B Titr" panose="00000700000000000000" pitchFamily="2" charset="-78"/>
              </a:rPr>
              <a:t>بین فردي</a:t>
            </a:r>
            <a:r>
              <a:rPr lang="en-US" dirty="0">
                <a:effectLst/>
                <a:cs typeface="B Titr" panose="00000700000000000000" pitchFamily="2" charset="-78"/>
              </a:rPr>
              <a:t/>
            </a:r>
            <a:br>
              <a:rPr lang="en-US" dirty="0">
                <a:effectLst/>
                <a:cs typeface="B Titr" panose="00000700000000000000" pitchFamily="2" charset="-78"/>
              </a:rPr>
            </a:br>
            <a:endParaRPr lang="fa-IR" dirty="0">
              <a:cs typeface="B Titr" panose="00000700000000000000" pitchFamily="2" charset="-78"/>
            </a:endParaRPr>
          </a:p>
        </p:txBody>
      </p:sp>
    </p:spTree>
    <p:extLst>
      <p:ext uri="{BB962C8B-B14F-4D97-AF65-F5344CB8AC3E}">
        <p14:creationId xmlns:p14="http://schemas.microsoft.com/office/powerpoint/2010/main" val="2805947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fa-IR" dirty="0">
                <a:cs typeface="B Titr" panose="00000700000000000000" pitchFamily="2" charset="-78"/>
              </a:rPr>
              <a:t>ارتباط یک فرد با گروههاي بزرگ </a:t>
            </a:r>
            <a:r>
              <a:rPr lang="fa-IR" dirty="0" smtClean="0">
                <a:cs typeface="B Titr" panose="00000700000000000000" pitchFamily="2" charset="-78"/>
              </a:rPr>
              <a:t>است. کارکنان دادگستري اغلب </a:t>
            </a:r>
            <a:r>
              <a:rPr lang="fa-IR" dirty="0">
                <a:cs typeface="B Titr" panose="00000700000000000000" pitchFamily="2" charset="-78"/>
              </a:rPr>
              <a:t>داراي فرصتهایی براي صحبت با </a:t>
            </a:r>
            <a:r>
              <a:rPr lang="fa-IR" dirty="0" smtClean="0">
                <a:cs typeface="B Titr" panose="00000700000000000000" pitchFamily="2" charset="-78"/>
              </a:rPr>
              <a:t>ارباب رجوع </a:t>
            </a:r>
            <a:r>
              <a:rPr lang="fa-IR" dirty="0">
                <a:cs typeface="B Titr" panose="00000700000000000000" pitchFamily="2" charset="-78"/>
              </a:rPr>
              <a:t>درباره موضوعات </a:t>
            </a:r>
            <a:r>
              <a:rPr lang="fa-IR" dirty="0" smtClean="0">
                <a:cs typeface="B Titr" panose="00000700000000000000" pitchFamily="2" charset="-78"/>
              </a:rPr>
              <a:t>حقوقي هستند.</a:t>
            </a:r>
            <a:r>
              <a:rPr lang="en-US" dirty="0" smtClean="0">
                <a:cs typeface="B Titr" panose="00000700000000000000" pitchFamily="2" charset="-78"/>
              </a:rPr>
              <a:t> </a:t>
            </a:r>
            <a:r>
              <a:rPr lang="fa-IR" dirty="0">
                <a:cs typeface="B Titr" panose="00000700000000000000" pitchFamily="2" charset="-78"/>
              </a:rPr>
              <a:t>نتایج مطلوب ارتباط عمومی عبارتند از افزایش آگاهی عمومی نسبت به موضوعات </a:t>
            </a:r>
            <a:r>
              <a:rPr lang="fa-IR" dirty="0" smtClean="0">
                <a:cs typeface="B Titr" panose="00000700000000000000" pitchFamily="2" charset="-78"/>
              </a:rPr>
              <a:t>حقوقي و </a:t>
            </a:r>
            <a:r>
              <a:rPr lang="fa-IR" dirty="0">
                <a:cs typeface="B Titr" panose="00000700000000000000" pitchFamily="2" charset="-78"/>
              </a:rPr>
              <a:t>سایر موارد مربوط به </a:t>
            </a:r>
            <a:r>
              <a:rPr lang="fa-IR" dirty="0" smtClean="0">
                <a:cs typeface="B Titr" panose="00000700000000000000" pitchFamily="2" charset="-78"/>
              </a:rPr>
              <a:t>موارد قضايي </a:t>
            </a:r>
            <a:r>
              <a:rPr lang="fa-IR" dirty="0">
                <a:cs typeface="B Titr" panose="00000700000000000000" pitchFamily="2" charset="-78"/>
              </a:rPr>
              <a:t>است</a:t>
            </a:r>
            <a:r>
              <a:rPr lang="en-US" dirty="0">
                <a:cs typeface="B Titr" panose="00000700000000000000" pitchFamily="2" charset="-78"/>
              </a:rPr>
              <a:t>.</a:t>
            </a:r>
          </a:p>
          <a:p>
            <a:pPr algn="just"/>
            <a:endParaRPr lang="fa-IR" dirty="0">
              <a:cs typeface="B Titr" panose="00000700000000000000" pitchFamily="2" charset="-78"/>
            </a:endParaRPr>
          </a:p>
        </p:txBody>
      </p:sp>
      <p:sp>
        <p:nvSpPr>
          <p:cNvPr id="3" name="Title 2"/>
          <p:cNvSpPr>
            <a:spLocks noGrp="1"/>
          </p:cNvSpPr>
          <p:nvPr>
            <p:ph type="title"/>
          </p:nvPr>
        </p:nvSpPr>
        <p:spPr/>
        <p:txBody>
          <a:bodyPr>
            <a:normAutofit fontScale="90000"/>
          </a:bodyPr>
          <a:lstStyle/>
          <a:p>
            <a:pPr algn="ctr"/>
            <a:r>
              <a:rPr lang="fa-IR" dirty="0" smtClean="0">
                <a:effectLst/>
                <a:cs typeface="B Titr" panose="00000700000000000000" pitchFamily="2" charset="-78"/>
              </a:rPr>
              <a:t>ارتباط </a:t>
            </a:r>
            <a:r>
              <a:rPr lang="fa-IR" dirty="0">
                <a:effectLst/>
                <a:cs typeface="B Titr" panose="00000700000000000000" pitchFamily="2" charset="-78"/>
              </a:rPr>
              <a:t>عمومی</a:t>
            </a:r>
            <a:r>
              <a:rPr lang="en-US" dirty="0">
                <a:effectLst/>
                <a:cs typeface="B Titr" panose="00000700000000000000" pitchFamily="2" charset="-78"/>
              </a:rPr>
              <a:t/>
            </a:r>
            <a:br>
              <a:rPr lang="en-US" dirty="0">
                <a:effectLst/>
                <a:cs typeface="B Titr" panose="00000700000000000000" pitchFamily="2" charset="-78"/>
              </a:rPr>
            </a:br>
            <a:endParaRPr lang="fa-IR" dirty="0">
              <a:cs typeface="B Titr" panose="00000700000000000000" pitchFamily="2" charset="-78"/>
            </a:endParaRPr>
          </a:p>
        </p:txBody>
      </p:sp>
    </p:spTree>
    <p:extLst>
      <p:ext uri="{BB962C8B-B14F-4D97-AF65-F5344CB8AC3E}">
        <p14:creationId xmlns:p14="http://schemas.microsoft.com/office/powerpoint/2010/main" val="3301892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6712"/>
            <a:ext cx="8229600" cy="5616624"/>
          </a:xfrm>
        </p:spPr>
        <p:txBody>
          <a:bodyPr>
            <a:normAutofit fontScale="92500"/>
          </a:bodyPr>
          <a:lstStyle/>
          <a:p>
            <a:pPr algn="just"/>
            <a:r>
              <a:rPr lang="fa-IR" b="1" dirty="0">
                <a:cs typeface="B Titr" panose="00000700000000000000" pitchFamily="2" charset="-78"/>
              </a:rPr>
              <a:t>ارتباط کلامی</a:t>
            </a:r>
            <a:endParaRPr lang="en-US" dirty="0">
              <a:cs typeface="B Titr" panose="00000700000000000000" pitchFamily="2" charset="-78"/>
            </a:endParaRPr>
          </a:p>
          <a:p>
            <a:pPr algn="just"/>
            <a:r>
              <a:rPr lang="fa-IR" dirty="0">
                <a:cs typeface="B Titr" panose="00000700000000000000" pitchFamily="2" charset="-78"/>
              </a:rPr>
              <a:t>ارتباط کلامی تبادل اطلاعات با استفاده از کلمات می باشد که شامل کلمات نوشتاري و هم گفتاري است</a:t>
            </a:r>
            <a:r>
              <a:rPr lang="en-US" dirty="0">
                <a:cs typeface="B Titr" panose="00000700000000000000" pitchFamily="2" charset="-78"/>
              </a:rPr>
              <a:t>. </a:t>
            </a:r>
            <a:r>
              <a:rPr lang="fa-IR" dirty="0">
                <a:cs typeface="B Titr" panose="00000700000000000000" pitchFamily="2" charset="-78"/>
              </a:rPr>
              <a:t>ارتباط کلامی وابسته به زبان است</a:t>
            </a:r>
            <a:r>
              <a:rPr lang="en-US" dirty="0">
                <a:cs typeface="B Titr" panose="00000700000000000000" pitchFamily="2" charset="-78"/>
              </a:rPr>
              <a:t>.</a:t>
            </a:r>
          </a:p>
          <a:p>
            <a:pPr algn="just"/>
            <a:r>
              <a:rPr lang="fa-IR" dirty="0">
                <a:cs typeface="B Titr" panose="00000700000000000000" pitchFamily="2" charset="-78"/>
              </a:rPr>
              <a:t>زبان یک راه قراردادي استفاده از کلمات جهت به مشارکت گذاشتن موثر اطلاعات بین افراد می باشد</a:t>
            </a:r>
            <a:r>
              <a:rPr lang="en-US" dirty="0">
                <a:cs typeface="B Titr" panose="00000700000000000000" pitchFamily="2" charset="-78"/>
              </a:rPr>
              <a:t>. </a:t>
            </a:r>
            <a:r>
              <a:rPr lang="fa-IR" dirty="0">
                <a:cs typeface="B Titr" panose="00000700000000000000" pitchFamily="2" charset="-78"/>
              </a:rPr>
              <a:t>زبان شامل تعریف مشترك </a:t>
            </a:r>
            <a:r>
              <a:rPr lang="fa-IR" dirty="0" smtClean="0">
                <a:cs typeface="B Titr" panose="00000700000000000000" pitchFamily="2" charset="-78"/>
              </a:rPr>
              <a:t>جملات وقراردادن کلمات براساس </a:t>
            </a:r>
            <a:r>
              <a:rPr lang="fa-IR" dirty="0">
                <a:cs typeface="B Titr" panose="00000700000000000000" pitchFamily="2" charset="-78"/>
              </a:rPr>
              <a:t>روش و دستور معین می باشد</a:t>
            </a:r>
            <a:r>
              <a:rPr lang="en-US" dirty="0">
                <a:cs typeface="B Titr" panose="00000700000000000000" pitchFamily="2" charset="-78"/>
              </a:rPr>
              <a:t>. </a:t>
            </a:r>
            <a:r>
              <a:rPr lang="fa-IR" dirty="0">
                <a:cs typeface="B Titr" panose="00000700000000000000" pitchFamily="2" charset="-78"/>
              </a:rPr>
              <a:t>هردو نوع نوشتاري و گفتاري ارتباط درباره فرد مسائل زیادي را آشکار می </a:t>
            </a:r>
            <a:r>
              <a:rPr lang="fa-IR" dirty="0" smtClean="0">
                <a:cs typeface="B Titr" panose="00000700000000000000" pitchFamily="2" charset="-78"/>
              </a:rPr>
              <a:t>نماید</a:t>
            </a:r>
            <a:r>
              <a:rPr lang="en-US" dirty="0" smtClean="0">
                <a:cs typeface="B Titr" panose="00000700000000000000" pitchFamily="2" charset="-78"/>
              </a:rPr>
              <a:t>.</a:t>
            </a:r>
            <a:r>
              <a:rPr lang="fa-IR" dirty="0" smtClean="0">
                <a:cs typeface="B Titr" panose="00000700000000000000" pitchFamily="2" charset="-78"/>
              </a:rPr>
              <a:t>در </a:t>
            </a:r>
            <a:r>
              <a:rPr lang="fa-IR" dirty="0">
                <a:cs typeface="B Titr" panose="00000700000000000000" pitchFamily="2" charset="-78"/>
              </a:rPr>
              <a:t>هر صورت </a:t>
            </a:r>
            <a:r>
              <a:rPr lang="fa-IR" dirty="0" smtClean="0">
                <a:cs typeface="B Titr" panose="00000700000000000000" pitchFamily="2" charset="-78"/>
              </a:rPr>
              <a:t>کارکنان سازمان باید </a:t>
            </a:r>
            <a:r>
              <a:rPr lang="fa-IR" dirty="0">
                <a:cs typeface="B Titr" panose="00000700000000000000" pitchFamily="2" charset="-78"/>
              </a:rPr>
              <a:t>مهارت هاي زبانی خود را جهت کمک به تأثیرمتقابل در فرایند ارتباط تقویت نمایند</a:t>
            </a:r>
            <a:r>
              <a:rPr lang="en-US" dirty="0" smtClean="0">
                <a:cs typeface="B Titr" panose="00000700000000000000" pitchFamily="2" charset="-78"/>
              </a:rPr>
              <a:t>. </a:t>
            </a:r>
            <a:r>
              <a:rPr lang="fa-IR" dirty="0" smtClean="0">
                <a:cs typeface="B Titr" panose="00000700000000000000" pitchFamily="2" charset="-78"/>
              </a:rPr>
              <a:t>ارتباط </a:t>
            </a:r>
            <a:r>
              <a:rPr lang="fa-IR" dirty="0">
                <a:cs typeface="B Titr" panose="00000700000000000000" pitchFamily="2" charset="-78"/>
              </a:rPr>
              <a:t>کلامی به صورت گسترده اي به وسیله </a:t>
            </a:r>
            <a:r>
              <a:rPr lang="fa-IR" dirty="0" smtClean="0">
                <a:cs typeface="B Titr" panose="00000700000000000000" pitchFamily="2" charset="-78"/>
              </a:rPr>
              <a:t>کارکنان سازمان در </a:t>
            </a:r>
            <a:r>
              <a:rPr lang="fa-IR" dirty="0">
                <a:cs typeface="B Titr" panose="00000700000000000000" pitchFamily="2" charset="-78"/>
              </a:rPr>
              <a:t>صحبت نمودن با </a:t>
            </a:r>
            <a:r>
              <a:rPr lang="fa-IR" dirty="0" smtClean="0">
                <a:cs typeface="B Titr" panose="00000700000000000000" pitchFamily="2" charset="-78"/>
              </a:rPr>
              <a:t>ارباب رجوع و </a:t>
            </a:r>
            <a:r>
              <a:rPr lang="fa-IR" dirty="0">
                <a:cs typeface="B Titr" panose="00000700000000000000" pitchFamily="2" charset="-78"/>
              </a:rPr>
              <a:t>ارائه گزارشات شفاهی به </a:t>
            </a:r>
            <a:r>
              <a:rPr lang="fa-IR" dirty="0" smtClean="0">
                <a:cs typeface="B Titr" panose="00000700000000000000" pitchFamily="2" charset="-78"/>
              </a:rPr>
              <a:t>مدير مافوق کاربرد </a:t>
            </a:r>
            <a:r>
              <a:rPr lang="fa-IR" dirty="0">
                <a:cs typeface="B Titr" panose="00000700000000000000" pitchFamily="2" charset="-78"/>
              </a:rPr>
              <a:t>دارد</a:t>
            </a:r>
            <a:r>
              <a:rPr lang="en-US" dirty="0">
                <a:cs typeface="B Titr" panose="00000700000000000000" pitchFamily="2" charset="-78"/>
              </a:rPr>
              <a:t>. </a:t>
            </a:r>
            <a:r>
              <a:rPr lang="fa-IR" dirty="0">
                <a:cs typeface="B Titr" panose="00000700000000000000" pitchFamily="2" charset="-78"/>
              </a:rPr>
              <a:t>مثال هاي دیگر از ارتباط کلامی شامل</a:t>
            </a:r>
            <a:r>
              <a:rPr lang="en-US" dirty="0">
                <a:cs typeface="B Titr" panose="00000700000000000000" pitchFamily="2" charset="-78"/>
              </a:rPr>
              <a:t>: </a:t>
            </a:r>
            <a:r>
              <a:rPr lang="fa-IR" dirty="0">
                <a:cs typeface="B Titr" panose="00000700000000000000" pitchFamily="2" charset="-78"/>
              </a:rPr>
              <a:t>سخنرانی براي عموم، درج در مطبوعات و تهیه علامت ها و پوسترها است</a:t>
            </a:r>
            <a:r>
              <a:rPr lang="en-US" dirty="0">
                <a:cs typeface="B Titr" panose="00000700000000000000" pitchFamily="2" charset="-78"/>
              </a:rPr>
              <a:t>. </a:t>
            </a:r>
            <a:r>
              <a:rPr lang="fa-IR" dirty="0">
                <a:cs typeface="B Titr" panose="00000700000000000000" pitchFamily="2" charset="-78"/>
              </a:rPr>
              <a:t>در هر کدام از این مثال ها توسط کلمات و زبان می توان با یکدیگر ارتباط برقرار </a:t>
            </a:r>
            <a:r>
              <a:rPr lang="fa-IR" dirty="0" smtClean="0">
                <a:cs typeface="B Titr" panose="00000700000000000000" pitchFamily="2" charset="-78"/>
              </a:rPr>
              <a:t>نمود</a:t>
            </a:r>
            <a:r>
              <a:rPr lang="en-US" dirty="0" smtClean="0">
                <a:cs typeface="B Titr" panose="00000700000000000000" pitchFamily="2" charset="-78"/>
              </a:rPr>
              <a:t>.</a:t>
            </a:r>
            <a:endParaRPr lang="fa-IR" dirty="0">
              <a:cs typeface="B Titr" panose="00000700000000000000" pitchFamily="2" charset="-78"/>
            </a:endParaRPr>
          </a:p>
        </p:txBody>
      </p:sp>
      <p:sp>
        <p:nvSpPr>
          <p:cNvPr id="3" name="Title 2"/>
          <p:cNvSpPr>
            <a:spLocks noGrp="1"/>
          </p:cNvSpPr>
          <p:nvPr>
            <p:ph type="title"/>
          </p:nvPr>
        </p:nvSpPr>
        <p:spPr/>
        <p:txBody>
          <a:bodyPr>
            <a:normAutofit fontScale="90000"/>
          </a:bodyPr>
          <a:lstStyle/>
          <a:p>
            <a:pPr algn="ctr"/>
            <a:r>
              <a:rPr lang="fa-IR" dirty="0">
                <a:effectLst/>
                <a:cs typeface="B Titr" panose="00000700000000000000" pitchFamily="2" charset="-78"/>
              </a:rPr>
              <a:t>اشکال </a:t>
            </a:r>
            <a:r>
              <a:rPr lang="fa-IR" dirty="0" smtClean="0">
                <a:effectLst/>
                <a:cs typeface="B Titr" panose="00000700000000000000" pitchFamily="2" charset="-78"/>
              </a:rPr>
              <a:t>ارتباط</a:t>
            </a:r>
            <a:r>
              <a:rPr lang="en-US" dirty="0" smtClean="0">
                <a:effectLst/>
                <a:cs typeface="B Titr" panose="00000700000000000000" pitchFamily="2" charset="-78"/>
              </a:rPr>
              <a:t>:</a:t>
            </a:r>
            <a:r>
              <a:rPr lang="fa-IR" dirty="0" smtClean="0">
                <a:effectLst/>
                <a:cs typeface="B Titr" panose="00000700000000000000" pitchFamily="2" charset="-78"/>
              </a:rPr>
              <a:t> کلامي و غيرکلامي</a:t>
            </a:r>
            <a:r>
              <a:rPr lang="en-US" dirty="0">
                <a:effectLst/>
                <a:cs typeface="B Titr" panose="00000700000000000000" pitchFamily="2" charset="-78"/>
              </a:rPr>
              <a:t/>
            </a:r>
            <a:br>
              <a:rPr lang="en-US" dirty="0">
                <a:effectLst/>
                <a:cs typeface="B Titr" panose="00000700000000000000" pitchFamily="2" charset="-78"/>
              </a:rPr>
            </a:br>
            <a:endParaRPr lang="fa-IR" dirty="0">
              <a:cs typeface="B Titr" panose="00000700000000000000" pitchFamily="2" charset="-78"/>
            </a:endParaRPr>
          </a:p>
        </p:txBody>
      </p:sp>
    </p:spTree>
    <p:extLst>
      <p:ext uri="{BB962C8B-B14F-4D97-AF65-F5344CB8AC3E}">
        <p14:creationId xmlns:p14="http://schemas.microsoft.com/office/powerpoint/2010/main" val="42128594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96752"/>
            <a:ext cx="8229600" cy="5184576"/>
          </a:xfrm>
        </p:spPr>
        <p:txBody>
          <a:bodyPr>
            <a:normAutofit fontScale="85000" lnSpcReduction="20000"/>
          </a:bodyPr>
          <a:lstStyle/>
          <a:p>
            <a:pPr algn="just"/>
            <a:r>
              <a:rPr lang="fa-IR" dirty="0">
                <a:cs typeface="B Titr" panose="00000700000000000000" pitchFamily="2" charset="-78"/>
              </a:rPr>
              <a:t>واژه ها</a:t>
            </a:r>
            <a:r>
              <a:rPr lang="en-US" dirty="0">
                <a:cs typeface="B Titr" panose="00000700000000000000" pitchFamily="2" charset="-78"/>
              </a:rPr>
              <a:t>: </a:t>
            </a:r>
            <a:r>
              <a:rPr lang="fa-IR" dirty="0">
                <a:cs typeface="B Titr" panose="00000700000000000000" pitchFamily="2" charset="-78"/>
              </a:rPr>
              <a:t>براي مثال زبان کودك با بزرگسال متفاوت است</a:t>
            </a:r>
            <a:r>
              <a:rPr lang="en-US" dirty="0">
                <a:cs typeface="B Titr" panose="00000700000000000000" pitchFamily="2" charset="-78"/>
              </a:rPr>
              <a:t>. </a:t>
            </a:r>
            <a:r>
              <a:rPr lang="fa-IR" dirty="0">
                <a:cs typeface="B Titr" panose="00000700000000000000" pitchFamily="2" charset="-78"/>
              </a:rPr>
              <a:t>یا در فرهنگهاي مختلف معانی متفاوتی از کلمات استنباط می شود</a:t>
            </a:r>
            <a:r>
              <a:rPr lang="en-US" dirty="0">
                <a:cs typeface="B Titr" panose="00000700000000000000" pitchFamily="2" charset="-78"/>
              </a:rPr>
              <a:t>.</a:t>
            </a:r>
          </a:p>
          <a:p>
            <a:pPr algn="just"/>
            <a:r>
              <a:rPr lang="fa-IR" dirty="0">
                <a:cs typeface="B Titr" panose="00000700000000000000" pitchFamily="2" charset="-78"/>
              </a:rPr>
              <a:t>معنی صریح و ضمنی</a:t>
            </a:r>
            <a:r>
              <a:rPr lang="en-US" dirty="0">
                <a:cs typeface="B Titr" panose="00000700000000000000" pitchFamily="2" charset="-78"/>
              </a:rPr>
              <a:t>: </a:t>
            </a:r>
            <a:r>
              <a:rPr lang="fa-IR" dirty="0">
                <a:cs typeface="B Titr" panose="00000700000000000000" pitchFamily="2" charset="-78"/>
              </a:rPr>
              <a:t>مثلاً کلمه کد در پزشکی یک معنی را دارد و در مفهوم عام معنی دیگري دارد</a:t>
            </a:r>
            <a:r>
              <a:rPr lang="en-US" dirty="0">
                <a:cs typeface="B Titr" panose="00000700000000000000" pitchFamily="2" charset="-78"/>
              </a:rPr>
              <a:t>.</a:t>
            </a:r>
          </a:p>
          <a:p>
            <a:pPr algn="just"/>
            <a:r>
              <a:rPr lang="fa-IR" dirty="0">
                <a:cs typeface="B Titr" panose="00000700000000000000" pitchFamily="2" charset="-78"/>
              </a:rPr>
              <a:t>سرعت</a:t>
            </a:r>
            <a:r>
              <a:rPr lang="en-US" dirty="0">
                <a:cs typeface="B Titr" panose="00000700000000000000" pitchFamily="2" charset="-78"/>
              </a:rPr>
              <a:t>: </a:t>
            </a:r>
            <a:r>
              <a:rPr lang="fa-IR" dirty="0">
                <a:cs typeface="B Titr" panose="00000700000000000000" pitchFamily="2" charset="-78"/>
              </a:rPr>
              <a:t>ارتباط کلامی زمانی موفق خواهد بود که با سرعت و آهنگ مناسب بیان شود</a:t>
            </a:r>
            <a:r>
              <a:rPr lang="en-US" dirty="0">
                <a:cs typeface="B Titr" panose="00000700000000000000" pitchFamily="2" charset="-78"/>
              </a:rPr>
              <a:t>.</a:t>
            </a:r>
          </a:p>
          <a:p>
            <a:pPr algn="just"/>
            <a:r>
              <a:rPr lang="fa-IR" dirty="0">
                <a:cs typeface="B Titr" panose="00000700000000000000" pitchFamily="2" charset="-78"/>
              </a:rPr>
              <a:t>فشار روي کلمات</a:t>
            </a:r>
            <a:r>
              <a:rPr lang="en-US" dirty="0">
                <a:cs typeface="B Titr" panose="00000700000000000000" pitchFamily="2" charset="-78"/>
              </a:rPr>
              <a:t>: </a:t>
            </a:r>
            <a:r>
              <a:rPr lang="fa-IR" dirty="0">
                <a:cs typeface="B Titr" panose="00000700000000000000" pitchFamily="2" charset="-78"/>
              </a:rPr>
              <a:t>تن صدا تأثیرفراوانی بر معنی پیام دارد و احساسات نیز بر تن صدا موثر است</a:t>
            </a:r>
            <a:r>
              <a:rPr lang="en-US" dirty="0">
                <a:cs typeface="B Titr" panose="00000700000000000000" pitchFamily="2" charset="-78"/>
              </a:rPr>
              <a:t>. </a:t>
            </a:r>
            <a:r>
              <a:rPr lang="fa-IR" dirty="0">
                <a:cs typeface="B Titr" panose="00000700000000000000" pitchFamily="2" charset="-78"/>
              </a:rPr>
              <a:t>مثلاً اگر </a:t>
            </a:r>
            <a:r>
              <a:rPr lang="fa-IR" dirty="0" smtClean="0">
                <a:cs typeface="B Titr" panose="00000700000000000000" pitchFamily="2" charset="-78"/>
              </a:rPr>
              <a:t>ارباب رجوع پیام کارکنان سازمان را </a:t>
            </a:r>
            <a:r>
              <a:rPr lang="fa-IR" dirty="0">
                <a:cs typeface="B Titr" panose="00000700000000000000" pitchFamily="2" charset="-78"/>
              </a:rPr>
              <a:t>آمرانه تلقی کنند ارتباط با مشکل مواجه می شود</a:t>
            </a:r>
            <a:r>
              <a:rPr lang="en-US" dirty="0">
                <a:cs typeface="B Titr" panose="00000700000000000000" pitchFamily="2" charset="-78"/>
              </a:rPr>
              <a:t>. </a:t>
            </a:r>
            <a:r>
              <a:rPr lang="fa-IR" dirty="0">
                <a:cs typeface="B Titr" panose="00000700000000000000" pitchFamily="2" charset="-78"/>
              </a:rPr>
              <a:t>تن صداي </a:t>
            </a:r>
            <a:r>
              <a:rPr lang="fa-IR" dirty="0" smtClean="0">
                <a:cs typeface="B Titr" panose="00000700000000000000" pitchFamily="2" charset="-78"/>
              </a:rPr>
              <a:t>ارباب رجوع نیز </a:t>
            </a:r>
            <a:r>
              <a:rPr lang="fa-IR" dirty="0">
                <a:cs typeface="B Titr" panose="00000700000000000000" pitchFamily="2" charset="-78"/>
              </a:rPr>
              <a:t>اطلاعاتی درمورد وضع روحی او می دهد</a:t>
            </a:r>
            <a:r>
              <a:rPr lang="en-US" dirty="0">
                <a:cs typeface="B Titr" panose="00000700000000000000" pitchFamily="2" charset="-78"/>
              </a:rPr>
              <a:t>.</a:t>
            </a:r>
          </a:p>
          <a:p>
            <a:pPr algn="just"/>
            <a:r>
              <a:rPr lang="fa-IR" dirty="0">
                <a:cs typeface="B Titr" panose="00000700000000000000" pitchFamily="2" charset="-78"/>
              </a:rPr>
              <a:t>وضوح و اختصار</a:t>
            </a:r>
            <a:r>
              <a:rPr lang="en-US" dirty="0">
                <a:cs typeface="B Titr" panose="00000700000000000000" pitchFamily="2" charset="-78"/>
              </a:rPr>
              <a:t>: </a:t>
            </a:r>
            <a:r>
              <a:rPr lang="fa-IR" dirty="0">
                <a:cs typeface="B Titr" panose="00000700000000000000" pitchFamily="2" charset="-78"/>
              </a:rPr>
              <a:t>عباراتی نظیر </a:t>
            </a:r>
            <a:r>
              <a:rPr lang="en-US" dirty="0">
                <a:cs typeface="B Titr" panose="00000700000000000000" pitchFamily="2" charset="-78"/>
              </a:rPr>
              <a:t>"</a:t>
            </a:r>
            <a:r>
              <a:rPr lang="fa-IR" dirty="0">
                <a:cs typeface="B Titr" panose="00000700000000000000" pitchFamily="2" charset="-78"/>
              </a:rPr>
              <a:t>فهمیدي</a:t>
            </a:r>
            <a:r>
              <a:rPr lang="en-US" dirty="0">
                <a:cs typeface="B Titr" panose="00000700000000000000" pitchFamily="2" charset="-78"/>
              </a:rPr>
              <a:t>" </a:t>
            </a:r>
            <a:r>
              <a:rPr lang="fa-IR" dirty="0">
                <a:cs typeface="B Titr" panose="00000700000000000000" pitchFamily="2" charset="-78"/>
              </a:rPr>
              <a:t>یا</a:t>
            </a:r>
            <a:r>
              <a:rPr lang="en-US" dirty="0">
                <a:cs typeface="B Titr" panose="00000700000000000000" pitchFamily="2" charset="-78"/>
              </a:rPr>
              <a:t>"</a:t>
            </a:r>
            <a:r>
              <a:rPr lang="fa-IR" dirty="0">
                <a:cs typeface="B Titr" panose="00000700000000000000" pitchFamily="2" charset="-78"/>
              </a:rPr>
              <a:t>خوب</a:t>
            </a:r>
            <a:r>
              <a:rPr lang="en-US" dirty="0">
                <a:cs typeface="B Titr" panose="00000700000000000000" pitchFamily="2" charset="-78"/>
              </a:rPr>
              <a:t>" </a:t>
            </a:r>
            <a:r>
              <a:rPr lang="fa-IR" dirty="0">
                <a:cs typeface="B Titr" panose="00000700000000000000" pitchFamily="2" charset="-78"/>
              </a:rPr>
              <a:t>در پایان هر جمله باعث کاهش وضوح پیام می شود</a:t>
            </a:r>
            <a:r>
              <a:rPr lang="en-US" dirty="0">
                <a:cs typeface="B Titr" panose="00000700000000000000" pitchFamily="2" charset="-78"/>
              </a:rPr>
              <a:t>. </a:t>
            </a:r>
            <a:r>
              <a:rPr lang="fa-IR" dirty="0">
                <a:cs typeface="B Titr" panose="00000700000000000000" pitchFamily="2" charset="-78"/>
              </a:rPr>
              <a:t>جملات بایستی ساده باشد</a:t>
            </a:r>
            <a:r>
              <a:rPr lang="en-US" dirty="0">
                <a:cs typeface="B Titr" panose="00000700000000000000" pitchFamily="2" charset="-78"/>
              </a:rPr>
              <a:t>.</a:t>
            </a:r>
            <a:r>
              <a:rPr lang="fa-IR" dirty="0">
                <a:cs typeface="B Titr" panose="00000700000000000000" pitchFamily="2" charset="-78"/>
              </a:rPr>
              <a:t>گاهی هم برعکس</a:t>
            </a:r>
            <a:r>
              <a:rPr lang="en-US" dirty="0">
                <a:cs typeface="B Titr" panose="00000700000000000000" pitchFamily="2" charset="-78"/>
              </a:rPr>
              <a:t>. </a:t>
            </a:r>
            <a:r>
              <a:rPr lang="fa-IR" dirty="0">
                <a:cs typeface="B Titr" panose="00000700000000000000" pitchFamily="2" charset="-78"/>
              </a:rPr>
              <a:t>بیان یک کلمه ساده نظیر </a:t>
            </a:r>
            <a:r>
              <a:rPr lang="en-US" dirty="0">
                <a:cs typeface="B Titr" panose="00000700000000000000" pitchFamily="2" charset="-78"/>
              </a:rPr>
              <a:t>"</a:t>
            </a:r>
            <a:r>
              <a:rPr lang="fa-IR" dirty="0">
                <a:cs typeface="B Titr" panose="00000700000000000000" pitchFamily="2" charset="-78"/>
              </a:rPr>
              <a:t>بله</a:t>
            </a:r>
            <a:r>
              <a:rPr lang="en-US" dirty="0">
                <a:cs typeface="B Titr" panose="00000700000000000000" pitchFamily="2" charset="-78"/>
              </a:rPr>
              <a:t>" </a:t>
            </a:r>
            <a:r>
              <a:rPr lang="fa-IR" dirty="0">
                <a:cs typeface="B Titr" panose="00000700000000000000" pitchFamily="2" charset="-78"/>
              </a:rPr>
              <a:t>به عنوان پاسخ کوتاه نشانه توجه شما به </a:t>
            </a:r>
            <a:r>
              <a:rPr lang="fa-IR" dirty="0" smtClean="0">
                <a:cs typeface="B Titr" panose="00000700000000000000" pitchFamily="2" charset="-78"/>
              </a:rPr>
              <a:t>ارباب رجوع است</a:t>
            </a:r>
            <a:r>
              <a:rPr lang="en-US" dirty="0">
                <a:cs typeface="B Titr" panose="00000700000000000000" pitchFamily="2" charset="-78"/>
              </a:rPr>
              <a:t>.</a:t>
            </a:r>
          </a:p>
          <a:p>
            <a:pPr algn="just"/>
            <a:r>
              <a:rPr lang="fa-IR" dirty="0">
                <a:cs typeface="B Titr" panose="00000700000000000000" pitchFamily="2" charset="-78"/>
              </a:rPr>
              <a:t>زمان و مربوط بودن</a:t>
            </a:r>
            <a:r>
              <a:rPr lang="en-US" dirty="0">
                <a:cs typeface="B Titr" panose="00000700000000000000" pitchFamily="2" charset="-78"/>
              </a:rPr>
              <a:t>: </a:t>
            </a:r>
            <a:r>
              <a:rPr lang="fa-IR" dirty="0">
                <a:cs typeface="B Titr" panose="00000700000000000000" pitchFamily="2" charset="-78"/>
              </a:rPr>
              <a:t>زمان گفتن پیامها باید به موقع باشد</a:t>
            </a:r>
            <a:r>
              <a:rPr lang="en-US" dirty="0">
                <a:cs typeface="B Titr" panose="00000700000000000000" pitchFamily="2" charset="-78"/>
              </a:rPr>
              <a:t>. </a:t>
            </a:r>
            <a:r>
              <a:rPr lang="fa-IR" dirty="0">
                <a:cs typeface="B Titr" panose="00000700000000000000" pitchFamily="2" charset="-78"/>
              </a:rPr>
              <a:t>مثلاً یک پرستار نباید درزمان درد بیمار توصیه هاي روزمره را ارائه دهد</a:t>
            </a:r>
            <a:r>
              <a:rPr lang="en-US" dirty="0">
                <a:cs typeface="B Titr" panose="00000700000000000000" pitchFamily="2" charset="-78"/>
              </a:rPr>
              <a:t>.</a:t>
            </a:r>
          </a:p>
          <a:p>
            <a:pPr algn="just"/>
            <a:endParaRPr lang="fa-IR" dirty="0">
              <a:cs typeface="B Titr" panose="00000700000000000000" pitchFamily="2" charset="-78"/>
            </a:endParaRPr>
          </a:p>
        </p:txBody>
      </p:sp>
      <p:sp>
        <p:nvSpPr>
          <p:cNvPr id="3" name="Title 2"/>
          <p:cNvSpPr>
            <a:spLocks noGrp="1"/>
          </p:cNvSpPr>
          <p:nvPr>
            <p:ph type="title"/>
          </p:nvPr>
        </p:nvSpPr>
        <p:spPr/>
        <p:txBody>
          <a:bodyPr>
            <a:noAutofit/>
          </a:bodyPr>
          <a:lstStyle/>
          <a:p>
            <a:r>
              <a:rPr lang="fa-IR" sz="3600" dirty="0">
                <a:effectLst/>
                <a:cs typeface="B Titr" panose="00000700000000000000" pitchFamily="2" charset="-78"/>
              </a:rPr>
              <a:t>در ارتباط کلامی این اجزا نقش دارند وهر کدام از اینها به نوبه خود بر ارتباط کلامی تأثیر می گذارند</a:t>
            </a:r>
            <a:r>
              <a:rPr lang="en-US" sz="3600" dirty="0">
                <a:effectLst/>
                <a:cs typeface="B Titr" panose="00000700000000000000" pitchFamily="2" charset="-78"/>
              </a:rPr>
              <a:t>:</a:t>
            </a:r>
            <a:br>
              <a:rPr lang="en-US" sz="3600" dirty="0">
                <a:effectLst/>
                <a:cs typeface="B Titr" panose="00000700000000000000" pitchFamily="2" charset="-78"/>
              </a:rPr>
            </a:br>
            <a:endParaRPr lang="fa-IR" sz="3600" dirty="0">
              <a:cs typeface="B Titr" panose="00000700000000000000" pitchFamily="2" charset="-78"/>
            </a:endParaRPr>
          </a:p>
        </p:txBody>
      </p:sp>
    </p:spTree>
    <p:extLst>
      <p:ext uri="{BB962C8B-B14F-4D97-AF65-F5344CB8AC3E}">
        <p14:creationId xmlns:p14="http://schemas.microsoft.com/office/powerpoint/2010/main" val="2462129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6120680"/>
          </a:xfrm>
        </p:spPr>
        <p:txBody>
          <a:bodyPr>
            <a:normAutofit fontScale="85000" lnSpcReduction="10000"/>
          </a:bodyPr>
          <a:lstStyle/>
          <a:p>
            <a:pPr algn="just"/>
            <a:r>
              <a:rPr lang="fa-IR" b="1" dirty="0">
                <a:cs typeface="B Titr" panose="00000700000000000000" pitchFamily="2" charset="-78"/>
              </a:rPr>
              <a:t>ارتباط غیر کلامی</a:t>
            </a:r>
            <a:endParaRPr lang="en-US" dirty="0">
              <a:cs typeface="B Titr" panose="00000700000000000000" pitchFamily="2" charset="-78"/>
            </a:endParaRPr>
          </a:p>
          <a:p>
            <a:pPr algn="just"/>
            <a:r>
              <a:rPr lang="fa-IR" dirty="0">
                <a:cs typeface="B Titr" panose="00000700000000000000" pitchFamily="2" charset="-78"/>
              </a:rPr>
              <a:t>اگرچه براي بسیاري از افراد رایج ترین وسیله ارتباطی کلمات شفاهی، نمادین یا مکتوب است اما این شکل از ارتباط تنها شکل آن نیست</a:t>
            </a:r>
            <a:r>
              <a:rPr lang="en-US" dirty="0">
                <a:cs typeface="B Titr" panose="00000700000000000000" pitchFamily="2" charset="-78"/>
              </a:rPr>
              <a:t>.</a:t>
            </a:r>
          </a:p>
          <a:p>
            <a:pPr algn="just"/>
            <a:r>
              <a:rPr lang="fa-IR" dirty="0">
                <a:cs typeface="B Titr" panose="00000700000000000000" pitchFamily="2" charset="-78"/>
              </a:rPr>
              <a:t>ارتباط غیر کلامی یکی دیگر از انواع ارتباط است که شایان توجه بسیاراست</a:t>
            </a:r>
            <a:r>
              <a:rPr lang="en-US" dirty="0">
                <a:cs typeface="B Titr" panose="00000700000000000000" pitchFamily="2" charset="-78"/>
              </a:rPr>
              <a:t>. </a:t>
            </a:r>
            <a:r>
              <a:rPr lang="fa-IR" dirty="0">
                <a:cs typeface="B Titr" panose="00000700000000000000" pitchFamily="2" charset="-78"/>
              </a:rPr>
              <a:t>در واقع لغات به تنهایی فقط بخشی از پیام هستند و ممکن است گمراه کننده باشند</a:t>
            </a:r>
            <a:r>
              <a:rPr lang="en-US" dirty="0">
                <a:cs typeface="B Titr" panose="00000700000000000000" pitchFamily="2" charset="-78"/>
              </a:rPr>
              <a:t>. </a:t>
            </a:r>
            <a:r>
              <a:rPr lang="fa-IR" dirty="0">
                <a:cs typeface="B Titr" panose="00000700000000000000" pitchFamily="2" charset="-78"/>
              </a:rPr>
              <a:t>بدین معنی که تقریباً هر جنبه از رفتار انسانی می تواند پیامی را به دیگري منتقل کند</a:t>
            </a:r>
            <a:r>
              <a:rPr lang="en-US" dirty="0">
                <a:cs typeface="B Titr" panose="00000700000000000000" pitchFamily="2" charset="-78"/>
              </a:rPr>
              <a:t>. </a:t>
            </a:r>
            <a:r>
              <a:rPr lang="fa-IR" dirty="0">
                <a:cs typeface="B Titr" panose="00000700000000000000" pitchFamily="2" charset="-78"/>
              </a:rPr>
              <a:t>هنگامی که با دیگري صحبت می کنیم، فقط با کلمات ارتباط برقرار نمی کنیم، بلکه اطلاعاتی درباره خودمان منتقل می کنیم که شنونده همراه با کلماتی که انتخاب کرده ایم آنها را تعبیر وتفسیر می کند</a:t>
            </a:r>
            <a:r>
              <a:rPr lang="en-US" dirty="0">
                <a:cs typeface="B Titr" panose="00000700000000000000" pitchFamily="2" charset="-78"/>
              </a:rPr>
              <a:t>.</a:t>
            </a:r>
          </a:p>
          <a:p>
            <a:pPr algn="just"/>
            <a:r>
              <a:rPr lang="fa-IR" dirty="0">
                <a:cs typeface="B Titr" panose="00000700000000000000" pitchFamily="2" charset="-78"/>
              </a:rPr>
              <a:t>ارتباط غیر کلامی شامل پاسخ هاي فیزیکی از قبیل حالات چهره، دستها، حرکات وتماس چشمی است که چه همراه با صحبت مورد استفاده قرار گیرند و چه نگیرند، معنی آنچه را که میگوییم تحت تأثیرقرار می دهند</a:t>
            </a:r>
            <a:r>
              <a:rPr lang="en-US" dirty="0">
                <a:cs typeface="B Titr" panose="00000700000000000000" pitchFamily="2" charset="-78"/>
              </a:rPr>
              <a:t>. </a:t>
            </a:r>
            <a:r>
              <a:rPr lang="fa-IR" dirty="0">
                <a:cs typeface="B Titr" panose="00000700000000000000" pitchFamily="2" charset="-78"/>
              </a:rPr>
              <a:t>علائم زبانی غیر کلامی،احساسات و نگرش هاي مارا نسبت به سایرین آشکار می سازند</a:t>
            </a:r>
            <a:r>
              <a:rPr lang="en-US" dirty="0">
                <a:cs typeface="B Titr" panose="00000700000000000000" pitchFamily="2" charset="-78"/>
              </a:rPr>
              <a:t>.</a:t>
            </a:r>
            <a:r>
              <a:rPr lang="fa-IR" dirty="0">
                <a:cs typeface="B Titr" panose="00000700000000000000" pitchFamily="2" charset="-78"/>
              </a:rPr>
              <a:t>گاهی به این روش، زبان بدن هم می گویند</a:t>
            </a:r>
            <a:r>
              <a:rPr lang="en-US" dirty="0">
                <a:cs typeface="B Titr" panose="00000700000000000000" pitchFamily="2" charset="-78"/>
              </a:rPr>
              <a:t>. </a:t>
            </a:r>
            <a:r>
              <a:rPr lang="fa-IR" dirty="0">
                <a:cs typeface="B Titr" panose="00000700000000000000" pitchFamily="2" charset="-78"/>
              </a:rPr>
              <a:t>به طور کلی عقیده بر این است که ارتباط غیر کلامی بهتر از ارتباط کلامی معناي حقیقی پیام را بیان می کنند</a:t>
            </a:r>
            <a:r>
              <a:rPr lang="en-US" dirty="0">
                <a:cs typeface="B Titr" panose="00000700000000000000" pitchFamily="2" charset="-78"/>
              </a:rPr>
              <a:t>. </a:t>
            </a:r>
            <a:r>
              <a:rPr lang="fa-IR" dirty="0">
                <a:cs typeface="B Titr" panose="00000700000000000000" pitchFamily="2" charset="-78"/>
              </a:rPr>
              <a:t>بنابراین </a:t>
            </a:r>
            <a:r>
              <a:rPr lang="fa-IR" dirty="0" smtClean="0">
                <a:cs typeface="B Titr" panose="00000700000000000000" pitchFamily="2" charset="-78"/>
              </a:rPr>
              <a:t>کارکنان سازمان باید </a:t>
            </a:r>
            <a:r>
              <a:rPr lang="fa-IR" dirty="0">
                <a:cs typeface="B Titr" panose="00000700000000000000" pitchFamily="2" charset="-78"/>
              </a:rPr>
              <a:t>بر پیامهاي غیر کلامی که ارسال نموده و یا دریافت می دارند آگاهی بیشتري داشته باشند</a:t>
            </a:r>
            <a:r>
              <a:rPr lang="en-US" dirty="0">
                <a:cs typeface="B Titr" panose="00000700000000000000" pitchFamily="2" charset="-78"/>
              </a:rPr>
              <a:t>. </a:t>
            </a:r>
            <a:r>
              <a:rPr lang="fa-IR" dirty="0">
                <a:cs typeface="B Titr" panose="00000700000000000000" pitchFamily="2" charset="-78"/>
              </a:rPr>
              <a:t>این نوع ارتباط به فرهنگ و شخصیت فرد بستگی </a:t>
            </a:r>
            <a:r>
              <a:rPr lang="fa-IR" dirty="0" smtClean="0">
                <a:cs typeface="B Titr" panose="00000700000000000000" pitchFamily="2" charset="-78"/>
              </a:rPr>
              <a:t>دارد.</a:t>
            </a:r>
            <a:endParaRPr lang="fa-IR" dirty="0">
              <a:cs typeface="B Titr" panose="00000700000000000000" pitchFamily="2" charset="-78"/>
            </a:endParaRPr>
          </a:p>
        </p:txBody>
      </p:sp>
    </p:spTree>
    <p:extLst>
      <p:ext uri="{BB962C8B-B14F-4D97-AF65-F5344CB8AC3E}">
        <p14:creationId xmlns:p14="http://schemas.microsoft.com/office/powerpoint/2010/main" val="15019656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80728"/>
            <a:ext cx="8229600" cy="5760640"/>
          </a:xfrm>
        </p:spPr>
        <p:txBody>
          <a:bodyPr>
            <a:normAutofit fontScale="77500" lnSpcReduction="20000"/>
          </a:bodyPr>
          <a:lstStyle/>
          <a:p>
            <a:pPr algn="just"/>
            <a:r>
              <a:rPr lang="fa-IR" i="1" dirty="0">
                <a:cs typeface="B Titr" panose="00000700000000000000" pitchFamily="2" charset="-78"/>
              </a:rPr>
              <a:t>مجاورت</a:t>
            </a:r>
            <a:r>
              <a:rPr lang="en-US" dirty="0">
                <a:cs typeface="B Titr" panose="00000700000000000000" pitchFamily="2" charset="-78"/>
              </a:rPr>
              <a:t>: </a:t>
            </a:r>
            <a:r>
              <a:rPr lang="fa-IR" dirty="0">
                <a:cs typeface="B Titr" panose="00000700000000000000" pitchFamily="2" charset="-78"/>
              </a:rPr>
              <a:t>منظور میزان فاصله فیزیکی افرادي است که با یکدیگر ارتباط برقرار می </a:t>
            </a:r>
            <a:r>
              <a:rPr lang="fa-IR" dirty="0" smtClean="0">
                <a:cs typeface="B Titr" panose="00000700000000000000" pitchFamily="2" charset="-78"/>
              </a:rPr>
              <a:t>کنند.</a:t>
            </a:r>
          </a:p>
          <a:p>
            <a:pPr algn="just"/>
            <a:r>
              <a:rPr lang="fa-IR" dirty="0">
                <a:cs typeface="B Titr" panose="00000700000000000000" pitchFamily="2" charset="-78"/>
              </a:rPr>
              <a:t>- سطح</a:t>
            </a:r>
            <a:r>
              <a:rPr lang="en-US" dirty="0">
                <a:cs typeface="B Titr" panose="00000700000000000000" pitchFamily="2" charset="-78"/>
              </a:rPr>
              <a:t>:  </a:t>
            </a:r>
            <a:r>
              <a:rPr lang="fa-IR" dirty="0">
                <a:cs typeface="B Titr" panose="00000700000000000000" pitchFamily="2" charset="-78"/>
              </a:rPr>
              <a:t>اشاره به تفاوت در میزان ارتفاع بین برقرار کنندگان ارتباط دارد</a:t>
            </a:r>
            <a:r>
              <a:rPr lang="en-US" dirty="0">
                <a:cs typeface="B Titr" panose="00000700000000000000" pitchFamily="2" charset="-78"/>
              </a:rPr>
              <a:t>. </a:t>
            </a:r>
            <a:r>
              <a:rPr lang="fa-IR" dirty="0">
                <a:cs typeface="B Titr" panose="00000700000000000000" pitchFamily="2" charset="-78"/>
              </a:rPr>
              <a:t>به طور کلی ارتباط هنگامی راحت تر خواهد بود که افراد دریک سطح باشند</a:t>
            </a:r>
            <a:r>
              <a:rPr lang="en-US" dirty="0">
                <a:cs typeface="B Titr" panose="00000700000000000000" pitchFamily="2" charset="-78"/>
              </a:rPr>
              <a:t>. </a:t>
            </a:r>
            <a:r>
              <a:rPr lang="fa-IR" dirty="0">
                <a:cs typeface="B Titr" panose="00000700000000000000" pitchFamily="2" charset="-78"/>
              </a:rPr>
              <a:t>برقراري ارتباط بین دو نفر در دو سطح متفاوت می تواند دریکی از طرفین یا هردو طرف، احساس </a:t>
            </a:r>
            <a:r>
              <a:rPr lang="fa-IR" dirty="0" smtClean="0">
                <a:cs typeface="B Titr" panose="00000700000000000000" pitchFamily="2" charset="-78"/>
              </a:rPr>
              <a:t>کم ثمر </a:t>
            </a:r>
            <a:r>
              <a:rPr lang="fa-IR" dirty="0">
                <a:cs typeface="B Titr" panose="00000700000000000000" pitchFamily="2" charset="-78"/>
              </a:rPr>
              <a:t>بودن رابطه را پدید آورد و گاهی این کار به منظور خاص صورت می گیرد</a:t>
            </a:r>
            <a:r>
              <a:rPr lang="en-US" dirty="0">
                <a:cs typeface="B Titr" panose="00000700000000000000" pitchFamily="2" charset="-78"/>
              </a:rPr>
              <a:t>:</a:t>
            </a:r>
            <a:r>
              <a:rPr lang="fa-IR" dirty="0">
                <a:cs typeface="B Titr" panose="00000700000000000000" pitchFamily="2" charset="-78"/>
              </a:rPr>
              <a:t>عدم دعوت فرد به نشستن هنگام ورود وي به یک اتاق کار،این پیام را القاء می کند که اوباید به زودي آنجا را ترك کند</a:t>
            </a:r>
            <a:r>
              <a:rPr lang="en-US" dirty="0">
                <a:cs typeface="B Titr" panose="00000700000000000000" pitchFamily="2" charset="-78"/>
              </a:rPr>
              <a:t>.</a:t>
            </a:r>
          </a:p>
          <a:p>
            <a:pPr algn="just"/>
            <a:r>
              <a:rPr lang="fa-IR" dirty="0" smtClean="0">
                <a:cs typeface="B Titr" panose="00000700000000000000" pitchFamily="2" charset="-78"/>
              </a:rPr>
              <a:t>جلوه </a:t>
            </a:r>
            <a:r>
              <a:rPr lang="fa-IR" dirty="0">
                <a:cs typeface="B Titr" panose="00000700000000000000" pitchFamily="2" charset="-78"/>
              </a:rPr>
              <a:t>ظاهري و وضعیت آراستگی</a:t>
            </a:r>
            <a:r>
              <a:rPr lang="en-US" dirty="0">
                <a:cs typeface="B Titr" panose="00000700000000000000" pitchFamily="2" charset="-78"/>
              </a:rPr>
              <a:t>: </a:t>
            </a:r>
            <a:r>
              <a:rPr lang="fa-IR" dirty="0">
                <a:cs typeface="B Titr" panose="00000700000000000000" pitchFamily="2" charset="-78"/>
              </a:rPr>
              <a:t>پیام هایی همچون وضعیت اجتماعی فرد، شخصیت، عادات پاکیزگی و </a:t>
            </a:r>
            <a:r>
              <a:rPr lang="en-US" dirty="0">
                <a:cs typeface="B Titr" panose="00000700000000000000" pitchFamily="2" charset="-78"/>
              </a:rPr>
              <a:t>...</a:t>
            </a:r>
            <a:r>
              <a:rPr lang="fa-IR" dirty="0">
                <a:cs typeface="B Titr" panose="00000700000000000000" pitchFamily="2" charset="-78"/>
              </a:rPr>
              <a:t>ممکن است به وسیله جلوه فیزیکی منتقل شود</a:t>
            </a:r>
            <a:r>
              <a:rPr lang="en-US" dirty="0">
                <a:cs typeface="B Titr" panose="00000700000000000000" pitchFamily="2" charset="-78"/>
              </a:rPr>
              <a:t>. </a:t>
            </a:r>
            <a:r>
              <a:rPr lang="fa-IR" dirty="0">
                <a:cs typeface="B Titr" panose="00000700000000000000" pitchFamily="2" charset="-78"/>
              </a:rPr>
              <a:t>جلوه ظاهري کارکنان </a:t>
            </a:r>
            <a:r>
              <a:rPr lang="fa-IR" dirty="0" smtClean="0">
                <a:cs typeface="B Titr" panose="00000700000000000000" pitchFamily="2" charset="-78"/>
              </a:rPr>
              <a:t>دادگستري به </a:t>
            </a:r>
            <a:r>
              <a:rPr lang="fa-IR" dirty="0">
                <a:cs typeface="B Titr" panose="00000700000000000000" pitchFamily="2" charset="-78"/>
              </a:rPr>
              <a:t>علت پیامی که به مراجعین منتقل می کند داراي اهمیت </a:t>
            </a:r>
            <a:r>
              <a:rPr lang="fa-IR" dirty="0" smtClean="0">
                <a:cs typeface="B Titr" panose="00000700000000000000" pitchFamily="2" charset="-78"/>
              </a:rPr>
              <a:t>است.</a:t>
            </a:r>
          </a:p>
          <a:p>
            <a:pPr algn="just"/>
            <a:r>
              <a:rPr lang="fa-IR" dirty="0" smtClean="0">
                <a:cs typeface="B Titr" panose="00000700000000000000" pitchFamily="2" charset="-78"/>
              </a:rPr>
              <a:t>حالت </a:t>
            </a:r>
            <a:r>
              <a:rPr lang="fa-IR" dirty="0">
                <a:cs typeface="B Titr" panose="00000700000000000000" pitchFamily="2" charset="-78"/>
              </a:rPr>
              <a:t>چهره</a:t>
            </a:r>
            <a:r>
              <a:rPr lang="en-US" dirty="0">
                <a:cs typeface="B Titr" panose="00000700000000000000" pitchFamily="2" charset="-78"/>
              </a:rPr>
              <a:t>:  </a:t>
            </a:r>
            <a:r>
              <a:rPr lang="fa-IR" dirty="0">
                <a:cs typeface="B Titr" panose="00000700000000000000" pitchFamily="2" charset="-78"/>
              </a:rPr>
              <a:t>احساساتی همچون غمگینی، شادي، خشم ،تعجب و سردرگمی و</a:t>
            </a:r>
            <a:r>
              <a:rPr lang="en-US" dirty="0">
                <a:cs typeface="B Titr" panose="00000700000000000000" pitchFamily="2" charset="-78"/>
              </a:rPr>
              <a:t>… </a:t>
            </a:r>
            <a:r>
              <a:rPr lang="fa-IR" dirty="0">
                <a:cs typeface="B Titr" panose="00000700000000000000" pitchFamily="2" charset="-78"/>
              </a:rPr>
              <a:t>رانشان می </a:t>
            </a:r>
            <a:r>
              <a:rPr lang="fa-IR" dirty="0" smtClean="0">
                <a:cs typeface="B Titr" panose="00000700000000000000" pitchFamily="2" charset="-78"/>
              </a:rPr>
              <a:t>دهد</a:t>
            </a:r>
            <a:r>
              <a:rPr lang="en-US" dirty="0" smtClean="0">
                <a:cs typeface="B Titr" panose="00000700000000000000" pitchFamily="2" charset="-78"/>
              </a:rPr>
              <a:t>.</a:t>
            </a:r>
            <a:endParaRPr lang="en-US" dirty="0">
              <a:cs typeface="B Titr" panose="00000700000000000000" pitchFamily="2" charset="-78"/>
            </a:endParaRPr>
          </a:p>
          <a:p>
            <a:pPr algn="just"/>
            <a:r>
              <a:rPr lang="fa-IR" dirty="0" smtClean="0">
                <a:cs typeface="B Titr" panose="00000700000000000000" pitchFamily="2" charset="-78"/>
              </a:rPr>
              <a:t>حرکات </a:t>
            </a:r>
            <a:r>
              <a:rPr lang="fa-IR" dirty="0">
                <a:cs typeface="B Titr" panose="00000700000000000000" pitchFamily="2" charset="-78"/>
              </a:rPr>
              <a:t>دست و حرکات سر</a:t>
            </a:r>
            <a:r>
              <a:rPr lang="en-US" dirty="0">
                <a:cs typeface="B Titr" panose="00000700000000000000" pitchFamily="2" charset="-78"/>
              </a:rPr>
              <a:t>: </a:t>
            </a:r>
            <a:r>
              <a:rPr lang="fa-IR" dirty="0">
                <a:cs typeface="B Titr" panose="00000700000000000000" pitchFamily="2" charset="-78"/>
              </a:rPr>
              <a:t>تکان دادن سرودست به طور واضحی توافق و عدم توافق را بدون نیاز به کلمات منتقل می کند</a:t>
            </a:r>
            <a:r>
              <a:rPr lang="en-US" dirty="0">
                <a:cs typeface="B Titr" panose="00000700000000000000" pitchFamily="2" charset="-78"/>
              </a:rPr>
              <a:t>. </a:t>
            </a:r>
            <a:r>
              <a:rPr lang="fa-IR" dirty="0">
                <a:cs typeface="B Titr" panose="00000700000000000000" pitchFamily="2" charset="-78"/>
              </a:rPr>
              <a:t>مشت هاي گره کرده و دست هاي بی قرار و پاهایی که به زمین کوبیده می شود، استرس و تنش را آشکار می سازد</a:t>
            </a:r>
            <a:r>
              <a:rPr lang="en-US" dirty="0">
                <a:cs typeface="B Titr" panose="00000700000000000000" pitchFamily="2" charset="-78"/>
              </a:rPr>
              <a:t>. </a:t>
            </a:r>
            <a:r>
              <a:rPr lang="fa-IR" dirty="0">
                <a:cs typeface="B Titr" panose="00000700000000000000" pitchFamily="2" charset="-78"/>
              </a:rPr>
              <a:t>در حالی که دست هاي باز وآرام نشانگریک زمینه ذهنی آرام می </a:t>
            </a:r>
            <a:r>
              <a:rPr lang="fa-IR" dirty="0" smtClean="0">
                <a:cs typeface="B Titr" panose="00000700000000000000" pitchFamily="2" charset="-78"/>
              </a:rPr>
              <a:t>باشد</a:t>
            </a:r>
            <a:r>
              <a:rPr lang="fa-IR" dirty="0">
                <a:cs typeface="B Titr" panose="00000700000000000000" pitchFamily="2" charset="-78"/>
              </a:rPr>
              <a:t>.</a:t>
            </a:r>
            <a:r>
              <a:rPr lang="en-US" dirty="0" smtClean="0">
                <a:cs typeface="B Titr" panose="00000700000000000000" pitchFamily="2" charset="-78"/>
              </a:rPr>
              <a:t> </a:t>
            </a:r>
            <a:r>
              <a:rPr lang="fa-IR" dirty="0" smtClean="0">
                <a:cs typeface="B Titr" panose="00000700000000000000" pitchFamily="2" charset="-78"/>
              </a:rPr>
              <a:t> مشکلات </a:t>
            </a:r>
            <a:r>
              <a:rPr lang="fa-IR" dirty="0">
                <a:cs typeface="B Titr" panose="00000700000000000000" pitchFamily="2" charset="-78"/>
              </a:rPr>
              <a:t>عاطفی از قبیل گیجی یا نگرانی، اغلب با گذاشتن دست روي سر و بازي با مودست کشیدن روي ریش یا مالش پیشانی نشان داده می شود</a:t>
            </a:r>
            <a:r>
              <a:rPr lang="en-US" dirty="0">
                <a:cs typeface="B Titr" panose="00000700000000000000" pitchFamily="2" charset="-78"/>
              </a:rPr>
              <a:t>.</a:t>
            </a:r>
          </a:p>
          <a:p>
            <a:pPr algn="just"/>
            <a:endParaRPr lang="fa-IR" dirty="0">
              <a:cs typeface="B Titr" panose="00000700000000000000" pitchFamily="2" charset="-78"/>
            </a:endParaRPr>
          </a:p>
        </p:txBody>
      </p:sp>
      <p:sp>
        <p:nvSpPr>
          <p:cNvPr id="3" name="Title 2"/>
          <p:cNvSpPr>
            <a:spLocks noGrp="1"/>
          </p:cNvSpPr>
          <p:nvPr>
            <p:ph type="title"/>
          </p:nvPr>
        </p:nvSpPr>
        <p:spPr/>
        <p:txBody>
          <a:bodyPr>
            <a:noAutofit/>
          </a:bodyPr>
          <a:lstStyle/>
          <a:p>
            <a:r>
              <a:rPr lang="fa-IR" sz="3600" dirty="0">
                <a:effectLst/>
                <a:cs typeface="B Titr" panose="00000700000000000000" pitchFamily="2" charset="-78"/>
              </a:rPr>
              <a:t>در ارتباط غیر کلامی توجه به موارد ذیل مهم است</a:t>
            </a:r>
            <a:r>
              <a:rPr lang="en-US" sz="3600" dirty="0" smtClean="0">
                <a:effectLst/>
                <a:cs typeface="B Titr" panose="00000700000000000000" pitchFamily="2" charset="-78"/>
              </a:rPr>
              <a:t>:</a:t>
            </a:r>
            <a:br>
              <a:rPr lang="en-US" sz="3600" dirty="0" smtClean="0">
                <a:effectLst/>
                <a:cs typeface="B Titr" panose="00000700000000000000" pitchFamily="2" charset="-78"/>
              </a:rPr>
            </a:br>
            <a:endParaRPr lang="fa-IR" sz="3600" dirty="0">
              <a:cs typeface="B Titr" panose="00000700000000000000" pitchFamily="2" charset="-78"/>
            </a:endParaRPr>
          </a:p>
        </p:txBody>
      </p:sp>
    </p:spTree>
    <p:extLst>
      <p:ext uri="{BB962C8B-B14F-4D97-AF65-F5344CB8AC3E}">
        <p14:creationId xmlns:p14="http://schemas.microsoft.com/office/powerpoint/2010/main" val="17867228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6336704"/>
          </a:xfrm>
        </p:spPr>
        <p:txBody>
          <a:bodyPr>
            <a:normAutofit fontScale="70000" lnSpcReduction="20000"/>
          </a:bodyPr>
          <a:lstStyle/>
          <a:p>
            <a:pPr algn="just"/>
            <a:r>
              <a:rPr lang="fa-IR" dirty="0" smtClean="0">
                <a:cs typeface="B Titr" panose="00000700000000000000" pitchFamily="2" charset="-78"/>
              </a:rPr>
              <a:t>تماس </a:t>
            </a:r>
            <a:r>
              <a:rPr lang="fa-IR" dirty="0">
                <a:cs typeface="B Titr" panose="00000700000000000000" pitchFamily="2" charset="-78"/>
              </a:rPr>
              <a:t>چشمی</a:t>
            </a:r>
            <a:r>
              <a:rPr lang="en-US" dirty="0">
                <a:cs typeface="B Titr" panose="00000700000000000000" pitchFamily="2" charset="-78"/>
              </a:rPr>
              <a:t>: </a:t>
            </a:r>
            <a:r>
              <a:rPr lang="fa-IR" dirty="0">
                <a:cs typeface="B Titr" panose="00000700000000000000" pitchFamily="2" charset="-78"/>
              </a:rPr>
              <a:t>به عنوان یک قاعده کلی وقتی گوینده روي آنچه می گوید تمرکز دارد، چشمانش تمایل به چرخیدن دارد</a:t>
            </a:r>
            <a:r>
              <a:rPr lang="en-US" dirty="0">
                <a:cs typeface="B Titr" panose="00000700000000000000" pitchFamily="2" charset="-78"/>
              </a:rPr>
              <a:t>. </a:t>
            </a:r>
            <a:r>
              <a:rPr lang="fa-IR" dirty="0">
                <a:cs typeface="B Titr" panose="00000700000000000000" pitchFamily="2" charset="-78"/>
              </a:rPr>
              <a:t>هنگامی که انتظاردریافت پاسخی را داشته باشد، مستقیماً به شنونده نگاه خواهد کرد</a:t>
            </a:r>
            <a:r>
              <a:rPr lang="en-US" dirty="0">
                <a:cs typeface="B Titr" panose="00000700000000000000" pitchFamily="2" charset="-78"/>
              </a:rPr>
              <a:t>. </a:t>
            </a:r>
            <a:r>
              <a:rPr lang="fa-IR" dirty="0">
                <a:cs typeface="B Titr" panose="00000700000000000000" pitchFamily="2" charset="-78"/>
              </a:rPr>
              <a:t>اگر به شنونده نگاه نکند ممکن است به این علت باشد که یا با شنونده یا با آنچه می گوید راحت نیست</a:t>
            </a:r>
            <a:r>
              <a:rPr lang="en-US" dirty="0">
                <a:cs typeface="B Titr" panose="00000700000000000000" pitchFamily="2" charset="-78"/>
              </a:rPr>
              <a:t>. </a:t>
            </a:r>
            <a:r>
              <a:rPr lang="fa-IR" dirty="0" smtClean="0">
                <a:cs typeface="B Titr" panose="00000700000000000000" pitchFamily="2" charset="-78"/>
              </a:rPr>
              <a:t>البته </a:t>
            </a:r>
            <a:r>
              <a:rPr lang="fa-IR" dirty="0">
                <a:cs typeface="B Titr" panose="00000700000000000000" pitchFamily="2" charset="-78"/>
              </a:rPr>
              <a:t>بایستی توجه داشت که خیره شدن زیاد به فرد دیگر نیزتأثیرارتباط را کاهش خواهد داد</a:t>
            </a:r>
            <a:r>
              <a:rPr lang="en-US" dirty="0">
                <a:cs typeface="B Titr" panose="00000700000000000000" pitchFamily="2" charset="-78"/>
              </a:rPr>
              <a:t>. </a:t>
            </a:r>
            <a:r>
              <a:rPr lang="fa-IR" dirty="0">
                <a:cs typeface="B Titr" panose="00000700000000000000" pitchFamily="2" charset="-78"/>
              </a:rPr>
              <a:t>مقتضیات فرهنگی نیز بایستی مورد توجه قرار گیرد</a:t>
            </a:r>
            <a:r>
              <a:rPr lang="en-US" dirty="0">
                <a:cs typeface="B Titr" panose="00000700000000000000" pitchFamily="2" charset="-78"/>
              </a:rPr>
              <a:t>. </a:t>
            </a:r>
            <a:r>
              <a:rPr lang="fa-IR" dirty="0">
                <a:cs typeface="B Titr" panose="00000700000000000000" pitchFamily="2" charset="-78"/>
              </a:rPr>
              <a:t>چنانکه دردین مبین اسلام نیز نگاه کردن مستقیم در چشمان زنان به هنگام صحبت با ایشان براي مردان نامحرم توصیه نشده است</a:t>
            </a:r>
            <a:r>
              <a:rPr lang="en-US" dirty="0">
                <a:cs typeface="B Titr" panose="00000700000000000000" pitchFamily="2" charset="-78"/>
              </a:rPr>
              <a:t>.</a:t>
            </a:r>
          </a:p>
          <a:p>
            <a:pPr algn="just"/>
            <a:r>
              <a:rPr lang="fa-IR" dirty="0" smtClean="0">
                <a:cs typeface="B Titr" panose="00000700000000000000" pitchFamily="2" charset="-78"/>
              </a:rPr>
              <a:t>حالت </a:t>
            </a:r>
            <a:r>
              <a:rPr lang="fa-IR" dirty="0">
                <a:cs typeface="B Titr" panose="00000700000000000000" pitchFamily="2" charset="-78"/>
              </a:rPr>
              <a:t>بدن(ژست)</a:t>
            </a:r>
            <a:r>
              <a:rPr lang="en-US" dirty="0">
                <a:cs typeface="B Titr" panose="00000700000000000000" pitchFamily="2" charset="-78"/>
              </a:rPr>
              <a:t>: </a:t>
            </a:r>
            <a:r>
              <a:rPr lang="fa-IR" dirty="0">
                <a:cs typeface="B Titr" panose="00000700000000000000" pitchFamily="2" charset="-78"/>
              </a:rPr>
              <a:t>یک علامت غیرارادي است که اطلاعات مهمی را درباره نگرش ها، نسبت به خودمان و دیگران منتقل می کند</a:t>
            </a:r>
            <a:r>
              <a:rPr lang="en-US" dirty="0">
                <a:cs typeface="B Titr" panose="00000700000000000000" pitchFamily="2" charset="-78"/>
              </a:rPr>
              <a:t>. </a:t>
            </a:r>
            <a:r>
              <a:rPr lang="fa-IR" dirty="0">
                <a:cs typeface="B Titr" panose="00000700000000000000" pitchFamily="2" charset="-78"/>
              </a:rPr>
              <a:t>مثلا یًک ژست آسوده معمولا مًی تواند هم گویاي حالت خویشتن پنداري حاکی از اعتماد به </a:t>
            </a:r>
            <a:r>
              <a:rPr lang="fa-IR" dirty="0" smtClean="0">
                <a:cs typeface="B Titr" panose="00000700000000000000" pitchFamily="2" charset="-78"/>
              </a:rPr>
              <a:t>نفس و </a:t>
            </a:r>
            <a:r>
              <a:rPr lang="fa-IR" dirty="0">
                <a:cs typeface="B Titr" panose="00000700000000000000" pitchFamily="2" charset="-78"/>
              </a:rPr>
              <a:t>هم حاکی از اطمینان درفردي باشد که با او در حال برقراري ارتباط هستیم</a:t>
            </a:r>
            <a:r>
              <a:rPr lang="en-US" dirty="0">
                <a:cs typeface="B Titr" panose="00000700000000000000" pitchFamily="2" charset="-78"/>
              </a:rPr>
              <a:t>. </a:t>
            </a:r>
            <a:r>
              <a:rPr lang="fa-IR" dirty="0" smtClean="0">
                <a:cs typeface="B Titr" panose="00000700000000000000" pitchFamily="2" charset="-78"/>
              </a:rPr>
              <a:t>افراد </a:t>
            </a:r>
            <a:r>
              <a:rPr lang="fa-IR" dirty="0">
                <a:cs typeface="B Titr" panose="00000700000000000000" pitchFamily="2" charset="-78"/>
              </a:rPr>
              <a:t>افسرده و خسته بیشتر حالات بدنی خمیده به خود می گیرند</a:t>
            </a:r>
            <a:r>
              <a:rPr lang="en-US" dirty="0">
                <a:cs typeface="B Titr" panose="00000700000000000000" pitchFamily="2" charset="-78"/>
              </a:rPr>
              <a:t>. </a:t>
            </a:r>
            <a:r>
              <a:rPr lang="fa-IR" dirty="0">
                <a:cs typeface="B Titr" panose="00000700000000000000" pitchFamily="2" charset="-78"/>
              </a:rPr>
              <a:t>اگر </a:t>
            </a:r>
            <a:r>
              <a:rPr lang="fa-IR" dirty="0" smtClean="0">
                <a:cs typeface="B Titr" panose="00000700000000000000" pitchFamily="2" charset="-78"/>
              </a:rPr>
              <a:t>مراجعه کننده در </a:t>
            </a:r>
            <a:r>
              <a:rPr lang="fa-IR" dirty="0">
                <a:cs typeface="B Titr" panose="00000700000000000000" pitchFamily="2" charset="-78"/>
              </a:rPr>
              <a:t>موقع صحبت </a:t>
            </a:r>
            <a:r>
              <a:rPr lang="fa-IR" dirty="0" smtClean="0">
                <a:cs typeface="B Titr" panose="00000700000000000000" pitchFamily="2" charset="-78"/>
              </a:rPr>
              <a:t>به کارمند نگاه </a:t>
            </a:r>
            <a:r>
              <a:rPr lang="fa-IR" dirty="0">
                <a:cs typeface="B Titr" panose="00000700000000000000" pitchFamily="2" charset="-78"/>
              </a:rPr>
              <a:t>نمی کند نشانه آن است که نمی خواهد ارتباط برقرار کند</a:t>
            </a:r>
            <a:r>
              <a:rPr lang="en-US" dirty="0">
                <a:cs typeface="B Titr" panose="00000700000000000000" pitchFamily="2" charset="-78"/>
              </a:rPr>
              <a:t>.</a:t>
            </a:r>
          </a:p>
          <a:p>
            <a:pPr algn="just"/>
            <a:r>
              <a:rPr lang="fa-IR" dirty="0" smtClean="0">
                <a:cs typeface="B Titr" panose="00000700000000000000" pitchFamily="2" charset="-78"/>
              </a:rPr>
              <a:t>لمس</a:t>
            </a:r>
            <a:r>
              <a:rPr lang="en-US" dirty="0">
                <a:cs typeface="B Titr" panose="00000700000000000000" pitchFamily="2" charset="-78"/>
              </a:rPr>
              <a:t>:  </a:t>
            </a:r>
            <a:r>
              <a:rPr lang="fa-IR" dirty="0">
                <a:cs typeface="B Titr" panose="00000700000000000000" pitchFamily="2" charset="-78"/>
              </a:rPr>
              <a:t>لمس به عنوان یکی از موثرترین راههاي غیر کلامی جهت بیان احساسات مانند آسودگی و عشق و دلبستگی و امنیت و عصبانیت </a:t>
            </a:r>
            <a:r>
              <a:rPr lang="fa-IR" dirty="0" smtClean="0">
                <a:cs typeface="B Titr" panose="00000700000000000000" pitchFamily="2" charset="-78"/>
              </a:rPr>
              <a:t>و</a:t>
            </a:r>
            <a:r>
              <a:rPr lang="fa-IR" dirty="0">
                <a:cs typeface="B Titr" panose="00000700000000000000" pitchFamily="2" charset="-78"/>
              </a:rPr>
              <a:t> </a:t>
            </a:r>
            <a:r>
              <a:rPr lang="fa-IR" dirty="0" smtClean="0">
                <a:cs typeface="B Titr" panose="00000700000000000000" pitchFamily="2" charset="-78"/>
              </a:rPr>
              <a:t>محرومیت </a:t>
            </a:r>
            <a:r>
              <a:rPr lang="fa-IR" dirty="0">
                <a:cs typeface="B Titr" panose="00000700000000000000" pitchFamily="2" charset="-78"/>
              </a:rPr>
              <a:t>و پرخاش و هیجان و </a:t>
            </a:r>
            <a:r>
              <a:rPr lang="en-US" dirty="0">
                <a:cs typeface="B Titr" panose="00000700000000000000" pitchFamily="2" charset="-78"/>
              </a:rPr>
              <a:t>… </a:t>
            </a:r>
            <a:r>
              <a:rPr lang="fa-IR" dirty="0">
                <a:cs typeface="B Titr" panose="00000700000000000000" pitchFamily="2" charset="-78"/>
              </a:rPr>
              <a:t>می باشد</a:t>
            </a:r>
            <a:r>
              <a:rPr lang="en-US" dirty="0">
                <a:cs typeface="B Titr" panose="00000700000000000000" pitchFamily="2" charset="-78"/>
              </a:rPr>
              <a:t>. </a:t>
            </a:r>
            <a:r>
              <a:rPr lang="fa-IR" dirty="0">
                <a:cs typeface="B Titr" panose="00000700000000000000" pitchFamily="2" charset="-78"/>
              </a:rPr>
              <a:t>ما از دستهایمان در بسیاري از  </a:t>
            </a:r>
            <a:r>
              <a:rPr lang="fa-IR" dirty="0" smtClean="0">
                <a:cs typeface="B Titr" panose="00000700000000000000" pitchFamily="2" charset="-78"/>
              </a:rPr>
              <a:t>موارد استفاده </a:t>
            </a:r>
            <a:r>
              <a:rPr lang="fa-IR" dirty="0">
                <a:cs typeface="B Titr" panose="00000700000000000000" pitchFamily="2" charset="-78"/>
              </a:rPr>
              <a:t>می کنیم</a:t>
            </a:r>
            <a:r>
              <a:rPr lang="en-US" dirty="0">
                <a:cs typeface="B Titr" panose="00000700000000000000" pitchFamily="2" charset="-78"/>
              </a:rPr>
              <a:t>. </a:t>
            </a:r>
            <a:r>
              <a:rPr lang="fa-IR" dirty="0">
                <a:cs typeface="B Titr" panose="00000700000000000000" pitchFamily="2" charset="-78"/>
              </a:rPr>
              <a:t>ولی باید با احتیاط </a:t>
            </a:r>
            <a:r>
              <a:rPr lang="fa-IR" dirty="0" smtClean="0">
                <a:cs typeface="B Titr" panose="00000700000000000000" pitchFamily="2" charset="-78"/>
              </a:rPr>
              <a:t>استفاده</a:t>
            </a:r>
            <a:r>
              <a:rPr lang="fa-IR" dirty="0">
                <a:cs typeface="B Titr" panose="00000700000000000000" pitchFamily="2" charset="-78"/>
              </a:rPr>
              <a:t> </a:t>
            </a:r>
            <a:r>
              <a:rPr lang="fa-IR" dirty="0" smtClean="0">
                <a:cs typeface="B Titr" panose="00000700000000000000" pitchFamily="2" charset="-78"/>
              </a:rPr>
              <a:t>شود </a:t>
            </a:r>
            <a:r>
              <a:rPr lang="fa-IR" dirty="0">
                <a:cs typeface="B Titr" panose="00000700000000000000" pitchFamily="2" charset="-78"/>
              </a:rPr>
              <a:t>زیرا بعضی آن را نشانه بی احترامی می دانند</a:t>
            </a:r>
            <a:r>
              <a:rPr lang="en-US" dirty="0">
                <a:cs typeface="B Titr" panose="00000700000000000000" pitchFamily="2" charset="-78"/>
              </a:rPr>
              <a:t>. </a:t>
            </a:r>
            <a:r>
              <a:rPr lang="fa-IR" dirty="0" smtClean="0">
                <a:cs typeface="B Titr" panose="00000700000000000000" pitchFamily="2" charset="-78"/>
              </a:rPr>
              <a:t>لمس در </a:t>
            </a:r>
            <a:r>
              <a:rPr lang="fa-IR" dirty="0">
                <a:cs typeface="B Titr" panose="00000700000000000000" pitchFamily="2" charset="-78"/>
              </a:rPr>
              <a:t>بچه ها جهت تکامل </a:t>
            </a:r>
            <a:r>
              <a:rPr lang="en-US" dirty="0">
                <a:cs typeface="B Titr" panose="00000700000000000000" pitchFamily="2" charset="-78"/>
              </a:rPr>
              <a:t>"</a:t>
            </a:r>
            <a:r>
              <a:rPr lang="fa-IR" dirty="0">
                <a:cs typeface="B Titr" panose="00000700000000000000" pitchFamily="2" charset="-78"/>
              </a:rPr>
              <a:t>من</a:t>
            </a:r>
            <a:r>
              <a:rPr lang="en-US" dirty="0">
                <a:cs typeface="B Titr" panose="00000700000000000000" pitchFamily="2" charset="-78"/>
              </a:rPr>
              <a:t>" </a:t>
            </a:r>
            <a:r>
              <a:rPr lang="fa-IR" dirty="0">
                <a:cs typeface="B Titr" panose="00000700000000000000" pitchFamily="2" charset="-78"/>
              </a:rPr>
              <a:t>لازم است ودر افراد مسن نشانه توجه است</a:t>
            </a:r>
            <a:endParaRPr lang="en-US" dirty="0">
              <a:cs typeface="B Titr" panose="00000700000000000000" pitchFamily="2" charset="-78"/>
            </a:endParaRPr>
          </a:p>
          <a:p>
            <a:pPr algn="just"/>
            <a:r>
              <a:rPr lang="fa-IR" dirty="0" smtClean="0">
                <a:cs typeface="B Titr" panose="00000700000000000000" pitchFamily="2" charset="-78"/>
              </a:rPr>
              <a:t>طرز </a:t>
            </a:r>
            <a:r>
              <a:rPr lang="fa-IR" dirty="0">
                <a:cs typeface="B Titr" panose="00000700000000000000" pitchFamily="2" charset="-78"/>
              </a:rPr>
              <a:t>راه رفتن</a:t>
            </a:r>
            <a:r>
              <a:rPr lang="en-US" dirty="0">
                <a:cs typeface="B Titr" panose="00000700000000000000" pitchFamily="2" charset="-78"/>
              </a:rPr>
              <a:t>: </a:t>
            </a:r>
            <a:r>
              <a:rPr lang="fa-IR" dirty="0">
                <a:cs typeface="B Titr" panose="00000700000000000000" pitchFamily="2" charset="-78"/>
              </a:rPr>
              <a:t>راه رفتن با وقار و هدف دار معمولاً حامل پیام سلامتی است</a:t>
            </a:r>
            <a:r>
              <a:rPr lang="en-US" dirty="0">
                <a:cs typeface="B Titr" panose="00000700000000000000" pitchFamily="2" charset="-78"/>
              </a:rPr>
              <a:t>. </a:t>
            </a:r>
            <a:r>
              <a:rPr lang="fa-IR" dirty="0">
                <a:cs typeface="B Titr" panose="00000700000000000000" pitchFamily="2" charset="-78"/>
              </a:rPr>
              <a:t>و برعکس بدون هدف، نشانه غمگینی و یا دلسردي است</a:t>
            </a:r>
            <a:r>
              <a:rPr lang="en-US" dirty="0">
                <a:cs typeface="B Titr" panose="00000700000000000000" pitchFamily="2" charset="-78"/>
              </a:rPr>
              <a:t>.</a:t>
            </a:r>
          </a:p>
          <a:p>
            <a:pPr algn="just"/>
            <a:r>
              <a:rPr lang="fa-IR" dirty="0" smtClean="0">
                <a:cs typeface="B Titr" panose="00000700000000000000" pitchFamily="2" charset="-78"/>
              </a:rPr>
              <a:t>صداها</a:t>
            </a:r>
            <a:r>
              <a:rPr lang="en-US" dirty="0">
                <a:cs typeface="B Titr" panose="00000700000000000000" pitchFamily="2" charset="-78"/>
              </a:rPr>
              <a:t>: </a:t>
            </a:r>
            <a:r>
              <a:rPr lang="fa-IR" dirty="0" smtClean="0">
                <a:cs typeface="B Titr" panose="00000700000000000000" pitchFamily="2" charset="-78"/>
              </a:rPr>
              <a:t>(گریه </a:t>
            </a:r>
            <a:r>
              <a:rPr lang="fa-IR" dirty="0">
                <a:cs typeface="B Titr" panose="00000700000000000000" pitchFamily="2" charset="-78"/>
              </a:rPr>
              <a:t>کردن)نشانه هیجان و یا غم </a:t>
            </a:r>
            <a:r>
              <a:rPr lang="en-US" dirty="0">
                <a:cs typeface="B Titr" panose="00000700000000000000" pitchFamily="2" charset="-78"/>
              </a:rPr>
              <a:t>) </a:t>
            </a:r>
            <a:r>
              <a:rPr lang="fa-IR" dirty="0">
                <a:cs typeface="B Titr" panose="00000700000000000000" pitchFamily="2" charset="-78"/>
              </a:rPr>
              <a:t>و ناله کردن و نفس نفس زدن)نشانه ترس و یا درد ویا متعجب شدن </a:t>
            </a:r>
            <a:r>
              <a:rPr lang="en-US" dirty="0">
                <a:cs typeface="B Titr" panose="00000700000000000000" pitchFamily="2" charset="-78"/>
              </a:rPr>
              <a:t>) </a:t>
            </a:r>
            <a:r>
              <a:rPr lang="fa-IR" dirty="0">
                <a:cs typeface="B Titr" panose="00000700000000000000" pitchFamily="2" charset="-78"/>
              </a:rPr>
              <a:t>و آه کشیدن همراه </a:t>
            </a:r>
            <a:r>
              <a:rPr lang="fa-IR" dirty="0" smtClean="0">
                <a:cs typeface="B Titr" panose="00000700000000000000" pitchFamily="2" charset="-78"/>
              </a:rPr>
              <a:t>با</a:t>
            </a:r>
            <a:r>
              <a:rPr lang="fa-IR" dirty="0">
                <a:cs typeface="B Titr" panose="00000700000000000000" pitchFamily="2" charset="-78"/>
              </a:rPr>
              <a:t> </a:t>
            </a:r>
            <a:r>
              <a:rPr lang="fa-IR" dirty="0" smtClean="0">
                <a:cs typeface="B Titr" panose="00000700000000000000" pitchFamily="2" charset="-78"/>
              </a:rPr>
              <a:t>صدا)نشانه </a:t>
            </a:r>
            <a:r>
              <a:rPr lang="fa-IR" dirty="0">
                <a:cs typeface="B Titr" panose="00000700000000000000" pitchFamily="2" charset="-78"/>
              </a:rPr>
              <a:t>عدم تمایل در انجام </a:t>
            </a:r>
            <a:r>
              <a:rPr lang="fa-IR" dirty="0" smtClean="0">
                <a:cs typeface="B Titr" panose="00000700000000000000" pitchFamily="2" charset="-78"/>
              </a:rPr>
              <a:t>کارها</a:t>
            </a:r>
            <a:endParaRPr lang="en-US" dirty="0">
              <a:cs typeface="B Titr" panose="00000700000000000000" pitchFamily="2" charset="-78"/>
            </a:endParaRPr>
          </a:p>
          <a:p>
            <a:pPr algn="just"/>
            <a:r>
              <a:rPr lang="fa-IR" dirty="0" smtClean="0">
                <a:cs typeface="B Titr" panose="00000700000000000000" pitchFamily="2" charset="-78"/>
              </a:rPr>
              <a:t>سکوت</a:t>
            </a:r>
            <a:r>
              <a:rPr lang="en-US" dirty="0">
                <a:cs typeface="B Titr" panose="00000700000000000000" pitchFamily="2" charset="-78"/>
              </a:rPr>
              <a:t>: </a:t>
            </a:r>
            <a:r>
              <a:rPr lang="fa-IR" dirty="0">
                <a:cs typeface="B Titr" panose="00000700000000000000" pitchFamily="2" charset="-78"/>
              </a:rPr>
              <a:t>ممکن است نشانه درك کامل یکدیگر و یا نشانه عصبانیت آنها از یکدیگرباشد</a:t>
            </a:r>
            <a:r>
              <a:rPr lang="en-US" dirty="0">
                <a:cs typeface="B Titr" panose="00000700000000000000" pitchFamily="2" charset="-78"/>
              </a:rPr>
              <a:t>.</a:t>
            </a:r>
          </a:p>
          <a:p>
            <a:pPr algn="just"/>
            <a:endParaRPr lang="fa-IR" dirty="0">
              <a:cs typeface="B Titr" panose="00000700000000000000" pitchFamily="2" charset="-78"/>
            </a:endParaRPr>
          </a:p>
        </p:txBody>
      </p:sp>
    </p:spTree>
    <p:extLst>
      <p:ext uri="{BB962C8B-B14F-4D97-AF65-F5344CB8AC3E}">
        <p14:creationId xmlns:p14="http://schemas.microsoft.com/office/powerpoint/2010/main" val="105270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6712"/>
            <a:ext cx="8229600" cy="5616624"/>
          </a:xfrm>
        </p:spPr>
        <p:txBody>
          <a:bodyPr>
            <a:noAutofit/>
          </a:bodyPr>
          <a:lstStyle/>
          <a:p>
            <a:pPr algn="just"/>
            <a:r>
              <a:rPr lang="fa-IR" sz="2000" b="1" dirty="0" smtClean="0">
                <a:cs typeface="B Titr" panose="00000700000000000000" pitchFamily="2" charset="-78"/>
              </a:rPr>
              <a:t>جنسیت</a:t>
            </a:r>
            <a:r>
              <a:rPr lang="en-US" sz="2000" b="1" dirty="0">
                <a:cs typeface="B Titr" panose="00000700000000000000" pitchFamily="2" charset="-78"/>
              </a:rPr>
              <a:t>: </a:t>
            </a:r>
            <a:r>
              <a:rPr lang="fa-IR" sz="2000" dirty="0">
                <a:cs typeface="B Titr" panose="00000700000000000000" pitchFamily="2" charset="-78"/>
              </a:rPr>
              <a:t>مردان و زنان روشهاي مختلفی را در برقراري ارتباط به کار می برند</a:t>
            </a:r>
            <a:r>
              <a:rPr lang="en-US" sz="2000" dirty="0">
                <a:cs typeface="B Titr" panose="00000700000000000000" pitchFamily="2" charset="-78"/>
              </a:rPr>
              <a:t>.</a:t>
            </a:r>
          </a:p>
          <a:p>
            <a:pPr algn="just"/>
            <a:r>
              <a:rPr lang="fa-IR" sz="2000" b="1" dirty="0">
                <a:cs typeface="B Titr" panose="00000700000000000000" pitchFamily="2" charset="-78"/>
              </a:rPr>
              <a:t>تفاوتهاي فرهنگی</a:t>
            </a:r>
            <a:r>
              <a:rPr lang="en-US" sz="2000" b="1" dirty="0">
                <a:cs typeface="B Titr" panose="00000700000000000000" pitchFamily="2" charset="-78"/>
              </a:rPr>
              <a:t>-</a:t>
            </a:r>
            <a:r>
              <a:rPr lang="fa-IR" sz="2000" b="1" dirty="0">
                <a:cs typeface="B Titr" panose="00000700000000000000" pitchFamily="2" charset="-78"/>
              </a:rPr>
              <a:t>اجتماعی</a:t>
            </a:r>
            <a:r>
              <a:rPr lang="en-US" sz="2000" b="1" dirty="0">
                <a:cs typeface="B Titr" panose="00000700000000000000" pitchFamily="2" charset="-78"/>
              </a:rPr>
              <a:t>: </a:t>
            </a:r>
            <a:r>
              <a:rPr lang="fa-IR" sz="2000" dirty="0" smtClean="0">
                <a:cs typeface="B Titr" panose="00000700000000000000" pitchFamily="2" charset="-78"/>
              </a:rPr>
              <a:t>کارکنان سازمان باید </a:t>
            </a:r>
            <a:r>
              <a:rPr lang="fa-IR" sz="2000" dirty="0">
                <a:cs typeface="B Titr" panose="00000700000000000000" pitchFamily="2" charset="-78"/>
              </a:rPr>
              <a:t>مهارت هاي خود را در این زمینه گسترش دهند و به این نکات در برقراري ارتباط توجه نمایند</a:t>
            </a:r>
            <a:r>
              <a:rPr lang="en-US" sz="2000" dirty="0">
                <a:cs typeface="B Titr" panose="00000700000000000000" pitchFamily="2" charset="-78"/>
              </a:rPr>
              <a:t>.</a:t>
            </a:r>
          </a:p>
          <a:p>
            <a:pPr algn="just"/>
            <a:r>
              <a:rPr lang="fa-IR" sz="2000" b="1" dirty="0" smtClean="0">
                <a:cs typeface="B Titr" panose="00000700000000000000" pitchFamily="2" charset="-78"/>
              </a:rPr>
              <a:t>نقش ها </a:t>
            </a:r>
            <a:r>
              <a:rPr lang="fa-IR" sz="2000" b="1" dirty="0">
                <a:cs typeface="B Titr" panose="00000700000000000000" pitchFamily="2" charset="-78"/>
              </a:rPr>
              <a:t>و </a:t>
            </a:r>
            <a:r>
              <a:rPr lang="fa-IR" sz="2000" b="1" dirty="0" smtClean="0">
                <a:cs typeface="B Titr" panose="00000700000000000000" pitchFamily="2" charset="-78"/>
              </a:rPr>
              <a:t>مسئولیت ها</a:t>
            </a:r>
            <a:r>
              <a:rPr lang="en-US" sz="2000" b="1" dirty="0">
                <a:cs typeface="B Titr" panose="00000700000000000000" pitchFamily="2" charset="-78"/>
              </a:rPr>
              <a:t>: </a:t>
            </a:r>
            <a:r>
              <a:rPr lang="fa-IR" sz="2000" dirty="0">
                <a:cs typeface="B Titr" panose="00000700000000000000" pitchFamily="2" charset="-78"/>
              </a:rPr>
              <a:t>شغل یک فرد یک نظرکلی راجع به توانائی ها و استعدادها و علایق و شرایط اقتصادي فرد به </a:t>
            </a:r>
            <a:r>
              <a:rPr lang="fa-IR" sz="2000" dirty="0" smtClean="0">
                <a:cs typeface="B Titr" panose="00000700000000000000" pitchFamily="2" charset="-78"/>
              </a:rPr>
              <a:t>کارمند می دهد</a:t>
            </a:r>
            <a:r>
              <a:rPr lang="en-US" sz="2000" dirty="0" smtClean="0">
                <a:cs typeface="B Titr" panose="00000700000000000000" pitchFamily="2" charset="-78"/>
              </a:rPr>
              <a:t>.</a:t>
            </a:r>
            <a:endParaRPr lang="en-US" sz="2000" dirty="0">
              <a:cs typeface="B Titr" panose="00000700000000000000" pitchFamily="2" charset="-78"/>
            </a:endParaRPr>
          </a:p>
          <a:p>
            <a:pPr algn="just"/>
            <a:r>
              <a:rPr lang="fa-IR" sz="2000" b="1" dirty="0">
                <a:cs typeface="B Titr" panose="00000700000000000000" pitchFamily="2" charset="-78"/>
              </a:rPr>
              <a:t>فضا و قلمرو</a:t>
            </a:r>
            <a:r>
              <a:rPr lang="en-US" sz="2000" b="1" dirty="0">
                <a:cs typeface="B Titr" panose="00000700000000000000" pitchFamily="2" charset="-78"/>
              </a:rPr>
              <a:t>: </a:t>
            </a:r>
            <a:r>
              <a:rPr lang="fa-IR" sz="2000" dirty="0">
                <a:cs typeface="B Titr" panose="00000700000000000000" pitchFamily="2" charset="-78"/>
              </a:rPr>
              <a:t>در ارتباط غیر کلامی به آن اشاره شده </a:t>
            </a:r>
            <a:r>
              <a:rPr lang="fa-IR" sz="2000" dirty="0" smtClean="0">
                <a:cs typeface="B Titr" panose="00000700000000000000" pitchFamily="2" charset="-78"/>
              </a:rPr>
              <a:t>است</a:t>
            </a:r>
            <a:r>
              <a:rPr lang="en-US" sz="2000" dirty="0" smtClean="0">
                <a:cs typeface="B Titr" panose="00000700000000000000" pitchFamily="2" charset="-78"/>
              </a:rPr>
              <a:t>. </a:t>
            </a:r>
            <a:endParaRPr lang="fa-IR" sz="2000" dirty="0" smtClean="0">
              <a:cs typeface="B Titr" panose="00000700000000000000" pitchFamily="2" charset="-78"/>
            </a:endParaRPr>
          </a:p>
          <a:p>
            <a:pPr algn="just"/>
            <a:r>
              <a:rPr lang="fa-IR" sz="2000" b="1" dirty="0" smtClean="0">
                <a:cs typeface="B Titr" panose="00000700000000000000" pitchFamily="2" charset="-78"/>
              </a:rPr>
              <a:t>شرایط </a:t>
            </a:r>
            <a:r>
              <a:rPr lang="fa-IR" sz="2000" b="1" dirty="0">
                <a:cs typeface="B Titr" panose="00000700000000000000" pitchFamily="2" charset="-78"/>
              </a:rPr>
              <a:t>جسمی و عقلانی و احساسات</a:t>
            </a:r>
            <a:r>
              <a:rPr lang="en-US" sz="2000" b="1" dirty="0">
                <a:cs typeface="B Titr" panose="00000700000000000000" pitchFamily="2" charset="-78"/>
              </a:rPr>
              <a:t>: </a:t>
            </a:r>
            <a:r>
              <a:rPr lang="fa-IR" sz="2000" dirty="0">
                <a:cs typeface="B Titr" panose="00000700000000000000" pitchFamily="2" charset="-78"/>
              </a:rPr>
              <a:t>مثلاً یک مثانه پر یا یک سردرد کسل کننده یا یک درد قفسه سینه خرد کننده و </a:t>
            </a:r>
            <a:r>
              <a:rPr lang="en-US" sz="2000" dirty="0">
                <a:cs typeface="B Titr" panose="00000700000000000000" pitchFamily="2" charset="-78"/>
              </a:rPr>
              <a:t>... </a:t>
            </a:r>
            <a:r>
              <a:rPr lang="fa-IR" sz="2000" dirty="0">
                <a:cs typeface="B Titr" panose="00000700000000000000" pitchFamily="2" charset="-78"/>
              </a:rPr>
              <a:t>می تواند </a:t>
            </a:r>
            <a:r>
              <a:rPr lang="fa-IR" sz="2000" dirty="0" smtClean="0">
                <a:cs typeface="B Titr" panose="00000700000000000000" pitchFamily="2" charset="-78"/>
              </a:rPr>
              <a:t>در</a:t>
            </a:r>
            <a:r>
              <a:rPr lang="fa-IR" sz="2000" dirty="0">
                <a:cs typeface="B Titr" panose="00000700000000000000" pitchFamily="2" charset="-78"/>
              </a:rPr>
              <a:t> </a:t>
            </a:r>
            <a:r>
              <a:rPr lang="fa-IR" sz="2000" dirty="0" smtClean="0">
                <a:cs typeface="B Titr" panose="00000700000000000000" pitchFamily="2" charset="-78"/>
              </a:rPr>
              <a:t>ارتباط </a:t>
            </a:r>
            <a:r>
              <a:rPr lang="fa-IR" sz="2000" dirty="0">
                <a:cs typeface="B Titr" panose="00000700000000000000" pitchFamily="2" charset="-78"/>
              </a:rPr>
              <a:t>تأثیرمنفی داشته باشد</a:t>
            </a:r>
            <a:r>
              <a:rPr lang="en-US" sz="2000" dirty="0">
                <a:cs typeface="B Titr" panose="00000700000000000000" pitchFamily="2" charset="-78"/>
              </a:rPr>
              <a:t>. </a:t>
            </a:r>
            <a:r>
              <a:rPr lang="fa-IR" sz="2000" dirty="0">
                <a:cs typeface="B Titr" panose="00000700000000000000" pitchFamily="2" charset="-78"/>
              </a:rPr>
              <a:t>بنابراین </a:t>
            </a:r>
            <a:r>
              <a:rPr lang="fa-IR" sz="2000" dirty="0" smtClean="0">
                <a:cs typeface="B Titr" panose="00000700000000000000" pitchFamily="2" charset="-78"/>
              </a:rPr>
              <a:t>کارمندان لازم </a:t>
            </a:r>
            <a:r>
              <a:rPr lang="fa-IR" sz="2000" dirty="0">
                <a:cs typeface="B Titr" panose="00000700000000000000" pitchFamily="2" charset="-78"/>
              </a:rPr>
              <a:t>است که به موانع فیزیکی و عقلانی و احساسات حساسیت بیشتري نشان دهند تا </a:t>
            </a:r>
            <a:r>
              <a:rPr lang="fa-IR" sz="2000" dirty="0" smtClean="0">
                <a:cs typeface="B Titr" panose="00000700000000000000" pitchFamily="2" charset="-78"/>
              </a:rPr>
              <a:t>بتوانند</a:t>
            </a:r>
            <a:r>
              <a:rPr lang="fa-IR" sz="2000" dirty="0">
                <a:cs typeface="B Titr" panose="00000700000000000000" pitchFamily="2" charset="-78"/>
              </a:rPr>
              <a:t> </a:t>
            </a:r>
            <a:r>
              <a:rPr lang="fa-IR" sz="2000" dirty="0" smtClean="0">
                <a:cs typeface="B Titr" panose="00000700000000000000" pitchFamily="2" charset="-78"/>
              </a:rPr>
              <a:t>ارتباط </a:t>
            </a:r>
            <a:r>
              <a:rPr lang="fa-IR" sz="2000" dirty="0">
                <a:cs typeface="B Titr" panose="00000700000000000000" pitchFamily="2" charset="-78"/>
              </a:rPr>
              <a:t>موثرتري برقرار </a:t>
            </a:r>
            <a:r>
              <a:rPr lang="fa-IR" sz="2000" dirty="0" smtClean="0">
                <a:cs typeface="B Titr" panose="00000700000000000000" pitchFamily="2" charset="-78"/>
              </a:rPr>
              <a:t>نمایند</a:t>
            </a:r>
            <a:r>
              <a:rPr lang="en-US" sz="2000" dirty="0" smtClean="0">
                <a:cs typeface="B Titr" panose="00000700000000000000" pitchFamily="2" charset="-78"/>
              </a:rPr>
              <a:t>.</a:t>
            </a:r>
            <a:endParaRPr lang="en-US" sz="2000" dirty="0">
              <a:cs typeface="B Titr" panose="00000700000000000000" pitchFamily="2" charset="-78"/>
            </a:endParaRPr>
          </a:p>
          <a:p>
            <a:pPr algn="just"/>
            <a:r>
              <a:rPr lang="fa-IR" sz="2000" b="1" dirty="0">
                <a:cs typeface="B Titr" panose="00000700000000000000" pitchFamily="2" charset="-78"/>
              </a:rPr>
              <a:t>محیط</a:t>
            </a:r>
            <a:r>
              <a:rPr lang="en-US" sz="2000" b="1" dirty="0">
                <a:cs typeface="B Titr" panose="00000700000000000000" pitchFamily="2" charset="-78"/>
              </a:rPr>
              <a:t>: </a:t>
            </a:r>
            <a:r>
              <a:rPr lang="fa-IR" sz="2000" dirty="0">
                <a:cs typeface="B Titr" panose="00000700000000000000" pitchFamily="2" charset="-78"/>
              </a:rPr>
              <a:t>هنگامی ارتباط به بهترین نحو برقرار می شود که محیط، تبادل اطلاعات مورد نظر را تسهیل نماید</a:t>
            </a:r>
            <a:r>
              <a:rPr lang="en-US" sz="2000" dirty="0">
                <a:cs typeface="B Titr" panose="00000700000000000000" pitchFamily="2" charset="-78"/>
              </a:rPr>
              <a:t>. </a:t>
            </a:r>
            <a:r>
              <a:rPr lang="fa-IR" sz="2000" dirty="0">
                <a:cs typeface="B Titr" panose="00000700000000000000" pitchFamily="2" charset="-78"/>
              </a:rPr>
              <a:t>با توجه به اهداف ارتباط دو </a:t>
            </a:r>
            <a:r>
              <a:rPr lang="fa-IR" sz="2000" dirty="0" smtClean="0">
                <a:cs typeface="B Titr" panose="00000700000000000000" pitchFamily="2" charset="-78"/>
              </a:rPr>
              <a:t>جانبه،</a:t>
            </a:r>
            <a:r>
              <a:rPr lang="fa-IR" sz="2000" dirty="0">
                <a:cs typeface="B Titr" panose="00000700000000000000" pitchFamily="2" charset="-78"/>
              </a:rPr>
              <a:t> </a:t>
            </a:r>
            <a:r>
              <a:rPr lang="fa-IR" sz="2000" dirty="0" smtClean="0">
                <a:cs typeface="B Titr" panose="00000700000000000000" pitchFamily="2" charset="-78"/>
              </a:rPr>
              <a:t>ممکن </a:t>
            </a:r>
            <a:r>
              <a:rPr lang="fa-IR" sz="2000" dirty="0">
                <a:cs typeface="B Titr" panose="00000700000000000000" pitchFamily="2" charset="-78"/>
              </a:rPr>
              <a:t>است که جهت آرامش دادن به بیمار احتیاج به کاهش اضطراب و فراهم آوردن خلوت و استفاده از موزیک و دکور داشته باشیم</a:t>
            </a:r>
            <a:r>
              <a:rPr lang="en-US" sz="2000" dirty="0">
                <a:cs typeface="B Titr" panose="00000700000000000000" pitchFamily="2" charset="-78"/>
              </a:rPr>
              <a:t>. </a:t>
            </a:r>
          </a:p>
        </p:txBody>
      </p:sp>
      <p:sp>
        <p:nvSpPr>
          <p:cNvPr id="3" name="Title 2"/>
          <p:cNvSpPr>
            <a:spLocks noGrp="1"/>
          </p:cNvSpPr>
          <p:nvPr>
            <p:ph type="title"/>
          </p:nvPr>
        </p:nvSpPr>
        <p:spPr>
          <a:xfrm>
            <a:off x="457200" y="274638"/>
            <a:ext cx="8229600" cy="634082"/>
          </a:xfrm>
        </p:spPr>
        <p:txBody>
          <a:bodyPr>
            <a:normAutofit fontScale="90000"/>
          </a:bodyPr>
          <a:lstStyle/>
          <a:p>
            <a:pPr algn="ctr"/>
            <a:r>
              <a:rPr lang="fa-IR" dirty="0">
                <a:effectLst/>
                <a:cs typeface="B Titr" panose="00000700000000000000" pitchFamily="2" charset="-78"/>
              </a:rPr>
              <a:t>عوامل موثر در ارتباط</a:t>
            </a:r>
            <a:r>
              <a:rPr lang="en-US" dirty="0">
                <a:effectLst/>
                <a:cs typeface="B Titr" panose="00000700000000000000" pitchFamily="2" charset="-78"/>
              </a:rPr>
              <a:t/>
            </a:r>
            <a:br>
              <a:rPr lang="en-US" dirty="0">
                <a:effectLst/>
                <a:cs typeface="B Titr" panose="00000700000000000000" pitchFamily="2" charset="-78"/>
              </a:rPr>
            </a:br>
            <a:endParaRPr lang="fa-IR" dirty="0">
              <a:cs typeface="B Titr" panose="00000700000000000000" pitchFamily="2" charset="-78"/>
            </a:endParaRPr>
          </a:p>
        </p:txBody>
      </p:sp>
    </p:spTree>
    <p:extLst>
      <p:ext uri="{BB962C8B-B14F-4D97-AF65-F5344CB8AC3E}">
        <p14:creationId xmlns:p14="http://schemas.microsoft.com/office/powerpoint/2010/main" val="42173093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a:bodyPr>
          <a:lstStyle/>
          <a:p>
            <a:pPr marL="109728" indent="0" algn="just">
              <a:lnSpc>
                <a:spcPct val="115000"/>
              </a:lnSpc>
              <a:spcAft>
                <a:spcPts val="1000"/>
              </a:spcAft>
              <a:buNone/>
            </a:pPr>
            <a:r>
              <a:rPr lang="fa-IR" sz="2800" b="1" dirty="0" smtClean="0">
                <a:latin typeface="Calibri"/>
                <a:ea typeface="Calibri"/>
                <a:cs typeface="B Titr" panose="00000700000000000000" pitchFamily="2" charset="-78"/>
              </a:rPr>
              <a:t>سوالي که شايد براي هر فردي پيش آيد: چرا بايد با ديگران ارتباط داشته باشم؟</a:t>
            </a:r>
          </a:p>
          <a:p>
            <a:pPr algn="just">
              <a:lnSpc>
                <a:spcPct val="115000"/>
              </a:lnSpc>
              <a:spcAft>
                <a:spcPts val="1000"/>
              </a:spcAft>
            </a:pPr>
            <a:r>
              <a:rPr lang="fa-IR" sz="2800" b="1" dirty="0">
                <a:latin typeface="Calibri"/>
                <a:ea typeface="Calibri"/>
                <a:cs typeface="B Titr" panose="00000700000000000000" pitchFamily="2" charset="-78"/>
              </a:rPr>
              <a:t>پزشکان، مهندسان، دانشمندان و موسيقي دانان </a:t>
            </a:r>
            <a:r>
              <a:rPr lang="fa-IR" sz="2800" b="1" dirty="0" smtClean="0">
                <a:latin typeface="Calibri"/>
                <a:ea typeface="Calibri"/>
                <a:cs typeface="B Titr" panose="00000700000000000000" pitchFamily="2" charset="-78"/>
              </a:rPr>
              <a:t>باهوش</a:t>
            </a:r>
          </a:p>
          <a:p>
            <a:pPr algn="just">
              <a:lnSpc>
                <a:spcPct val="115000"/>
              </a:lnSpc>
              <a:spcAft>
                <a:spcPts val="1000"/>
              </a:spcAft>
            </a:pPr>
            <a:r>
              <a:rPr lang="fa-IR" sz="2800" b="1" dirty="0" smtClean="0">
                <a:latin typeface="Calibri"/>
                <a:ea typeface="Calibri"/>
                <a:cs typeface="B Titr" panose="00000700000000000000" pitchFamily="2" charset="-78"/>
              </a:rPr>
              <a:t>شعار سازمان هاي پيشرو</a:t>
            </a:r>
          </a:p>
          <a:p>
            <a:pPr algn="just">
              <a:lnSpc>
                <a:spcPct val="115000"/>
              </a:lnSpc>
              <a:spcAft>
                <a:spcPts val="1000"/>
              </a:spcAft>
            </a:pPr>
            <a:endParaRPr lang="en-US" sz="2000" dirty="0">
              <a:latin typeface="Calibri"/>
              <a:ea typeface="Calibri"/>
              <a:cs typeface="B Titr" panose="00000700000000000000" pitchFamily="2" charset="-78"/>
            </a:endParaRPr>
          </a:p>
          <a:p>
            <a:pPr marL="0" indent="0">
              <a:buNone/>
            </a:pPr>
            <a:endParaRPr lang="en-US" dirty="0">
              <a:cs typeface="B Titr" panose="00000700000000000000" pitchFamily="2" charset="-78"/>
            </a:endParaRPr>
          </a:p>
        </p:txBody>
      </p:sp>
      <p:pic>
        <p:nvPicPr>
          <p:cNvPr id="8196" name="Picture 4" descr="H:\مذاکره\download (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36912"/>
            <a:ext cx="4968552"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432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جوزف لوفت و هري اينگهام</a:t>
            </a:r>
          </a:p>
          <a:p>
            <a:pPr marL="109728" indent="0">
              <a:buNone/>
            </a:pPr>
            <a:endParaRPr lang="fa-IR" dirty="0"/>
          </a:p>
        </p:txBody>
      </p:sp>
      <p:sp>
        <p:nvSpPr>
          <p:cNvPr id="3" name="Title 2"/>
          <p:cNvSpPr>
            <a:spLocks noGrp="1"/>
          </p:cNvSpPr>
          <p:nvPr>
            <p:ph type="title"/>
          </p:nvPr>
        </p:nvSpPr>
        <p:spPr/>
        <p:txBody>
          <a:bodyPr/>
          <a:lstStyle/>
          <a:p>
            <a:r>
              <a:rPr lang="fa-IR" dirty="0" smtClean="0"/>
              <a:t>پنجره جو هري</a:t>
            </a:r>
            <a:endParaRPr lang="fa-IR" dirty="0"/>
          </a:p>
        </p:txBody>
      </p:sp>
      <p:graphicFrame>
        <p:nvGraphicFramePr>
          <p:cNvPr id="5" name="Table 4"/>
          <p:cNvGraphicFramePr>
            <a:graphicFrameLocks noGrp="1"/>
          </p:cNvGraphicFramePr>
          <p:nvPr>
            <p:extLst>
              <p:ext uri="{D42A27DB-BD31-4B8C-83A1-F6EECF244321}">
                <p14:modId xmlns:p14="http://schemas.microsoft.com/office/powerpoint/2010/main" val="2235201247"/>
              </p:ext>
            </p:extLst>
          </p:nvPr>
        </p:nvGraphicFramePr>
        <p:xfrm>
          <a:off x="971600" y="2204864"/>
          <a:ext cx="7920879" cy="3888432"/>
        </p:xfrm>
        <a:graphic>
          <a:graphicData uri="http://schemas.openxmlformats.org/drawingml/2006/table">
            <a:tbl>
              <a:tblPr rtl="1" firstRow="1" bandRow="1">
                <a:tableStyleId>{5C22544A-7EE6-4342-B048-85BDC9FD1C3A}</a:tableStyleId>
              </a:tblPr>
              <a:tblGrid>
                <a:gridCol w="2640293"/>
                <a:gridCol w="2640293"/>
                <a:gridCol w="2640293"/>
              </a:tblGrid>
              <a:tr h="1296144">
                <a:tc>
                  <a:txBody>
                    <a:bodyPr/>
                    <a:lstStyle/>
                    <a:p>
                      <a:pPr algn="ctr" rtl="1"/>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شناخته شده براي خود</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شناخته نشده براي خود</a:t>
                      </a:r>
                      <a:endParaRPr lang="fa-IR" dirty="0">
                        <a:cs typeface="B Titr" panose="00000700000000000000" pitchFamily="2" charset="-78"/>
                      </a:endParaRPr>
                    </a:p>
                  </a:txBody>
                  <a:tcPr/>
                </a:tc>
              </a:tr>
              <a:tr h="1296144">
                <a:tc>
                  <a:txBody>
                    <a:bodyPr/>
                    <a:lstStyle/>
                    <a:p>
                      <a:pPr algn="ctr" rtl="1"/>
                      <a:r>
                        <a:rPr lang="fa-IR" dirty="0" smtClean="0">
                          <a:cs typeface="B Titr" panose="00000700000000000000" pitchFamily="2" charset="-78"/>
                        </a:rPr>
                        <a:t>شناخته شده براي ديگران</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آشکار</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تاريک</a:t>
                      </a:r>
                      <a:endParaRPr lang="fa-IR" dirty="0">
                        <a:cs typeface="B Titr" panose="00000700000000000000" pitchFamily="2" charset="-78"/>
                      </a:endParaRPr>
                    </a:p>
                  </a:txBody>
                  <a:tcPr/>
                </a:tc>
              </a:tr>
              <a:tr h="1296144">
                <a:tc>
                  <a:txBody>
                    <a:bodyPr/>
                    <a:lstStyle/>
                    <a:p>
                      <a:pPr algn="ctr" rtl="1"/>
                      <a:r>
                        <a:rPr lang="fa-IR" dirty="0" smtClean="0">
                          <a:cs typeface="B Titr" panose="00000700000000000000" pitchFamily="2" charset="-78"/>
                        </a:rPr>
                        <a:t>شناخته نشده براي ديگران</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پوشيده </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ناشناخته</a:t>
                      </a:r>
                      <a:endParaRPr lang="fa-IR" dirty="0">
                        <a:cs typeface="B Titr" panose="00000700000000000000" pitchFamily="2" charset="-78"/>
                      </a:endParaRPr>
                    </a:p>
                  </a:txBody>
                  <a:tcPr/>
                </a:tc>
              </a:tr>
            </a:tbl>
          </a:graphicData>
        </a:graphic>
      </p:graphicFrame>
    </p:spTree>
    <p:extLst>
      <p:ext uri="{BB962C8B-B14F-4D97-AF65-F5344CB8AC3E}">
        <p14:creationId xmlns:p14="http://schemas.microsoft.com/office/powerpoint/2010/main" val="9754531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188640"/>
            <a:ext cx="8229600" cy="2376265"/>
          </a:xfrm>
        </p:spPr>
        <p:txBody>
          <a:bodyPr>
            <a:noAutofit/>
          </a:bodyPr>
          <a:lstStyle/>
          <a:p>
            <a:pPr algn="r"/>
            <a:r>
              <a:rPr lang="fa-IR" sz="2000" dirty="0" smtClean="0">
                <a:cs typeface="B Titr" panose="00000700000000000000" pitchFamily="2" charset="-78"/>
              </a:rPr>
              <a:t>هدف اصلي در اين ماتريس: بزرگتر شدن ناحيه آشکار </a:t>
            </a:r>
            <a:br>
              <a:rPr lang="fa-IR" sz="2000" dirty="0" smtClean="0">
                <a:cs typeface="B Titr" panose="00000700000000000000" pitchFamily="2" charset="-78"/>
              </a:rPr>
            </a:br>
            <a:r>
              <a:rPr lang="fa-IR" sz="2000" dirty="0" smtClean="0">
                <a:cs typeface="B Titr" panose="00000700000000000000" pitchFamily="2" charset="-78"/>
              </a:rPr>
              <a:t>بزرگتر شدن اين ناحيه يعني بهره وري و کارايي بالاتر در کار تيمي </a:t>
            </a:r>
            <a:br>
              <a:rPr lang="fa-IR" sz="2000" dirty="0" smtClean="0">
                <a:cs typeface="B Titr" panose="00000700000000000000" pitchFamily="2" charset="-78"/>
              </a:rPr>
            </a:br>
            <a:r>
              <a:rPr lang="fa-IR" sz="2000" dirty="0" smtClean="0">
                <a:cs typeface="B Titr" panose="00000700000000000000" pitchFamily="2" charset="-78"/>
              </a:rPr>
              <a:t>با توضيح ماتريس جو هري براي پرسنل يا اعضاي گروه کمک مي کنيد که ارزش بازگو کردن اطلاعات در مورد خود را درک کنند و آن ها را تشويق کنند که به ديگران بازخورد سازنده بدهند و بگيرند .</a:t>
            </a:r>
            <a:endParaRPr lang="fa-IR" sz="2000" dirty="0">
              <a:cs typeface="B Titr" panose="00000700000000000000" pitchFamily="2" charset="-78"/>
            </a:endParaRPr>
          </a:p>
        </p:txBody>
      </p:sp>
      <p:sp>
        <p:nvSpPr>
          <p:cNvPr id="4" name="Content Placeholder 1"/>
          <p:cNvSpPr txBox="1">
            <a:spLocks/>
          </p:cNvSpPr>
          <p:nvPr/>
        </p:nvSpPr>
        <p:spPr>
          <a:xfrm>
            <a:off x="457200" y="1481328"/>
            <a:ext cx="8229600" cy="4525963"/>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endParaRPr lang="fa-IR" dirty="0"/>
          </a:p>
        </p:txBody>
      </p:sp>
      <p:graphicFrame>
        <p:nvGraphicFramePr>
          <p:cNvPr id="6" name="Table 5"/>
          <p:cNvGraphicFramePr>
            <a:graphicFrameLocks noGrp="1"/>
          </p:cNvGraphicFramePr>
          <p:nvPr>
            <p:extLst>
              <p:ext uri="{D42A27DB-BD31-4B8C-83A1-F6EECF244321}">
                <p14:modId xmlns:p14="http://schemas.microsoft.com/office/powerpoint/2010/main" val="2306147484"/>
              </p:ext>
            </p:extLst>
          </p:nvPr>
        </p:nvGraphicFramePr>
        <p:xfrm>
          <a:off x="971602" y="4173056"/>
          <a:ext cx="4248471" cy="1920240"/>
        </p:xfrm>
        <a:graphic>
          <a:graphicData uri="http://schemas.openxmlformats.org/drawingml/2006/table">
            <a:tbl>
              <a:tblPr rtl="1" firstRow="1" bandRow="1">
                <a:tableStyleId>{5C22544A-7EE6-4342-B048-85BDC9FD1C3A}</a:tableStyleId>
              </a:tblPr>
              <a:tblGrid>
                <a:gridCol w="1416157"/>
                <a:gridCol w="1416157"/>
                <a:gridCol w="1416157"/>
              </a:tblGrid>
              <a:tr h="504056">
                <a:tc>
                  <a:txBody>
                    <a:bodyPr/>
                    <a:lstStyle/>
                    <a:p>
                      <a:pPr algn="ctr" rtl="1"/>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شناخته شده براي خود</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شناخته نشده براي خود</a:t>
                      </a:r>
                      <a:endParaRPr lang="fa-IR" dirty="0">
                        <a:cs typeface="B Titr" panose="00000700000000000000" pitchFamily="2" charset="-78"/>
                      </a:endParaRPr>
                    </a:p>
                  </a:txBody>
                  <a:tcPr/>
                </a:tc>
              </a:tr>
              <a:tr h="504056">
                <a:tc>
                  <a:txBody>
                    <a:bodyPr/>
                    <a:lstStyle/>
                    <a:p>
                      <a:pPr algn="ctr" rtl="1"/>
                      <a:r>
                        <a:rPr lang="fa-IR" dirty="0" smtClean="0">
                          <a:cs typeface="B Titr" panose="00000700000000000000" pitchFamily="2" charset="-78"/>
                        </a:rPr>
                        <a:t>شناخته شده براي ديگران</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آشکار</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تاريک</a:t>
                      </a:r>
                      <a:endParaRPr lang="fa-IR" dirty="0">
                        <a:cs typeface="B Titr" panose="00000700000000000000" pitchFamily="2" charset="-78"/>
                      </a:endParaRPr>
                    </a:p>
                  </a:txBody>
                  <a:tcPr/>
                </a:tc>
              </a:tr>
              <a:tr h="504056">
                <a:tc>
                  <a:txBody>
                    <a:bodyPr/>
                    <a:lstStyle/>
                    <a:p>
                      <a:pPr algn="ctr" rtl="1"/>
                      <a:r>
                        <a:rPr lang="fa-IR" dirty="0" smtClean="0">
                          <a:cs typeface="B Titr" panose="00000700000000000000" pitchFamily="2" charset="-78"/>
                        </a:rPr>
                        <a:t>شناخته نشده براي ديگران</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پوشيده </a:t>
                      </a:r>
                      <a:endParaRPr lang="fa-IR" dirty="0">
                        <a:cs typeface="B Titr" panose="00000700000000000000" pitchFamily="2" charset="-78"/>
                      </a:endParaRPr>
                    </a:p>
                  </a:txBody>
                  <a:tcPr/>
                </a:tc>
                <a:tc>
                  <a:txBody>
                    <a:bodyPr/>
                    <a:lstStyle/>
                    <a:p>
                      <a:pPr algn="ctr" rtl="1"/>
                      <a:r>
                        <a:rPr lang="fa-IR" dirty="0" smtClean="0">
                          <a:cs typeface="B Titr" panose="00000700000000000000" pitchFamily="2" charset="-78"/>
                        </a:rPr>
                        <a:t>ناشناخته</a:t>
                      </a:r>
                      <a:endParaRPr lang="fa-IR" dirty="0">
                        <a:cs typeface="B Titr" panose="00000700000000000000" pitchFamily="2" charset="-78"/>
                      </a:endParaRPr>
                    </a:p>
                  </a:txBody>
                  <a:tcPr/>
                </a:tc>
              </a:tr>
            </a:tbl>
          </a:graphicData>
        </a:graphic>
      </p:graphicFrame>
    </p:spTree>
    <p:extLst>
      <p:ext uri="{BB962C8B-B14F-4D97-AF65-F5344CB8AC3E}">
        <p14:creationId xmlns:p14="http://schemas.microsoft.com/office/powerpoint/2010/main" val="28799315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fa-IR" dirty="0" smtClean="0">
                <a:cs typeface="B Titr" panose="00000700000000000000" pitchFamily="2" charset="-78"/>
              </a:rPr>
              <a:t>چيزهايي که افراد ردر مورد شما مي دانند و همچنين چيزهايي که خودتان در مورد خودتان مي دانيد. شامل:</a:t>
            </a:r>
          </a:p>
          <a:p>
            <a:pPr algn="just"/>
            <a:r>
              <a:rPr lang="fa-IR" dirty="0" smtClean="0">
                <a:cs typeface="B Titr" panose="00000700000000000000" pitchFamily="2" charset="-78"/>
              </a:rPr>
              <a:t>اطلاعات واقعي</a:t>
            </a:r>
          </a:p>
          <a:p>
            <a:pPr algn="just"/>
            <a:r>
              <a:rPr lang="fa-IR" dirty="0" smtClean="0">
                <a:cs typeface="B Titr" panose="00000700000000000000" pitchFamily="2" charset="-78"/>
              </a:rPr>
              <a:t>احساسات</a:t>
            </a:r>
          </a:p>
          <a:p>
            <a:pPr algn="just"/>
            <a:r>
              <a:rPr lang="fa-IR" dirty="0" smtClean="0">
                <a:cs typeface="B Titr" panose="00000700000000000000" pitchFamily="2" charset="-78"/>
              </a:rPr>
              <a:t>انگيزش</a:t>
            </a:r>
          </a:p>
          <a:p>
            <a:pPr algn="just"/>
            <a:r>
              <a:rPr lang="fa-IR" dirty="0" smtClean="0">
                <a:cs typeface="B Titr" panose="00000700000000000000" pitchFamily="2" charset="-78"/>
              </a:rPr>
              <a:t>رفتارها</a:t>
            </a:r>
          </a:p>
          <a:p>
            <a:pPr algn="just"/>
            <a:r>
              <a:rPr lang="fa-IR" dirty="0" smtClean="0">
                <a:cs typeface="B Titr" panose="00000700000000000000" pitchFamily="2" charset="-78"/>
              </a:rPr>
              <a:t>خوسته ها</a:t>
            </a:r>
            <a:endParaRPr lang="fa-IR" dirty="0">
              <a:cs typeface="B Titr" panose="00000700000000000000" pitchFamily="2" charset="-78"/>
            </a:endParaRPr>
          </a:p>
        </p:txBody>
      </p:sp>
      <p:sp>
        <p:nvSpPr>
          <p:cNvPr id="3" name="Title 2"/>
          <p:cNvSpPr>
            <a:spLocks noGrp="1"/>
          </p:cNvSpPr>
          <p:nvPr>
            <p:ph type="title"/>
          </p:nvPr>
        </p:nvSpPr>
        <p:spPr/>
        <p:txBody>
          <a:bodyPr>
            <a:normAutofit/>
          </a:bodyPr>
          <a:lstStyle/>
          <a:p>
            <a:pPr algn="ctr"/>
            <a:r>
              <a:rPr lang="fa-IR" dirty="0">
                <a:cs typeface="B Titr" panose="00000700000000000000" pitchFamily="2" charset="-78"/>
              </a:rPr>
              <a:t>بخش </a:t>
            </a:r>
            <a:r>
              <a:rPr lang="fa-IR" dirty="0" smtClean="0">
                <a:cs typeface="B Titr" panose="00000700000000000000" pitchFamily="2" charset="-78"/>
              </a:rPr>
              <a:t>آشکار</a:t>
            </a:r>
            <a:endParaRPr lang="fa-IR" dirty="0">
              <a:cs typeface="B Titr" panose="00000700000000000000" pitchFamily="2" charset="-78"/>
            </a:endParaRPr>
          </a:p>
        </p:txBody>
      </p:sp>
    </p:spTree>
    <p:extLst>
      <p:ext uri="{BB962C8B-B14F-4D97-AF65-F5344CB8AC3E}">
        <p14:creationId xmlns:p14="http://schemas.microsoft.com/office/powerpoint/2010/main" val="21030978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cs typeface="B Titr" panose="00000700000000000000" pitchFamily="2" charset="-78"/>
              </a:rPr>
              <a:t>چيزهايي که ديگران درباره شما مي دانند و مي بينند اما شما از آن ها بي خبر هستيد.</a:t>
            </a:r>
          </a:p>
          <a:p>
            <a:r>
              <a:rPr lang="fa-IR" dirty="0" smtClean="0">
                <a:cs typeface="B Titr" panose="00000700000000000000" pitchFamily="2" charset="-78"/>
              </a:rPr>
              <a:t>مثال: </a:t>
            </a:r>
            <a:r>
              <a:rPr lang="fa-IR" dirty="0">
                <a:cs typeface="B Titr" panose="00000700000000000000" pitchFamily="2" charset="-78"/>
              </a:rPr>
              <a:t>د</a:t>
            </a:r>
            <a:r>
              <a:rPr lang="fa-IR" dirty="0" smtClean="0">
                <a:cs typeface="B Titr" panose="00000700000000000000" pitchFamily="2" charset="-78"/>
              </a:rPr>
              <a:t>يگران شما را فردي خلاق مي دانند اما شما اعتقاد داريد که کاري نکرديد.</a:t>
            </a:r>
            <a:endParaRPr lang="fa-IR" dirty="0">
              <a:cs typeface="B Titr" panose="000007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بخش تاريک</a:t>
            </a:r>
            <a:endParaRPr lang="fa-IR" dirty="0">
              <a:cs typeface="B Titr" panose="00000700000000000000" pitchFamily="2" charset="-78"/>
            </a:endParaRPr>
          </a:p>
        </p:txBody>
      </p:sp>
    </p:spTree>
    <p:extLst>
      <p:ext uri="{BB962C8B-B14F-4D97-AF65-F5344CB8AC3E}">
        <p14:creationId xmlns:p14="http://schemas.microsoft.com/office/powerpoint/2010/main" val="12377050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cs typeface="B Titr" panose="00000700000000000000" pitchFamily="2" charset="-78"/>
              </a:rPr>
              <a:t>چيزهايي که خودتان در مورد خود مي دانيد و مي بينيد و از ديگران پنهان مي کنيد.</a:t>
            </a:r>
          </a:p>
          <a:p>
            <a:r>
              <a:rPr lang="fa-IR" dirty="0" smtClean="0">
                <a:cs typeface="B Titr" panose="00000700000000000000" pitchFamily="2" charset="-78"/>
              </a:rPr>
              <a:t>مثال: احساس مي کنيد که لازم نيست همکاران تان درباره فعاليت هاي خرج از شغل تان چيزي بدانند.</a:t>
            </a:r>
            <a:endParaRPr lang="fa-IR" dirty="0">
              <a:cs typeface="B Titr" panose="000007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بخش پوشيده</a:t>
            </a:r>
            <a:endParaRPr lang="fa-IR" dirty="0">
              <a:cs typeface="B Titr" panose="00000700000000000000" pitchFamily="2" charset="-78"/>
            </a:endParaRPr>
          </a:p>
        </p:txBody>
      </p:sp>
    </p:spTree>
    <p:extLst>
      <p:ext uri="{BB962C8B-B14F-4D97-AF65-F5344CB8AC3E}">
        <p14:creationId xmlns:p14="http://schemas.microsoft.com/office/powerpoint/2010/main" val="27551429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cs typeface="B Titr" panose="00000700000000000000" pitchFamily="2" charset="-78"/>
              </a:rPr>
              <a:t>چيزهايي که قادر نخواهيد درباره خود بدانيد و هيچ کس ديگري نيز از آن ها آگاه نيست.</a:t>
            </a:r>
          </a:p>
          <a:p>
            <a:r>
              <a:rPr lang="fa-IR" dirty="0" smtClean="0">
                <a:cs typeface="B Titr" panose="00000700000000000000" pitchFamily="2" charset="-78"/>
              </a:rPr>
              <a:t>براي مثال: ممکن است شما همه توانايي هاي طبيعي تان را نشناسيد.</a:t>
            </a:r>
            <a:endParaRPr lang="fa-IR" dirty="0">
              <a:cs typeface="B Titr" panose="000007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بخش ناشناخته </a:t>
            </a:r>
            <a:endParaRPr lang="fa-IR" dirty="0">
              <a:cs typeface="B Titr" panose="00000700000000000000" pitchFamily="2" charset="-78"/>
            </a:endParaRPr>
          </a:p>
        </p:txBody>
      </p:sp>
    </p:spTree>
    <p:extLst>
      <p:ext uri="{BB962C8B-B14F-4D97-AF65-F5344CB8AC3E}">
        <p14:creationId xmlns:p14="http://schemas.microsoft.com/office/powerpoint/2010/main" val="38586163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a:r>
              <a:rPr lang="fa-IR" dirty="0" smtClean="0">
                <a:cs typeface="B Titr" panose="00000700000000000000" pitchFamily="2" charset="-78"/>
              </a:rPr>
              <a:t>يک پنجره جوهري بکشيد و همه چيز را در بازه خودتان ليست کنيد.</a:t>
            </a:r>
          </a:p>
          <a:p>
            <a:pPr algn="just"/>
            <a:r>
              <a:rPr lang="fa-IR" dirty="0" smtClean="0">
                <a:cs typeface="B Titr" panose="00000700000000000000" pitchFamily="2" charset="-78"/>
              </a:rPr>
              <a:t>مهارت ها، افکار، رفتار، استعدادها</a:t>
            </a:r>
          </a:p>
          <a:p>
            <a:pPr algn="just"/>
            <a:r>
              <a:rPr lang="fa-IR" dirty="0" smtClean="0">
                <a:cs typeface="B Titr" panose="00000700000000000000" pitchFamily="2" charset="-78"/>
              </a:rPr>
              <a:t>از دور و بري هايتان بخواهيد که هر چيزي که در مورد شما مي دانند بگويند. </a:t>
            </a:r>
          </a:p>
          <a:p>
            <a:pPr algn="just"/>
            <a:r>
              <a:rPr lang="fa-IR" dirty="0" smtClean="0">
                <a:cs typeface="B Titr" panose="00000700000000000000" pitchFamily="2" charset="-78"/>
              </a:rPr>
              <a:t>به موارد زير بيانديشيد و سعي کنيد جنبه هاي تاريک و ناشناخته خود را کشف کنيد.</a:t>
            </a:r>
          </a:p>
          <a:p>
            <a:pPr algn="just"/>
            <a:r>
              <a:rPr lang="fa-IR" dirty="0" smtClean="0">
                <a:cs typeface="B Titr" panose="00000700000000000000" pitchFamily="2" charset="-78"/>
              </a:rPr>
              <a:t>آگاهي از ويژگي هاي جسمي</a:t>
            </a:r>
          </a:p>
          <a:p>
            <a:pPr algn="just"/>
            <a:r>
              <a:rPr lang="fa-IR" dirty="0" smtClean="0">
                <a:cs typeface="B Titr" panose="00000700000000000000" pitchFamily="2" charset="-78"/>
              </a:rPr>
              <a:t>آگاهي از نقاط قوت</a:t>
            </a:r>
          </a:p>
          <a:p>
            <a:pPr algn="just"/>
            <a:r>
              <a:rPr lang="fa-IR" dirty="0" smtClean="0">
                <a:cs typeface="B Titr" panose="00000700000000000000" pitchFamily="2" charset="-78"/>
              </a:rPr>
              <a:t>آگاهي ا نقاط ضعف</a:t>
            </a:r>
          </a:p>
          <a:p>
            <a:pPr algn="just"/>
            <a:r>
              <a:rPr lang="fa-IR" dirty="0" smtClean="0">
                <a:cs typeface="B Titr" panose="00000700000000000000" pitchFamily="2" charset="-78"/>
              </a:rPr>
              <a:t>آگاهي از افکار خود</a:t>
            </a:r>
          </a:p>
          <a:p>
            <a:pPr algn="just"/>
            <a:r>
              <a:rPr lang="fa-IR" dirty="0" smtClean="0">
                <a:cs typeface="B Titr" panose="00000700000000000000" pitchFamily="2" charset="-78"/>
              </a:rPr>
              <a:t>آگاهي از باورها و ارزش ها</a:t>
            </a:r>
          </a:p>
          <a:p>
            <a:pPr algn="just"/>
            <a:r>
              <a:rPr lang="fa-IR" dirty="0" smtClean="0">
                <a:cs typeface="B Titr" panose="00000700000000000000" pitchFamily="2" charset="-78"/>
              </a:rPr>
              <a:t>آگاهي از اهداف خود</a:t>
            </a:r>
          </a:p>
          <a:p>
            <a:pPr algn="just"/>
            <a:r>
              <a:rPr lang="fa-IR" dirty="0" smtClean="0">
                <a:cs typeface="B Titr" panose="00000700000000000000" pitchFamily="2" charset="-78"/>
              </a:rPr>
              <a:t>آگاهي از ابعاد عاطفي تان</a:t>
            </a:r>
            <a:endParaRPr lang="fa-IR" dirty="0">
              <a:cs typeface="B Titr" panose="00000700000000000000" pitchFamily="2" charset="-78"/>
            </a:endParaRPr>
          </a:p>
        </p:txBody>
      </p:sp>
      <p:sp>
        <p:nvSpPr>
          <p:cNvPr id="3" name="Title 2"/>
          <p:cNvSpPr>
            <a:spLocks noGrp="1"/>
          </p:cNvSpPr>
          <p:nvPr>
            <p:ph type="title"/>
          </p:nvPr>
        </p:nvSpPr>
        <p:spPr/>
        <p:txBody>
          <a:bodyPr/>
          <a:lstStyle/>
          <a:p>
            <a:pPr algn="ctr"/>
            <a:r>
              <a:rPr lang="fa-IR" dirty="0" smtClean="0">
                <a:cs typeface="B Titr" panose="00000700000000000000" pitchFamily="2" charset="-78"/>
              </a:rPr>
              <a:t>تمرين:</a:t>
            </a:r>
            <a:endParaRPr lang="fa-IR" dirty="0">
              <a:cs typeface="B Titr" panose="00000700000000000000" pitchFamily="2" charset="-78"/>
            </a:endParaRPr>
          </a:p>
        </p:txBody>
      </p:sp>
    </p:spTree>
    <p:extLst>
      <p:ext uri="{BB962C8B-B14F-4D97-AF65-F5344CB8AC3E}">
        <p14:creationId xmlns:p14="http://schemas.microsoft.com/office/powerpoint/2010/main" val="23124334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cs typeface="B Titr" panose="00000700000000000000" pitchFamily="2" charset="-78"/>
              </a:rPr>
              <a:t>روش افزايش ناحيه آشکار: روش پينگ پونگي با طرف مقابل. (روش خودگشودگي)، گسترش عمودي</a:t>
            </a:r>
          </a:p>
          <a:p>
            <a:r>
              <a:rPr lang="fa-IR" dirty="0" smtClean="0">
                <a:cs typeface="B Titr" panose="00000700000000000000" pitchFamily="2" charset="-78"/>
              </a:rPr>
              <a:t>روش دوم: روش بازخورد. افزايش افقي ناحيه آشکار و ناحيه کور کوچکتر مي شود يعني شما به شناخت خود بيشتر دست پيدا مي کنيد.</a:t>
            </a:r>
          </a:p>
          <a:p>
            <a:endParaRPr lang="fa-IR" dirty="0" smtClean="0">
              <a:cs typeface="B Titr" panose="00000700000000000000" pitchFamily="2" charset="-78"/>
            </a:endParaRPr>
          </a:p>
          <a:p>
            <a:pPr marL="109728" indent="0">
              <a:buNone/>
            </a:pPr>
            <a:endParaRPr lang="fa-IR" dirty="0" smtClean="0">
              <a:cs typeface="B Titr" panose="00000700000000000000" pitchFamily="2" charset="-78"/>
            </a:endParaRPr>
          </a:p>
        </p:txBody>
      </p:sp>
    </p:spTree>
    <p:extLst>
      <p:ext uri="{BB962C8B-B14F-4D97-AF65-F5344CB8AC3E}">
        <p14:creationId xmlns:p14="http://schemas.microsoft.com/office/powerpoint/2010/main" val="30783520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cs typeface="B Titr" panose="00000700000000000000" pitchFamily="2" charset="-78"/>
              </a:rPr>
              <a:t>تصور کنيد در ايستگاه اتوبوس نشسته ايد....</a:t>
            </a:r>
          </a:p>
          <a:p>
            <a:r>
              <a:rPr lang="fa-IR" dirty="0" smtClean="0">
                <a:cs typeface="B Titr" panose="00000700000000000000" pitchFamily="2" charset="-78"/>
              </a:rPr>
              <a:t>دو دليل : اعتماد به نفس بالا و براي يک ارتباط اجتماعي</a:t>
            </a:r>
          </a:p>
          <a:p>
            <a:r>
              <a:rPr lang="fa-IR" dirty="0" smtClean="0">
                <a:cs typeface="B Titr" panose="00000700000000000000" pitchFamily="2" charset="-78"/>
              </a:rPr>
              <a:t>سوال: چه چيزهايي مي تواند در ارتباط ما موثر باشد:</a:t>
            </a:r>
          </a:p>
          <a:p>
            <a:r>
              <a:rPr lang="fa-IR" dirty="0" smtClean="0">
                <a:cs typeface="B Titr" panose="00000700000000000000" pitchFamily="2" charset="-78"/>
              </a:rPr>
              <a:t>- به ظاهرتان توجه کنيد.</a:t>
            </a:r>
          </a:p>
          <a:p>
            <a:r>
              <a:rPr lang="fa-IR" dirty="0" smtClean="0">
                <a:cs typeface="B Titr" panose="00000700000000000000" pitchFamily="2" charset="-78"/>
              </a:rPr>
              <a:t>- صداي شما در ارتباط با ديگران موثر است. 84% از اعتبار شما در گفتگوي تلفني ناشي از تن صداي شماست.</a:t>
            </a:r>
          </a:p>
          <a:p>
            <a:r>
              <a:rPr lang="fa-IR" dirty="0" smtClean="0">
                <a:cs typeface="B Titr" panose="00000700000000000000" pitchFamily="2" charset="-78"/>
              </a:rPr>
              <a:t>-  لبخند زدن: فقط يک روز در خيابان لبخند بزن.   شايد کسي در انتظار معجزه از جانب خدا باشد.</a:t>
            </a:r>
          </a:p>
          <a:p>
            <a:r>
              <a:rPr lang="fa-IR" dirty="0" smtClean="0">
                <a:cs typeface="B Titr" panose="00000700000000000000" pitchFamily="2" charset="-78"/>
              </a:rPr>
              <a:t>- وارد دنياي ديگري شويد.</a:t>
            </a:r>
          </a:p>
          <a:p>
            <a:pPr marL="109728" indent="0">
              <a:buNone/>
            </a:pPr>
            <a:endParaRPr lang="fa-IR" dirty="0">
              <a:cs typeface="B Titr" panose="00000700000000000000" pitchFamily="2" charset="-78"/>
            </a:endParaRPr>
          </a:p>
        </p:txBody>
      </p:sp>
      <p:sp>
        <p:nvSpPr>
          <p:cNvPr id="3" name="Title 2"/>
          <p:cNvSpPr>
            <a:spLocks noGrp="1"/>
          </p:cNvSpPr>
          <p:nvPr>
            <p:ph type="title"/>
          </p:nvPr>
        </p:nvSpPr>
        <p:spPr/>
        <p:txBody>
          <a:bodyPr/>
          <a:lstStyle/>
          <a:p>
            <a:r>
              <a:rPr lang="fa-IR" dirty="0" smtClean="0">
                <a:cs typeface="B Titr" panose="00000700000000000000" pitchFamily="2" charset="-78"/>
              </a:rPr>
              <a:t>چهار کليد معجزه آسا براي ارتباط با ديگران</a:t>
            </a:r>
            <a:endParaRPr lang="fa-IR" dirty="0">
              <a:cs typeface="B Titr" panose="00000700000000000000" pitchFamily="2" charset="-78"/>
            </a:endParaRPr>
          </a:p>
        </p:txBody>
      </p:sp>
    </p:spTree>
    <p:extLst>
      <p:ext uri="{BB962C8B-B14F-4D97-AF65-F5344CB8AC3E}">
        <p14:creationId xmlns:p14="http://schemas.microsoft.com/office/powerpoint/2010/main" val="22933188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fa-IR" sz="2800" dirty="0">
                <a:latin typeface="Calibri"/>
                <a:ea typeface="Calibri"/>
                <a:cs typeface="B Titr" panose="00000700000000000000" pitchFamily="2" charset="-78"/>
              </a:rPr>
              <a:t>توانايي افراد در عملکرشان شامل خواستن، توانستن و دانستن است. </a:t>
            </a:r>
            <a:endParaRPr lang="fa-IR" sz="2800" dirty="0" smtClean="0">
              <a:latin typeface="Calibri"/>
              <a:ea typeface="Calibri"/>
              <a:cs typeface="B Titr" panose="00000700000000000000" pitchFamily="2" charset="-78"/>
            </a:endParaRPr>
          </a:p>
          <a:p>
            <a:r>
              <a:rPr lang="fa-IR" sz="2800" dirty="0" smtClean="0">
                <a:latin typeface="Calibri"/>
                <a:cs typeface="B Titr" panose="00000700000000000000" pitchFamily="2" charset="-78"/>
              </a:rPr>
              <a:t>کليد خواستن: افزايش کيفيت زندگي کاري (نوع نگرش افراد نسبت به شغل خود)</a:t>
            </a:r>
          </a:p>
          <a:p>
            <a:pPr algn="just">
              <a:lnSpc>
                <a:spcPct val="115000"/>
              </a:lnSpc>
              <a:spcAft>
                <a:spcPts val="1000"/>
              </a:spcAft>
            </a:pPr>
            <a:r>
              <a:rPr lang="fa-IR" sz="2800" dirty="0">
                <a:latin typeface="Calibri"/>
                <a:ea typeface="Calibri"/>
                <a:cs typeface="B Titr" panose="00000700000000000000" pitchFamily="2" charset="-78"/>
              </a:rPr>
              <a:t>مهم ترين انتظارات اين افراد از محيط کارشان را مي توان در 5 مورد زير خلاصه نمود</a:t>
            </a:r>
            <a:r>
              <a:rPr lang="en-US" sz="2800" dirty="0">
                <a:latin typeface="Calibri"/>
                <a:ea typeface="Calibri"/>
                <a:cs typeface="B Titr" panose="00000700000000000000" pitchFamily="2" charset="-78"/>
              </a:rPr>
              <a:t>:</a:t>
            </a:r>
            <a:endParaRPr lang="en-US" sz="2000" dirty="0">
              <a:latin typeface="Calibri"/>
              <a:ea typeface="Calibri"/>
              <a:cs typeface="B Titr" panose="00000700000000000000" pitchFamily="2" charset="-78"/>
            </a:endParaRPr>
          </a:p>
          <a:p>
            <a:pPr algn="just">
              <a:lnSpc>
                <a:spcPct val="115000"/>
              </a:lnSpc>
              <a:spcAft>
                <a:spcPts val="1000"/>
              </a:spcAft>
            </a:pPr>
            <a:r>
              <a:rPr lang="en-US" sz="2800" dirty="0">
                <a:latin typeface="Calibri"/>
                <a:ea typeface="Calibri"/>
                <a:cs typeface="B Titr" panose="00000700000000000000" pitchFamily="2" charset="-78"/>
              </a:rPr>
              <a:t> – </a:t>
            </a:r>
            <a:r>
              <a:rPr lang="fa-IR" sz="2800" dirty="0">
                <a:latin typeface="Calibri"/>
                <a:ea typeface="Calibri"/>
                <a:cs typeface="B Titr" panose="00000700000000000000" pitchFamily="2" charset="-78"/>
              </a:rPr>
              <a:t>بر قراري تعادل بين کار و زندگي شخصي</a:t>
            </a:r>
            <a:endParaRPr lang="en-US" sz="2000" dirty="0">
              <a:latin typeface="Calibri"/>
              <a:ea typeface="Calibri"/>
              <a:cs typeface="B Titr" panose="00000700000000000000" pitchFamily="2" charset="-78"/>
            </a:endParaRPr>
          </a:p>
          <a:p>
            <a:pPr algn="just">
              <a:lnSpc>
                <a:spcPct val="115000"/>
              </a:lnSpc>
              <a:spcAft>
                <a:spcPts val="1000"/>
              </a:spcAft>
            </a:pPr>
            <a:r>
              <a:rPr lang="en-US" sz="2800" dirty="0">
                <a:latin typeface="Calibri"/>
                <a:ea typeface="Calibri"/>
                <a:cs typeface="B Titr" panose="00000700000000000000" pitchFamily="2" charset="-78"/>
              </a:rPr>
              <a:t> – </a:t>
            </a:r>
            <a:r>
              <a:rPr lang="fa-IR" sz="2800" dirty="0">
                <a:latin typeface="Calibri"/>
                <a:ea typeface="Calibri"/>
                <a:cs typeface="B Titr" panose="00000700000000000000" pitchFamily="2" charset="-78"/>
              </a:rPr>
              <a:t>داشتن شغلي که واقعاً لذّت بخش باشد</a:t>
            </a:r>
            <a:r>
              <a:rPr lang="en-US" sz="2800" dirty="0">
                <a:latin typeface="Calibri"/>
                <a:ea typeface="Calibri"/>
                <a:cs typeface="B Titr" panose="00000700000000000000" pitchFamily="2" charset="-78"/>
              </a:rPr>
              <a:t>.</a:t>
            </a:r>
            <a:endParaRPr lang="en-US" sz="2000" dirty="0">
              <a:latin typeface="Calibri"/>
              <a:ea typeface="Calibri"/>
              <a:cs typeface="B Titr" panose="00000700000000000000" pitchFamily="2" charset="-78"/>
            </a:endParaRPr>
          </a:p>
          <a:p>
            <a:pPr algn="just">
              <a:lnSpc>
                <a:spcPct val="115000"/>
              </a:lnSpc>
              <a:spcAft>
                <a:spcPts val="1000"/>
              </a:spcAft>
            </a:pPr>
            <a:r>
              <a:rPr lang="en-US" sz="2800" dirty="0">
                <a:latin typeface="Calibri"/>
                <a:ea typeface="Calibri"/>
                <a:cs typeface="B Titr" panose="00000700000000000000" pitchFamily="2" charset="-78"/>
              </a:rPr>
              <a:t> – </a:t>
            </a:r>
            <a:r>
              <a:rPr lang="fa-IR" sz="2800" dirty="0">
                <a:latin typeface="Calibri"/>
                <a:ea typeface="Calibri"/>
                <a:cs typeface="B Titr" panose="00000700000000000000" pitchFamily="2" charset="-78"/>
              </a:rPr>
              <a:t>داشتن احساس امنيت و تامين آينده</a:t>
            </a:r>
            <a:r>
              <a:rPr lang="en-US" sz="2800" dirty="0">
                <a:latin typeface="Calibri"/>
                <a:ea typeface="Calibri"/>
                <a:cs typeface="B Titr" panose="00000700000000000000" pitchFamily="2" charset="-78"/>
              </a:rPr>
              <a:t>.</a:t>
            </a:r>
            <a:endParaRPr lang="en-US" sz="2000" dirty="0">
              <a:latin typeface="Calibri"/>
              <a:ea typeface="Calibri"/>
              <a:cs typeface="B Titr" panose="00000700000000000000" pitchFamily="2" charset="-78"/>
            </a:endParaRPr>
          </a:p>
          <a:p>
            <a:pPr algn="just">
              <a:lnSpc>
                <a:spcPct val="115000"/>
              </a:lnSpc>
              <a:spcAft>
                <a:spcPts val="1000"/>
              </a:spcAft>
            </a:pPr>
            <a:r>
              <a:rPr lang="en-US" sz="2800" dirty="0">
                <a:latin typeface="Calibri"/>
                <a:ea typeface="Calibri"/>
                <a:cs typeface="B Titr" panose="00000700000000000000" pitchFamily="2" charset="-78"/>
              </a:rPr>
              <a:t> – </a:t>
            </a:r>
            <a:r>
              <a:rPr lang="fa-IR" sz="2800" dirty="0">
                <a:latin typeface="Calibri"/>
                <a:ea typeface="Calibri"/>
                <a:cs typeface="B Titr" panose="00000700000000000000" pitchFamily="2" charset="-78"/>
              </a:rPr>
              <a:t>داشتن حقوق و دستمزد مناسب</a:t>
            </a:r>
            <a:r>
              <a:rPr lang="en-US" sz="2800" dirty="0">
                <a:latin typeface="Calibri"/>
                <a:ea typeface="Calibri"/>
                <a:cs typeface="B Titr" panose="00000700000000000000" pitchFamily="2" charset="-78"/>
              </a:rPr>
              <a:t>.</a:t>
            </a:r>
            <a:endParaRPr lang="en-US" sz="2000" dirty="0">
              <a:latin typeface="Calibri"/>
              <a:ea typeface="Calibri"/>
              <a:cs typeface="B Titr" panose="00000700000000000000" pitchFamily="2" charset="-78"/>
            </a:endParaRPr>
          </a:p>
          <a:p>
            <a:pPr algn="just">
              <a:lnSpc>
                <a:spcPct val="115000"/>
              </a:lnSpc>
              <a:spcAft>
                <a:spcPts val="1000"/>
              </a:spcAft>
            </a:pPr>
            <a:r>
              <a:rPr lang="en-US" sz="2800" dirty="0">
                <a:latin typeface="Calibri"/>
                <a:ea typeface="Calibri"/>
                <a:cs typeface="B Titr" panose="00000700000000000000" pitchFamily="2" charset="-78"/>
              </a:rPr>
              <a:t> – </a:t>
            </a:r>
            <a:r>
              <a:rPr lang="fa-IR" sz="2800" dirty="0">
                <a:latin typeface="Calibri"/>
                <a:ea typeface="Calibri"/>
                <a:cs typeface="B Titr" panose="00000700000000000000" pitchFamily="2" charset="-78"/>
              </a:rPr>
              <a:t>داشتن همکاران خوب</a:t>
            </a:r>
            <a:r>
              <a:rPr lang="en-US" sz="2800" dirty="0">
                <a:latin typeface="Calibri"/>
                <a:ea typeface="Calibri"/>
                <a:cs typeface="B Titr" panose="00000700000000000000" pitchFamily="2" charset="-78"/>
              </a:rPr>
              <a:t>. </a:t>
            </a:r>
            <a:endParaRPr lang="en-US" sz="2000" dirty="0">
              <a:latin typeface="Calibri"/>
              <a:ea typeface="Calibri"/>
              <a:cs typeface="B Titr" panose="00000700000000000000" pitchFamily="2" charset="-78"/>
            </a:endParaRPr>
          </a:p>
          <a:p>
            <a:endParaRPr lang="fa-IR" sz="2800" dirty="0" smtClean="0">
              <a:latin typeface="Calibri"/>
              <a:cs typeface="B Titr" panose="00000700000000000000" pitchFamily="2" charset="-78"/>
            </a:endParaRPr>
          </a:p>
          <a:p>
            <a:endParaRPr lang="fa-IR" dirty="0">
              <a:cs typeface="B Titr" panose="00000700000000000000" pitchFamily="2" charset="-78"/>
            </a:endParaRPr>
          </a:p>
        </p:txBody>
      </p:sp>
      <p:sp>
        <p:nvSpPr>
          <p:cNvPr id="3" name="Title 2"/>
          <p:cNvSpPr>
            <a:spLocks noGrp="1"/>
          </p:cNvSpPr>
          <p:nvPr>
            <p:ph type="title"/>
          </p:nvPr>
        </p:nvSpPr>
        <p:spPr/>
        <p:txBody>
          <a:bodyPr/>
          <a:lstStyle/>
          <a:p>
            <a:pPr algn="r"/>
            <a:r>
              <a:rPr lang="fa-IR" dirty="0" smtClean="0">
                <a:cs typeface="B Titr" panose="00000700000000000000" pitchFamily="2" charset="-78"/>
              </a:rPr>
              <a:t>پيشنياز ارتباط</a:t>
            </a:r>
            <a:endParaRPr lang="fa-IR" dirty="0">
              <a:cs typeface="B Titr" panose="00000700000000000000" pitchFamily="2" charset="-78"/>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140968"/>
            <a:ext cx="3168352"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43203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cs typeface="B Titr" panose="00000700000000000000" pitchFamily="2" charset="-78"/>
              </a:rPr>
              <a:t>توانايي هاي فيزيکي و توانايي هاي ادراکي</a:t>
            </a:r>
          </a:p>
          <a:p>
            <a:r>
              <a:rPr lang="fa-IR" dirty="0" smtClean="0">
                <a:cs typeface="B Titr" panose="00000700000000000000" pitchFamily="2" charset="-78"/>
              </a:rPr>
              <a:t>توانايي هاي فيزيکي:</a:t>
            </a:r>
          </a:p>
          <a:p>
            <a:r>
              <a:rPr lang="fa-IR" dirty="0" smtClean="0">
                <a:cs typeface="B Titr" panose="00000700000000000000" pitchFamily="2" charset="-78"/>
              </a:rPr>
              <a:t>صداي خوب</a:t>
            </a:r>
          </a:p>
          <a:p>
            <a:r>
              <a:rPr lang="fa-IR" dirty="0" smtClean="0">
                <a:cs typeface="B Titr" panose="00000700000000000000" pitchFamily="2" charset="-78"/>
              </a:rPr>
              <a:t>ميدياها</a:t>
            </a:r>
          </a:p>
          <a:p>
            <a:r>
              <a:rPr lang="fa-IR" dirty="0" smtClean="0">
                <a:cs typeface="B Titr" panose="00000700000000000000" pitchFamily="2" charset="-78"/>
              </a:rPr>
              <a:t>بچه هاي خانواده کم جمعيت و تک فرزندها</a:t>
            </a:r>
          </a:p>
          <a:p>
            <a:r>
              <a:rPr lang="fa-IR" dirty="0" smtClean="0">
                <a:cs typeface="B Titr" panose="00000700000000000000" pitchFamily="2" charset="-78"/>
              </a:rPr>
              <a:t>صداي بم و کلاس هاي آموزشي</a:t>
            </a:r>
          </a:p>
          <a:p>
            <a:r>
              <a:rPr lang="fa-IR" dirty="0" smtClean="0">
                <a:cs typeface="B Titr" panose="00000700000000000000" pitchFamily="2" charset="-78"/>
              </a:rPr>
              <a:t>اداي درست واژه ها (مهارت هاي ارتباطي)</a:t>
            </a:r>
          </a:p>
          <a:p>
            <a:endParaRPr lang="fa-IR" dirty="0">
              <a:cs typeface="B Titr" panose="00000700000000000000" pitchFamily="2" charset="-78"/>
            </a:endParaRPr>
          </a:p>
        </p:txBody>
      </p:sp>
      <p:sp>
        <p:nvSpPr>
          <p:cNvPr id="3" name="Title 2"/>
          <p:cNvSpPr>
            <a:spLocks noGrp="1"/>
          </p:cNvSpPr>
          <p:nvPr>
            <p:ph type="title"/>
          </p:nvPr>
        </p:nvSpPr>
        <p:spPr/>
        <p:txBody>
          <a:bodyPr/>
          <a:lstStyle/>
          <a:p>
            <a:pPr algn="r"/>
            <a:r>
              <a:rPr lang="fa-IR" dirty="0" smtClean="0"/>
              <a:t>توانستن ايجاد ارتباط:</a:t>
            </a:r>
            <a:endParaRPr lang="fa-IR"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44824"/>
            <a:ext cx="2448272"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47474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sz="2800" dirty="0">
                <a:latin typeface="Calibri"/>
                <a:ea typeface="Calibri"/>
                <a:cs typeface="B Nazanin"/>
              </a:rPr>
              <a:t>شنيدن فعالانه توام با درگير شدن با موضوع و </a:t>
            </a:r>
            <a:r>
              <a:rPr lang="fa-IR" sz="2800" dirty="0" smtClean="0">
                <a:latin typeface="Calibri"/>
                <a:ea typeface="Calibri"/>
                <a:cs typeface="B Nazanin"/>
              </a:rPr>
              <a:t>مخاطب</a:t>
            </a:r>
          </a:p>
          <a:p>
            <a:pPr algn="just">
              <a:lnSpc>
                <a:spcPct val="115000"/>
              </a:lnSpc>
              <a:spcAft>
                <a:spcPts val="1000"/>
              </a:spcAft>
            </a:pPr>
            <a:r>
              <a:rPr lang="fa-IR" sz="2800" dirty="0">
                <a:latin typeface="Calibri"/>
                <a:ea typeface="Calibri"/>
                <a:cs typeface="B Nazanin"/>
              </a:rPr>
              <a:t>فهميدن درست يک مطلب لزوما به معناي پذيرفتن آن موضوع نيست</a:t>
            </a:r>
            <a:r>
              <a:rPr lang="fa-IR" sz="2800" dirty="0" smtClean="0">
                <a:latin typeface="Calibri"/>
                <a:ea typeface="Calibri"/>
                <a:cs typeface="B Nazanin"/>
              </a:rPr>
              <a:t>.</a:t>
            </a:r>
          </a:p>
          <a:p>
            <a:pPr algn="just">
              <a:lnSpc>
                <a:spcPct val="115000"/>
              </a:lnSpc>
              <a:spcAft>
                <a:spcPts val="1000"/>
              </a:spcAft>
            </a:pPr>
            <a:r>
              <a:rPr lang="fa-IR" sz="2800" dirty="0" smtClean="0">
                <a:latin typeface="Calibri"/>
                <a:cs typeface="B Nazanin"/>
              </a:rPr>
              <a:t>تمرکز</a:t>
            </a:r>
          </a:p>
          <a:p>
            <a:pPr algn="just">
              <a:lnSpc>
                <a:spcPct val="115000"/>
              </a:lnSpc>
              <a:spcAft>
                <a:spcPts val="1000"/>
              </a:spcAft>
            </a:pPr>
            <a:r>
              <a:rPr lang="fa-IR" sz="2800" dirty="0" smtClean="0">
                <a:latin typeface="Calibri"/>
                <a:cs typeface="B Nazanin"/>
              </a:rPr>
              <a:t>پرهيز از شوخي</a:t>
            </a:r>
            <a:endParaRPr lang="fa-IR" dirty="0"/>
          </a:p>
        </p:txBody>
      </p:sp>
      <p:sp>
        <p:nvSpPr>
          <p:cNvPr id="3" name="Title 2"/>
          <p:cNvSpPr>
            <a:spLocks noGrp="1"/>
          </p:cNvSpPr>
          <p:nvPr>
            <p:ph type="title"/>
          </p:nvPr>
        </p:nvSpPr>
        <p:spPr/>
        <p:txBody>
          <a:bodyPr/>
          <a:lstStyle/>
          <a:p>
            <a:pPr algn="r"/>
            <a:r>
              <a:rPr lang="fa-IR" dirty="0" smtClean="0"/>
              <a:t>مهارت ارتباطي خوب گوش کردن</a:t>
            </a:r>
            <a:endParaRPr lang="fa-IR" dirty="0"/>
          </a:p>
        </p:txBody>
      </p:sp>
      <p:pic>
        <p:nvPicPr>
          <p:cNvPr id="10242" name="Picture 2" descr="H:\مذاکره\images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221088"/>
            <a:ext cx="1943100" cy="139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3308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EQ </a:t>
            </a:r>
            <a:r>
              <a:rPr lang="fa-IR" dirty="0"/>
              <a:t>را به 4 بخش تقسيم مي </a:t>
            </a:r>
            <a:r>
              <a:rPr lang="fa-IR" dirty="0" smtClean="0"/>
              <a:t>شود:</a:t>
            </a:r>
          </a:p>
          <a:p>
            <a:r>
              <a:rPr lang="en-US" dirty="0"/>
              <a:t>SELF AWARENESS </a:t>
            </a:r>
            <a:endParaRPr lang="fa-IR" dirty="0" smtClean="0"/>
          </a:p>
          <a:p>
            <a:r>
              <a:rPr lang="en-US" dirty="0"/>
              <a:t>SELF </a:t>
            </a:r>
            <a:r>
              <a:rPr lang="en-US" dirty="0" smtClean="0"/>
              <a:t>MANAGEMENT</a:t>
            </a:r>
            <a:endParaRPr lang="fa-IR" dirty="0" smtClean="0"/>
          </a:p>
          <a:p>
            <a:r>
              <a:rPr lang="en-US" dirty="0"/>
              <a:t>SOCIAL </a:t>
            </a:r>
            <a:r>
              <a:rPr lang="en-US" dirty="0" smtClean="0"/>
              <a:t>AWARENESS</a:t>
            </a:r>
            <a:endParaRPr lang="fa-IR" dirty="0" smtClean="0"/>
          </a:p>
          <a:p>
            <a:r>
              <a:rPr lang="en-US" dirty="0"/>
              <a:t>RELATIONSHIP MANAGEMENT</a:t>
            </a:r>
            <a:endParaRPr lang="fa-IR" dirty="0"/>
          </a:p>
        </p:txBody>
      </p:sp>
      <p:sp>
        <p:nvSpPr>
          <p:cNvPr id="3" name="Title 2"/>
          <p:cNvSpPr>
            <a:spLocks noGrp="1"/>
          </p:cNvSpPr>
          <p:nvPr>
            <p:ph type="title"/>
          </p:nvPr>
        </p:nvSpPr>
        <p:spPr/>
        <p:txBody>
          <a:bodyPr/>
          <a:lstStyle/>
          <a:p>
            <a:pPr algn="r"/>
            <a:r>
              <a:rPr lang="en-US" dirty="0" smtClean="0">
                <a:cs typeface="B Titr" panose="00000700000000000000" pitchFamily="2" charset="-78"/>
              </a:rPr>
              <a:t>EQ</a:t>
            </a:r>
            <a:endParaRPr lang="fa-IR" dirty="0">
              <a:cs typeface="B Titr" panose="00000700000000000000" pitchFamily="2" charset="-78"/>
            </a:endParaRPr>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85875"/>
            <a:ext cx="2808312" cy="2431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3895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endParaRPr lang="fa-IR" dirty="0"/>
          </a:p>
        </p:txBody>
      </p:sp>
      <p:sp>
        <p:nvSpPr>
          <p:cNvPr id="3" name="Title 2"/>
          <p:cNvSpPr>
            <a:spLocks noGrp="1"/>
          </p:cNvSpPr>
          <p:nvPr>
            <p:ph type="title"/>
          </p:nvPr>
        </p:nvSpPr>
        <p:spPr/>
        <p:txBody>
          <a:bodyPr/>
          <a:lstStyle/>
          <a:p>
            <a:pPr algn="r"/>
            <a:r>
              <a:rPr lang="fa-IR" dirty="0" smtClean="0"/>
              <a:t>مديريت ارتباط با ديگران</a:t>
            </a:r>
            <a:endParaRPr lang="fa-I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924944"/>
            <a:ext cx="396044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068960"/>
            <a:ext cx="360040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37960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fa-IR" dirty="0" smtClean="0"/>
              <a:t>کسب اطلاعات راجع به:</a:t>
            </a:r>
          </a:p>
          <a:p>
            <a:r>
              <a:rPr lang="fa-IR" dirty="0" smtClean="0"/>
              <a:t>خودش</a:t>
            </a:r>
          </a:p>
          <a:p>
            <a:r>
              <a:rPr lang="fa-IR" dirty="0" smtClean="0"/>
              <a:t>مشتري</a:t>
            </a:r>
          </a:p>
          <a:p>
            <a:r>
              <a:rPr lang="fa-IR" dirty="0" smtClean="0"/>
              <a:t>صنعت</a:t>
            </a:r>
          </a:p>
          <a:p>
            <a:r>
              <a:rPr lang="fa-IR" dirty="0" smtClean="0"/>
              <a:t>رقبا</a:t>
            </a:r>
          </a:p>
          <a:p>
            <a:r>
              <a:rPr lang="fa-IR" dirty="0" smtClean="0"/>
              <a:t>ارتباط موفق و اطلاعات عمومي</a:t>
            </a:r>
          </a:p>
          <a:p>
            <a:r>
              <a:rPr lang="fa-IR" dirty="0" smtClean="0"/>
              <a:t>ارتباط موثر و نقطه مشترک با مخاطب</a:t>
            </a:r>
          </a:p>
          <a:p>
            <a:pPr marL="109728" indent="0">
              <a:buNone/>
            </a:pPr>
            <a:endParaRPr lang="fa-IR" dirty="0" smtClean="0"/>
          </a:p>
        </p:txBody>
      </p:sp>
      <p:sp>
        <p:nvSpPr>
          <p:cNvPr id="3" name="Title 2"/>
          <p:cNvSpPr>
            <a:spLocks noGrp="1"/>
          </p:cNvSpPr>
          <p:nvPr>
            <p:ph type="title"/>
          </p:nvPr>
        </p:nvSpPr>
        <p:spPr/>
        <p:txBody>
          <a:bodyPr/>
          <a:lstStyle/>
          <a:p>
            <a:pPr algn="r"/>
            <a:r>
              <a:rPr lang="fa-IR" dirty="0">
                <a:effectLst/>
              </a:rPr>
              <a:t>اقدامات اثربخش قبل از هر </a:t>
            </a:r>
            <a:r>
              <a:rPr lang="fa-IR" dirty="0" smtClean="0">
                <a:effectLst/>
              </a:rPr>
              <a:t>ارتباط:</a:t>
            </a:r>
            <a:endParaRPr lang="fa-IR" dirty="0">
              <a:effectLst/>
            </a:endParaRPr>
          </a:p>
        </p:txBody>
      </p:sp>
    </p:spTree>
    <p:extLst>
      <p:ext uri="{BB962C8B-B14F-4D97-AF65-F5344CB8AC3E}">
        <p14:creationId xmlns:p14="http://schemas.microsoft.com/office/powerpoint/2010/main" val="2876422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پرسش کليد دانش. کودکان</a:t>
            </a:r>
          </a:p>
          <a:p>
            <a:r>
              <a:rPr lang="fa-IR" dirty="0" smtClean="0"/>
              <a:t>دقت. نيوتن. چراغ راهنمايي. دقت يک المان ذهني است. يا دقيق هستيد يا نيستيد.</a:t>
            </a:r>
          </a:p>
          <a:p>
            <a:r>
              <a:rPr lang="fa-IR" dirty="0" smtClean="0"/>
              <a:t>تفکر. برنارد شاو. </a:t>
            </a:r>
          </a:p>
        </p:txBody>
      </p:sp>
      <p:sp>
        <p:nvSpPr>
          <p:cNvPr id="3" name="Title 2"/>
          <p:cNvSpPr>
            <a:spLocks noGrp="1"/>
          </p:cNvSpPr>
          <p:nvPr>
            <p:ph type="title"/>
          </p:nvPr>
        </p:nvSpPr>
        <p:spPr/>
        <p:txBody>
          <a:bodyPr/>
          <a:lstStyle/>
          <a:p>
            <a:pPr algn="r"/>
            <a:r>
              <a:rPr lang="fa-IR" dirty="0" smtClean="0"/>
              <a:t>کليد اطلاعات</a:t>
            </a:r>
            <a:endParaRPr lang="fa-IR" dirty="0"/>
          </a:p>
        </p:txBody>
      </p:sp>
    </p:spTree>
    <p:extLst>
      <p:ext uri="{BB962C8B-B14F-4D97-AF65-F5344CB8AC3E}">
        <p14:creationId xmlns:p14="http://schemas.microsoft.com/office/powerpoint/2010/main" val="13295675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sz="3200" dirty="0" smtClean="0">
                <a:effectLst/>
              </a:rPr>
              <a:t>PR </a:t>
            </a:r>
            <a:r>
              <a:rPr lang="fa-IR" sz="3200" dirty="0" smtClean="0">
                <a:effectLst/>
              </a:rPr>
              <a:t>دومين تکنيک يک مذاکره کننده موفق: مناسبت، واقعه، سانحه، اتفاق، سالگرد افتتاح سازمان، دستگاه </a:t>
            </a:r>
            <a:r>
              <a:rPr lang="en-US" sz="3200" dirty="0" smtClean="0">
                <a:effectLst/>
              </a:rPr>
              <a:t>AVR</a:t>
            </a:r>
            <a:r>
              <a:rPr lang="fa-IR" sz="3200" dirty="0" smtClean="0">
                <a:effectLst/>
              </a:rPr>
              <a:t> </a:t>
            </a:r>
            <a:endParaRPr lang="fa-IR" sz="3200" dirty="0">
              <a:effectLst/>
            </a:endParaRPr>
          </a:p>
        </p:txBody>
      </p:sp>
      <p:pic>
        <p:nvPicPr>
          <p:cNvPr id="184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2780928"/>
            <a:ext cx="3672408" cy="2463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59209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لبخند</a:t>
            </a:r>
          </a:p>
          <a:p>
            <a:r>
              <a:rPr lang="fa-IR" dirty="0" smtClean="0"/>
              <a:t>تشکر کردن. 50% از مردم دنيا</a:t>
            </a:r>
          </a:p>
          <a:p>
            <a:r>
              <a:rPr lang="fa-IR" dirty="0" smtClean="0"/>
              <a:t>صداي رسا</a:t>
            </a:r>
          </a:p>
          <a:p>
            <a:endParaRPr lang="fa-IR" dirty="0"/>
          </a:p>
        </p:txBody>
      </p:sp>
      <p:sp>
        <p:nvSpPr>
          <p:cNvPr id="3" name="Title 2"/>
          <p:cNvSpPr>
            <a:spLocks noGrp="1"/>
          </p:cNvSpPr>
          <p:nvPr>
            <p:ph type="title"/>
          </p:nvPr>
        </p:nvSpPr>
        <p:spPr/>
        <p:txBody>
          <a:bodyPr>
            <a:normAutofit fontScale="90000"/>
          </a:bodyPr>
          <a:lstStyle/>
          <a:p>
            <a:pPr algn="r"/>
            <a:r>
              <a:rPr lang="fa-IR" dirty="0" smtClean="0">
                <a:effectLst/>
              </a:rPr>
              <a:t>عامل بعدي يک ارتباط موفق: ايجاد انرژي مثبت</a:t>
            </a:r>
            <a:endParaRPr lang="fa-IR" dirty="0">
              <a:effectLst/>
            </a:endParaRPr>
          </a:p>
        </p:txBody>
      </p:sp>
    </p:spTree>
    <p:extLst>
      <p:ext uri="{BB962C8B-B14F-4D97-AF65-F5344CB8AC3E}">
        <p14:creationId xmlns:p14="http://schemas.microsoft.com/office/powerpoint/2010/main" val="32395007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REMEMBERING</a:t>
            </a:r>
          </a:p>
          <a:p>
            <a:r>
              <a:rPr lang="en-US" dirty="0" smtClean="0"/>
              <a:t>PRIORITY</a:t>
            </a:r>
          </a:p>
          <a:p>
            <a:r>
              <a:rPr lang="en-US" dirty="0" smtClean="0"/>
              <a:t>MOTIVATION</a:t>
            </a:r>
            <a:endParaRPr lang="fa-IR" dirty="0" smtClean="0"/>
          </a:p>
          <a:p>
            <a:r>
              <a:rPr lang="fa-IR" sz="2800" b="1" dirty="0"/>
              <a:t>عوامل زیر تحت عنوان غاصبان زمان به شمار می‌روند:</a:t>
            </a:r>
            <a:r>
              <a:rPr lang="fa-IR" sz="2800" dirty="0"/>
              <a:t/>
            </a:r>
            <a:br>
              <a:rPr lang="fa-IR" sz="2800" dirty="0"/>
            </a:br>
            <a:r>
              <a:rPr lang="fa-IR" sz="2800" b="1" dirty="0"/>
              <a:t>1-</a:t>
            </a:r>
            <a:r>
              <a:rPr lang="fa-IR" sz="2800" dirty="0"/>
              <a:t> تماس‌های تلفنی مکرر یا طولانی‌شدن بیش از اندازه تماس تلفنی</a:t>
            </a:r>
            <a:br>
              <a:rPr lang="fa-IR" sz="2800" dirty="0"/>
            </a:br>
            <a:r>
              <a:rPr lang="fa-IR" sz="2800" b="1" dirty="0"/>
              <a:t>2-</a:t>
            </a:r>
            <a:r>
              <a:rPr lang="fa-IR" sz="2800" dirty="0"/>
              <a:t> ورود افراد بدون  قرار قبلی به محیط زندگی یا محل کار</a:t>
            </a:r>
            <a:br>
              <a:rPr lang="fa-IR" sz="2800" dirty="0"/>
            </a:br>
            <a:r>
              <a:rPr lang="fa-IR" sz="2800" b="1" dirty="0"/>
              <a:t>3-</a:t>
            </a:r>
            <a:r>
              <a:rPr lang="fa-IR" sz="2800" dirty="0"/>
              <a:t> زمانهایی که در موقعیت‌های خاص مثل ترافیک هدر می‌روند</a:t>
            </a:r>
            <a:endParaRPr lang="en-US" dirty="0" smtClean="0"/>
          </a:p>
        </p:txBody>
      </p:sp>
      <p:sp>
        <p:nvSpPr>
          <p:cNvPr id="3" name="Title 2"/>
          <p:cNvSpPr>
            <a:spLocks noGrp="1"/>
          </p:cNvSpPr>
          <p:nvPr>
            <p:ph type="title"/>
          </p:nvPr>
        </p:nvSpPr>
        <p:spPr/>
        <p:txBody>
          <a:bodyPr>
            <a:normAutofit fontScale="90000"/>
          </a:bodyPr>
          <a:lstStyle/>
          <a:p>
            <a:pPr algn="r"/>
            <a:r>
              <a:rPr lang="fa-IR" dirty="0" smtClean="0">
                <a:effectLst/>
              </a:rPr>
              <a:t>عامل ديگر براي يک ارتباط موفق: مديريت زمان</a:t>
            </a:r>
            <a:endParaRPr lang="fa-IR" dirty="0">
              <a:effectLst/>
            </a:endParaRPr>
          </a:p>
        </p:txBody>
      </p:sp>
    </p:spTree>
    <p:extLst>
      <p:ext uri="{BB962C8B-B14F-4D97-AF65-F5344CB8AC3E}">
        <p14:creationId xmlns:p14="http://schemas.microsoft.com/office/powerpoint/2010/main" val="26020223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8640"/>
            <a:ext cx="8229600" cy="6480720"/>
          </a:xfrm>
        </p:spPr>
        <p:txBody>
          <a:bodyPr>
            <a:noAutofit/>
          </a:bodyPr>
          <a:lstStyle/>
          <a:p>
            <a:pPr marL="109728" indent="0">
              <a:buNone/>
            </a:pPr>
            <a:r>
              <a:rPr lang="fa-IR" sz="1000" dirty="0"/>
              <a:t/>
            </a:r>
            <a:br>
              <a:rPr lang="fa-IR" sz="1000" dirty="0"/>
            </a:br>
            <a:r>
              <a:rPr lang="fa-IR" sz="1000" b="1" dirty="0" smtClean="0"/>
              <a:t>چگونه </a:t>
            </a:r>
            <a:r>
              <a:rPr lang="fa-IR" sz="1000" b="1" dirty="0"/>
              <a:t>زمان خود را مدیریت کنیم؟</a:t>
            </a:r>
            <a:endParaRPr lang="fa-IR" sz="1000" dirty="0"/>
          </a:p>
          <a:p>
            <a:r>
              <a:rPr lang="fa-IR" sz="1000" dirty="0"/>
              <a:t/>
            </a:r>
            <a:br>
              <a:rPr lang="fa-IR" sz="1000" dirty="0"/>
            </a:br>
            <a:r>
              <a:rPr lang="fa-IR" sz="1000" b="1" dirty="0"/>
              <a:t>1- اولویت بندی کارها</a:t>
            </a:r>
            <a:r>
              <a:rPr lang="fa-IR" sz="1000" dirty="0"/>
              <a:t/>
            </a:r>
            <a:br>
              <a:rPr lang="fa-IR" sz="1000" dirty="0"/>
            </a:br>
            <a:r>
              <a:rPr lang="fa-IR" sz="1000" dirty="0"/>
              <a:t>فهرستی از کارهای روزانه یا هفتگی تهیه کنید و آنها را با توجه به اهمیتی که دارند دسته‌بندی کنید</a:t>
            </a:r>
            <a:br>
              <a:rPr lang="fa-IR" sz="1000" dirty="0"/>
            </a:br>
            <a:r>
              <a:rPr lang="fa-IR" sz="1000" dirty="0"/>
              <a:t>بعد از اینکه این فهرست را تهیه کردید به نحوه‌ی استفاده از زمان توجه کنید و سعی کنید زمان خود را بر فعالیت‌های مهم متمرکز کنید.</a:t>
            </a:r>
            <a:br>
              <a:rPr lang="fa-IR" sz="1000" dirty="0"/>
            </a:br>
            <a:r>
              <a:rPr lang="fa-IR" sz="1000" dirty="0"/>
              <a:t/>
            </a:r>
            <a:br>
              <a:rPr lang="fa-IR" sz="1000" dirty="0"/>
            </a:br>
            <a:r>
              <a:rPr lang="fa-IR" sz="1000" b="1" dirty="0"/>
              <a:t>2- کار امروز را به فردا نیندازید</a:t>
            </a:r>
            <a:r>
              <a:rPr lang="fa-IR" sz="1000" dirty="0"/>
              <a:t/>
            </a:r>
            <a:br>
              <a:rPr lang="fa-IR" sz="1000" dirty="0"/>
            </a:br>
            <a:r>
              <a:rPr lang="fa-IR" sz="1000" dirty="0"/>
              <a:t>هر چقدر کاری ناخوشایند و استرس‌زا باشد، احتمال به تعویق انداختن آن بیشتر است پس برای رهایی از این عادت می‌توانید از نکات زیر استفاده کنید:</a:t>
            </a:r>
            <a:br>
              <a:rPr lang="fa-IR" sz="1000" dirty="0"/>
            </a:br>
            <a:r>
              <a:rPr lang="fa-IR" sz="1000" dirty="0"/>
              <a:t/>
            </a:r>
            <a:br>
              <a:rPr lang="fa-IR" sz="1000" dirty="0"/>
            </a:br>
            <a:r>
              <a:rPr lang="fa-IR" sz="1000" dirty="0"/>
              <a:t>برنامه‌ریزی کنید و برای این کار از یک دفترچه استفاده کنید و کارهای روزانه یا هفتگی خود را در آن یادداشت کرده و کارهای بزرگتر را به اجزای کوچکتر تقسیم کنید.</a:t>
            </a:r>
            <a:br>
              <a:rPr lang="fa-IR" sz="1000" dirty="0"/>
            </a:br>
            <a:r>
              <a:rPr lang="fa-IR" sz="1000" dirty="0"/>
              <a:t/>
            </a:r>
            <a:br>
              <a:rPr lang="fa-IR" sz="1000" dirty="0"/>
            </a:br>
            <a:r>
              <a:rPr lang="fa-IR" sz="1000" dirty="0"/>
              <a:t>ممکن است گاهی احساس کنید که به برنامه‌هایی که داشتید عمل نکرده‌اید اشکالی به‌وجود نمی‌آید، اعتماد به نفس و تفکر مثبت به شما کمک می‌کند تا دوباره به مسیر اصلی خود برگردید.</a:t>
            </a:r>
            <a:br>
              <a:rPr lang="fa-IR" sz="1000" dirty="0"/>
            </a:br>
            <a:r>
              <a:rPr lang="fa-IR" sz="1000" dirty="0"/>
              <a:t/>
            </a:r>
            <a:br>
              <a:rPr lang="fa-IR" sz="1000" dirty="0"/>
            </a:br>
            <a:r>
              <a:rPr lang="fa-IR" sz="1000" b="1" dirty="0"/>
              <a:t>3- تعهدات خود را مدیریت کنید</a:t>
            </a:r>
            <a:r>
              <a:rPr lang="fa-IR" sz="1000" dirty="0"/>
              <a:t/>
            </a:r>
            <a:br>
              <a:rPr lang="fa-IR" sz="1000" dirty="0"/>
            </a:br>
            <a:r>
              <a:rPr lang="fa-IR" sz="1000" dirty="0"/>
              <a:t>تعهدات بسیار زیاد یا بسیار کم تولید استرس می‌کند بنابراین برای مدیریت آنها به نکات زیر توجه کنید:</a:t>
            </a:r>
            <a:br>
              <a:rPr lang="fa-IR" sz="1000" dirty="0"/>
            </a:br>
            <a:r>
              <a:rPr lang="fa-IR" sz="1000" dirty="0"/>
              <a:t>- خود را نسبت به مسائلی که برای شما مهم نیست متعهد نکنید.</a:t>
            </a:r>
            <a:br>
              <a:rPr lang="fa-IR" sz="1000" dirty="0"/>
            </a:br>
            <a:r>
              <a:rPr lang="fa-IR" sz="1000" dirty="0"/>
              <a:t>- متعهد جدیدی برای خود ایجاد کنید و کاملاً به آن پایبند باشید.</a:t>
            </a:r>
            <a:br>
              <a:rPr lang="fa-IR" sz="1000" dirty="0"/>
            </a:br>
            <a:r>
              <a:rPr lang="fa-IR" sz="1000" dirty="0"/>
              <a:t>- احساس مسئولیت کنید، تعهد خود را جدی بگیرید و از زیر کار شانه خالی نکنید.</a:t>
            </a:r>
            <a:br>
              <a:rPr lang="fa-IR" sz="1000" dirty="0"/>
            </a:br>
            <a:r>
              <a:rPr lang="fa-IR" sz="1000" dirty="0"/>
              <a:t>- از ایده‌ها و پیشنهادات جدید استقبال کنید و سعی کنید بیشتر یاد بگیرید.</a:t>
            </a:r>
            <a:br>
              <a:rPr lang="fa-IR" sz="1000" dirty="0"/>
            </a:br>
            <a:r>
              <a:rPr lang="fa-IR" sz="1000" dirty="0"/>
              <a:t/>
            </a:r>
            <a:br>
              <a:rPr lang="fa-IR" sz="1000" dirty="0"/>
            </a:br>
            <a:r>
              <a:rPr lang="fa-IR" sz="1000" b="1" dirty="0"/>
              <a:t>4- نه گفتن به درخواست‌های نابجا و غیر مهم</a:t>
            </a:r>
            <a:r>
              <a:rPr lang="fa-IR" sz="1000" dirty="0"/>
              <a:t/>
            </a:r>
            <a:br>
              <a:rPr lang="fa-IR" sz="1000" dirty="0"/>
            </a:br>
            <a:r>
              <a:rPr lang="fa-IR" sz="1000" dirty="0"/>
              <a:t>بسیاری از اوقات قبول کردن درخواست‌های نابجا و غیرضروری دیگران بخش قابل توجهی از وقت شما را به خود اختصاص می‌دهد، اگر قادر باشید با گفتن نه از انجام این امور خودداری کنید موفق شده‌اید میزان قابل توجهی از وقت خود را مدیریت کنید.</a:t>
            </a:r>
            <a:br>
              <a:rPr lang="fa-IR" sz="1000" dirty="0"/>
            </a:br>
            <a:r>
              <a:rPr lang="fa-IR" sz="1000" dirty="0"/>
              <a:t/>
            </a:r>
            <a:br>
              <a:rPr lang="fa-IR" sz="1000" dirty="0"/>
            </a:br>
            <a:r>
              <a:rPr lang="fa-IR" sz="1000" b="1" dirty="0"/>
              <a:t>5- استفاده بهتر از وقت‌های مرده</a:t>
            </a:r>
            <a:r>
              <a:rPr lang="fa-IR" sz="1000" dirty="0"/>
              <a:t/>
            </a:r>
            <a:br>
              <a:rPr lang="fa-IR" sz="1000" dirty="0"/>
            </a:br>
            <a:r>
              <a:rPr lang="fa-IR" sz="1000" dirty="0"/>
              <a:t>تاکنون فکر کرده‌اید که روزانه چه قدر وقت شما در مسیر سرویس، ایستگاه اتوبوس و اتاق انتظار پزشک هدر می‌رود؟ شما می‌توانید با همراه داشتن یادداشت‌های درسی یا فلش کارت‌های دروس مختلف ( مثل ادبیات، زبان، شعر و...) از این اوقات مرده به طور بهینه استفاده کنید.</a:t>
            </a:r>
            <a:br>
              <a:rPr lang="fa-IR" sz="1000" dirty="0"/>
            </a:br>
            <a:r>
              <a:rPr lang="fa-IR" sz="1000" dirty="0"/>
              <a:t/>
            </a:r>
            <a:br>
              <a:rPr lang="fa-IR" sz="1000" dirty="0"/>
            </a:br>
            <a:r>
              <a:rPr lang="fa-IR" sz="1000" b="1" dirty="0"/>
              <a:t>6- یادگیری مهارت‌های مطالعه مؤثر</a:t>
            </a:r>
            <a:r>
              <a:rPr lang="fa-IR" sz="1000" dirty="0"/>
              <a:t/>
            </a:r>
            <a:br>
              <a:rPr lang="fa-IR" sz="1000" dirty="0"/>
            </a:br>
            <a:r>
              <a:rPr lang="fa-IR" sz="1000" dirty="0"/>
              <a:t>مهارت‌های مطالعه از قبیل تندخوانی، خلاصه‌نویسی و یادداشت‌برداری، روش خواندن دروس، حتی تندنویسی و خوش‌نویسی می‌تواند در صرفه‌جویی وقت شما بسیار کارساز باشد بنابراین  سعی کنید این مهارت‌ها را یاد بگیرید تا اوقات شما بهتر مدیریت شود.</a:t>
            </a:r>
            <a:br>
              <a:rPr lang="fa-IR" sz="1000" dirty="0"/>
            </a:br>
            <a:r>
              <a:rPr lang="fa-IR" sz="1000" dirty="0"/>
              <a:t/>
            </a:r>
            <a:br>
              <a:rPr lang="fa-IR" sz="1000" dirty="0"/>
            </a:br>
            <a:r>
              <a:rPr lang="fa-IR" sz="1000" b="1" dirty="0"/>
              <a:t>7- کنترل اوقات فراغت و تفریح</a:t>
            </a:r>
            <a:r>
              <a:rPr lang="fa-IR" sz="1000" dirty="0"/>
              <a:t/>
            </a:r>
            <a:br>
              <a:rPr lang="fa-IR" sz="1000" dirty="0"/>
            </a:br>
            <a:r>
              <a:rPr lang="fa-IR" sz="1000" dirty="0"/>
              <a:t>تفریح و استراحت به جا و به موقع موجب احیای انرژی‌روانی و جسمانی شما جهت انجام فعالیت‌های اصلی می‌شود بنابراین اگر تفریح بخواهد زمان زیادی از وقت شما را به خود اختصاص دهد، دیگر کارایی ندارد و باید محدود شود، با این کار وقت جدیدی‌ را برای خود به وجود می‌آورید.</a:t>
            </a:r>
            <a:br>
              <a:rPr lang="fa-IR" sz="1000" dirty="0"/>
            </a:br>
            <a:r>
              <a:rPr lang="fa-IR" sz="1000" dirty="0"/>
              <a:t/>
            </a:r>
            <a:br>
              <a:rPr lang="fa-IR" sz="1000" dirty="0"/>
            </a:br>
            <a:r>
              <a:rPr lang="fa-IR" sz="1000" b="1" dirty="0"/>
              <a:t>8- تنظیم‌کردن وقت خواب</a:t>
            </a:r>
            <a:r>
              <a:rPr lang="fa-IR" sz="1000" dirty="0"/>
              <a:t/>
            </a:r>
            <a:br>
              <a:rPr lang="fa-IR" sz="1000" dirty="0"/>
            </a:br>
            <a:r>
              <a:rPr lang="fa-IR" sz="1000" dirty="0"/>
              <a:t>شب بهترین زمان برای استراحت و خواب است بنابراین عادت کنید روز را به انجام فعالیت‌های درسی و تکالیف و شب را به خوابیدن اختصاص دهید زیرا کم‌خوابی باعث کاهش تمرکز شده و بی‌خوابی زیاد موجب بیماری در فرد می‌شود، در حالی که خواب کافی باعث تمرکز بیشتر و افزایش یادگیری می‌شود.</a:t>
            </a:r>
          </a:p>
          <a:p>
            <a:r>
              <a:rPr lang="fa-IR" sz="1000" dirty="0"/>
              <a:t/>
            </a:r>
            <a:br>
              <a:rPr lang="fa-IR" sz="1000" dirty="0"/>
            </a:br>
            <a:endParaRPr lang="fa-IR" sz="1000" dirty="0"/>
          </a:p>
        </p:txBody>
      </p:sp>
    </p:spTree>
    <p:extLst>
      <p:ext uri="{BB962C8B-B14F-4D97-AF65-F5344CB8AC3E}">
        <p14:creationId xmlns:p14="http://schemas.microsoft.com/office/powerpoint/2010/main" val="1159580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8760"/>
            <a:ext cx="8229600" cy="5328592"/>
          </a:xfrm>
        </p:spPr>
        <p:txBody>
          <a:bodyPr>
            <a:normAutofit fontScale="70000" lnSpcReduction="20000"/>
          </a:bodyPr>
          <a:lstStyle/>
          <a:p>
            <a:r>
              <a:rPr lang="fa-IR" dirty="0"/>
              <a:t>-	سکوت در محل مذاکره. چون مذاکره کننده باید تمرکز داشته باشد.</a:t>
            </a:r>
          </a:p>
          <a:p>
            <a:r>
              <a:rPr lang="fa-IR" dirty="0"/>
              <a:t>-	سلامت گوشی تلفن</a:t>
            </a:r>
          </a:p>
          <a:p>
            <a:r>
              <a:rPr lang="fa-IR" dirty="0"/>
              <a:t>-	راحت بودن صندلی</a:t>
            </a:r>
          </a:p>
          <a:p>
            <a:r>
              <a:rPr lang="fa-IR" dirty="0"/>
              <a:t>-	خلاصه نکات مهم به ترتیب اهمیت نوشته شود.</a:t>
            </a:r>
          </a:p>
          <a:p>
            <a:r>
              <a:rPr lang="fa-IR" dirty="0"/>
              <a:t>-	تلفظ صحیح نام افراد را از منشی بپرسید.</a:t>
            </a:r>
          </a:p>
          <a:p>
            <a:r>
              <a:rPr lang="fa-IR" dirty="0"/>
              <a:t>-	گوشی موبایل را از گوشی تلفن دور کنید. پارازیت آن منتقل نشود.</a:t>
            </a:r>
          </a:p>
          <a:p>
            <a:r>
              <a:rPr lang="fa-IR" dirty="0"/>
              <a:t>-	اگر به موبایل زنگ می زنید حتما بپرسید جایی هستین که بتونم صحبت کنم؟</a:t>
            </a:r>
          </a:p>
          <a:p>
            <a:r>
              <a:rPr lang="fa-IR" dirty="0"/>
              <a:t>-	 نکات مهم را یادداشت کنید</a:t>
            </a:r>
          </a:p>
          <a:p>
            <a:r>
              <a:rPr lang="fa-IR" dirty="0"/>
              <a:t>-	لطفا حرف مشتری را قطع نکنید. کلید:؟</a:t>
            </a:r>
          </a:p>
          <a:p>
            <a:r>
              <a:rPr lang="fa-IR" dirty="0"/>
              <a:t>-	اگر به مشتری حراف برخوردید مدیریت کلام داشته باشید. مثلا: خیلی علاقه دارم به حرفاتون...</a:t>
            </a:r>
          </a:p>
          <a:p>
            <a:r>
              <a:rPr lang="fa-IR" dirty="0"/>
              <a:t>-	با سرعت مناسب صحبت کنید. کلید: ؟</a:t>
            </a:r>
          </a:p>
          <a:p>
            <a:r>
              <a:rPr lang="fa-IR" dirty="0"/>
              <a:t>-	لطفا قبل از مشتری گوشی تلفن را قطع نکنید.</a:t>
            </a:r>
          </a:p>
          <a:p>
            <a:r>
              <a:rPr lang="fa-IR" dirty="0"/>
              <a:t>-	جواب سوالات احتمالی را از قبل آماده کنید. کلید: با هم در نقش های متقابل تمرین کنید. (ما در سازمان ها تمرین فروش نداریم و متاسفانه با مشتریانمان تمرین می کنیم.)</a:t>
            </a:r>
          </a:p>
          <a:p>
            <a:r>
              <a:rPr lang="fa-IR" dirty="0"/>
              <a:t>-	لطفا لبخند بزنید و اگر حوصله ندارید مذاکره نکنید. </a:t>
            </a:r>
          </a:p>
          <a:p>
            <a:r>
              <a:rPr lang="fa-IR" dirty="0"/>
              <a:t>مذاکرات تلفنی ما کیفیت ندارد چون در حال شرح وظایف هستیم نه انجام وظیفه.</a:t>
            </a:r>
          </a:p>
          <a:p>
            <a:r>
              <a:rPr lang="fa-IR" dirty="0"/>
              <a:t>کلید: جلوی آینه تمرین کنید.</a:t>
            </a:r>
          </a:p>
          <a:p>
            <a:endParaRPr lang="fa-IR" dirty="0"/>
          </a:p>
          <a:p>
            <a:endParaRPr lang="fa-IR" dirty="0"/>
          </a:p>
        </p:txBody>
      </p:sp>
      <p:sp>
        <p:nvSpPr>
          <p:cNvPr id="3" name="Title 2"/>
          <p:cNvSpPr>
            <a:spLocks noGrp="1"/>
          </p:cNvSpPr>
          <p:nvPr>
            <p:ph type="title"/>
          </p:nvPr>
        </p:nvSpPr>
        <p:spPr>
          <a:xfrm>
            <a:off x="457200" y="274638"/>
            <a:ext cx="8229600" cy="778098"/>
          </a:xfrm>
        </p:spPr>
        <p:txBody>
          <a:bodyPr/>
          <a:lstStyle/>
          <a:p>
            <a:pPr algn="r"/>
            <a:r>
              <a:rPr lang="fa-IR" dirty="0">
                <a:effectLst/>
              </a:rPr>
              <a:t>اقدامات قبل از </a:t>
            </a:r>
            <a:r>
              <a:rPr lang="fa-IR" dirty="0" smtClean="0">
                <a:effectLst/>
              </a:rPr>
              <a:t>ارتباط تلفنی</a:t>
            </a:r>
            <a:r>
              <a:rPr lang="fa-IR" dirty="0">
                <a:effectLst/>
              </a:rPr>
              <a:t>:</a:t>
            </a:r>
          </a:p>
        </p:txBody>
      </p:sp>
    </p:spTree>
    <p:extLst>
      <p:ext uri="{BB962C8B-B14F-4D97-AF65-F5344CB8AC3E}">
        <p14:creationId xmlns:p14="http://schemas.microsoft.com/office/powerpoint/2010/main" val="29833164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تحريک</a:t>
            </a:r>
          </a:p>
          <a:p>
            <a:r>
              <a:rPr lang="fa-IR" dirty="0" smtClean="0"/>
              <a:t>توجه</a:t>
            </a:r>
          </a:p>
          <a:p>
            <a:r>
              <a:rPr lang="fa-IR" dirty="0" smtClean="0"/>
              <a:t>تشخيص</a:t>
            </a:r>
          </a:p>
          <a:p>
            <a:r>
              <a:rPr lang="fa-IR" dirty="0" smtClean="0"/>
              <a:t>تفسير</a:t>
            </a:r>
          </a:p>
          <a:p>
            <a:r>
              <a:rPr lang="fa-IR" dirty="0" smtClean="0"/>
              <a:t>در تحريک و توجه از نياز هاي مشتري استفاده کنيد: منافع مشتري، خطرات مشتري</a:t>
            </a:r>
          </a:p>
        </p:txBody>
      </p:sp>
      <p:sp>
        <p:nvSpPr>
          <p:cNvPr id="3" name="Title 2"/>
          <p:cNvSpPr>
            <a:spLocks noGrp="1"/>
          </p:cNvSpPr>
          <p:nvPr>
            <p:ph type="title"/>
          </p:nvPr>
        </p:nvSpPr>
        <p:spPr/>
        <p:txBody>
          <a:bodyPr/>
          <a:lstStyle/>
          <a:p>
            <a:pPr algn="r"/>
            <a:r>
              <a:rPr lang="fa-IR" dirty="0" smtClean="0">
                <a:effectLst/>
              </a:rPr>
              <a:t>4 پيشنياز قبل از هر درخواست:</a:t>
            </a:r>
            <a:endParaRPr lang="fa-IR" dirty="0">
              <a:effectLst/>
            </a:endParaRPr>
          </a:p>
        </p:txBody>
      </p:sp>
    </p:spTree>
    <p:extLst>
      <p:ext uri="{BB962C8B-B14F-4D97-AF65-F5344CB8AC3E}">
        <p14:creationId xmlns:p14="http://schemas.microsoft.com/office/powerpoint/2010/main" val="19110455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 به هيچ عنوان تغيير لحن و رفتار نداشته باشيم.</a:t>
            </a:r>
          </a:p>
          <a:p>
            <a:r>
              <a:rPr lang="fa-IR" dirty="0" smtClean="0"/>
              <a:t>با احترام علت را جويا شويد و يادداشت کنيد. (تهيه آمار بابت آسيب شناسي)</a:t>
            </a:r>
          </a:p>
          <a:p>
            <a:r>
              <a:rPr lang="fa-IR" dirty="0" smtClean="0"/>
              <a:t>به هيچ اصرار به فروش ننماييد و از اينکه نتوانستيد نظر ايشان را جلب کنيد ابراز تاسف کنيد. </a:t>
            </a:r>
          </a:p>
          <a:p>
            <a:r>
              <a:rPr lang="fa-IR" dirty="0" smtClean="0"/>
              <a:t>براي ملاقات بعدي جاي پا درست کنيد. اجازه هست که محصول جديد آورديم باهاتون تماس بگيرم؟</a:t>
            </a:r>
          </a:p>
        </p:txBody>
      </p:sp>
      <p:sp>
        <p:nvSpPr>
          <p:cNvPr id="3" name="Title 2"/>
          <p:cNvSpPr>
            <a:spLocks noGrp="1"/>
          </p:cNvSpPr>
          <p:nvPr>
            <p:ph type="title"/>
          </p:nvPr>
        </p:nvSpPr>
        <p:spPr/>
        <p:txBody>
          <a:bodyPr/>
          <a:lstStyle/>
          <a:p>
            <a:pPr algn="r"/>
            <a:r>
              <a:rPr lang="fa-IR" dirty="0" smtClean="0">
                <a:effectLst/>
              </a:rPr>
              <a:t>اگر جواب رد شنيديم:</a:t>
            </a:r>
            <a:endParaRPr lang="fa-IR" dirty="0">
              <a:effectLst/>
            </a:endParaRPr>
          </a:p>
        </p:txBody>
      </p:sp>
    </p:spTree>
    <p:extLst>
      <p:ext uri="{BB962C8B-B14F-4D97-AF65-F5344CB8AC3E}">
        <p14:creationId xmlns:p14="http://schemas.microsoft.com/office/powerpoint/2010/main" val="1393603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fa-IR" dirty="0" smtClean="0"/>
              <a:t>چه موقع منشي ها توبيخ مي شوند؟</a:t>
            </a:r>
          </a:p>
          <a:p>
            <a:r>
              <a:rPr lang="fa-IR" dirty="0" smtClean="0"/>
              <a:t>وظيفه اصلي منشي ها: ارتباط تلفني- ارتباط فيزيکي</a:t>
            </a:r>
          </a:p>
          <a:p>
            <a:r>
              <a:rPr lang="fa-IR" dirty="0" smtClean="0"/>
              <a:t>مسئول ترافيک</a:t>
            </a:r>
          </a:p>
          <a:p>
            <a:r>
              <a:rPr lang="fa-IR" dirty="0" smtClean="0"/>
              <a:t>چرا شمار را  راه نمي دهد؟ سيستم مزاحمان </a:t>
            </a:r>
          </a:p>
          <a:p>
            <a:r>
              <a:rPr lang="fa-IR" dirty="0" smtClean="0"/>
              <a:t>دوم: رعايت احترام </a:t>
            </a:r>
          </a:p>
          <a:p>
            <a:r>
              <a:rPr lang="fa-IR" dirty="0" smtClean="0"/>
              <a:t>دوشگرد ورود: مهم هستيم. تو را دوست داريم و از تو کمک مي خواهيم. </a:t>
            </a:r>
          </a:p>
          <a:p>
            <a:r>
              <a:rPr lang="fa-IR" dirty="0" smtClean="0"/>
              <a:t>با مذاکره با منشي يک نفوذي پيدا کنيد</a:t>
            </a:r>
          </a:p>
          <a:p>
            <a:r>
              <a:rPr lang="fa-IR" dirty="0" smtClean="0"/>
              <a:t>هيچ سازماني کاتالوگ يا کارت ويزيت و کار تبليغاتي نمي خواهند.</a:t>
            </a:r>
          </a:p>
          <a:p>
            <a:r>
              <a:rPr lang="fa-IR" dirty="0" smtClean="0"/>
              <a:t>مشاوره براي ارتباط مشتري</a:t>
            </a:r>
          </a:p>
          <a:p>
            <a:r>
              <a:rPr lang="fa-IR" dirty="0" smtClean="0"/>
              <a:t>منافع محصول را بگوييد. </a:t>
            </a:r>
          </a:p>
          <a:p>
            <a:r>
              <a:rPr lang="fa-IR" dirty="0" smtClean="0"/>
              <a:t>کلي پول و عابر بانک</a:t>
            </a:r>
          </a:p>
          <a:p>
            <a:r>
              <a:rPr lang="en-US" dirty="0" smtClean="0"/>
              <a:t>SPAM</a:t>
            </a:r>
            <a:r>
              <a:rPr lang="fa-IR" dirty="0" smtClean="0"/>
              <a:t> يعني چه؟</a:t>
            </a:r>
          </a:p>
          <a:p>
            <a:endParaRPr lang="en-US" dirty="0" smtClean="0"/>
          </a:p>
          <a:p>
            <a:endParaRPr lang="fa-IR" dirty="0"/>
          </a:p>
        </p:txBody>
      </p:sp>
      <p:sp>
        <p:nvSpPr>
          <p:cNvPr id="3" name="Title 2"/>
          <p:cNvSpPr>
            <a:spLocks noGrp="1"/>
          </p:cNvSpPr>
          <p:nvPr>
            <p:ph type="title"/>
          </p:nvPr>
        </p:nvSpPr>
        <p:spPr/>
        <p:txBody>
          <a:bodyPr/>
          <a:lstStyle/>
          <a:p>
            <a:pPr algn="r"/>
            <a:r>
              <a:rPr lang="fa-IR" dirty="0" smtClean="0">
                <a:effectLst/>
              </a:rPr>
              <a:t>نحوه گذر از سد منشي ها براي ارتباط با مدير:</a:t>
            </a:r>
            <a:endParaRPr lang="fa-IR" dirty="0">
              <a:effectLst/>
            </a:endParaRPr>
          </a:p>
        </p:txBody>
      </p:sp>
    </p:spTree>
    <p:extLst>
      <p:ext uri="{BB962C8B-B14F-4D97-AF65-F5344CB8AC3E}">
        <p14:creationId xmlns:p14="http://schemas.microsoft.com/office/powerpoint/2010/main" val="16557864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fa-IR" dirty="0" smtClean="0">
                <a:effectLst/>
              </a:rPr>
              <a:t>روانشناسي مديران دفاتر و منشي ها:</a:t>
            </a:r>
            <a:endParaRPr lang="fa-IR" dirty="0">
              <a:effectLst/>
            </a:endParaRPr>
          </a:p>
        </p:txBody>
      </p:sp>
      <p:sp>
        <p:nvSpPr>
          <p:cNvPr id="4" name="Content Placeholder 3"/>
          <p:cNvSpPr>
            <a:spLocks noGrp="1"/>
          </p:cNvSpPr>
          <p:nvPr>
            <p:ph idx="1"/>
          </p:nvPr>
        </p:nvSpPr>
        <p:spPr/>
        <p:txBody>
          <a:bodyPr/>
          <a:lstStyle/>
          <a:p>
            <a:r>
              <a:rPr lang="fa-IR" dirty="0" smtClean="0"/>
              <a:t>سعي نکنيد آن ها را دور بزنيد.</a:t>
            </a:r>
          </a:p>
          <a:p>
            <a:r>
              <a:rPr lang="fa-IR" dirty="0" smtClean="0"/>
              <a:t>به ايشان و شغلشان احترام بگذاريد.</a:t>
            </a:r>
          </a:p>
          <a:p>
            <a:r>
              <a:rPr lang="fa-IR" dirty="0" smtClean="0"/>
              <a:t>از ايشان راهنمايي بگيريد و کمک بخواهيد.</a:t>
            </a:r>
          </a:p>
          <a:p>
            <a:r>
              <a:rPr lang="fa-IR" dirty="0" smtClean="0"/>
              <a:t>خودتان را محکم معرفي کنيد.</a:t>
            </a:r>
          </a:p>
          <a:p>
            <a:endParaRPr lang="fa-IR" dirty="0" smtClean="0"/>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645024"/>
            <a:ext cx="3236913" cy="201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04244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عاطفي</a:t>
            </a:r>
          </a:p>
          <a:p>
            <a:r>
              <a:rPr lang="fa-IR" dirty="0" smtClean="0"/>
              <a:t>حسابگر</a:t>
            </a:r>
          </a:p>
          <a:p>
            <a:r>
              <a:rPr lang="fa-IR" dirty="0" smtClean="0"/>
              <a:t>رک</a:t>
            </a:r>
          </a:p>
          <a:p>
            <a:r>
              <a:rPr lang="fa-IR" dirty="0" smtClean="0"/>
              <a:t>سوداگر</a:t>
            </a:r>
            <a:endParaRPr lang="fa-IR" dirty="0"/>
          </a:p>
        </p:txBody>
      </p:sp>
      <p:sp>
        <p:nvSpPr>
          <p:cNvPr id="3" name="Title 2"/>
          <p:cNvSpPr>
            <a:spLocks noGrp="1"/>
          </p:cNvSpPr>
          <p:nvPr>
            <p:ph type="title"/>
          </p:nvPr>
        </p:nvSpPr>
        <p:spPr/>
        <p:txBody>
          <a:bodyPr/>
          <a:lstStyle/>
          <a:p>
            <a:pPr algn="r"/>
            <a:r>
              <a:rPr lang="fa-IR" dirty="0" smtClean="0">
                <a:effectLst/>
              </a:rPr>
              <a:t>4 تيپ شخصيتي:</a:t>
            </a:r>
            <a:endParaRPr lang="fa-IR" dirty="0">
              <a:effectLst/>
            </a:endParaRPr>
          </a:p>
        </p:txBody>
      </p:sp>
      <p:pic>
        <p:nvPicPr>
          <p:cNvPr id="2458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3768278"/>
            <a:ext cx="204787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61632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زودرنج </a:t>
            </a:r>
          </a:p>
          <a:p>
            <a:r>
              <a:rPr lang="fa-IR" dirty="0" smtClean="0"/>
              <a:t>مودب</a:t>
            </a:r>
          </a:p>
          <a:p>
            <a:r>
              <a:rPr lang="fa-IR" dirty="0" smtClean="0"/>
              <a:t>تاييدطلب. اهميت نظر ديگران</a:t>
            </a:r>
          </a:p>
          <a:p>
            <a:r>
              <a:rPr lang="fa-IR" dirty="0" smtClean="0"/>
              <a:t>اعتماد سريع</a:t>
            </a:r>
          </a:p>
          <a:p>
            <a:r>
              <a:rPr lang="fa-IR" dirty="0" smtClean="0"/>
              <a:t>تصميم گيري زود و هيجاني</a:t>
            </a:r>
          </a:p>
          <a:p>
            <a:r>
              <a:rPr lang="fa-IR" dirty="0" smtClean="0"/>
              <a:t>دير به دير تامين کننده را عوض مي کند</a:t>
            </a:r>
          </a:p>
          <a:p>
            <a:r>
              <a:rPr lang="fa-IR" dirty="0" smtClean="0"/>
              <a:t>خيلي سريع جزو مشتريان وفادار مي شود.</a:t>
            </a:r>
          </a:p>
          <a:p>
            <a:r>
              <a:rPr lang="fa-IR" dirty="0" smtClean="0"/>
              <a:t>منطق در آن ها کمتر حکم فرماست.</a:t>
            </a:r>
          </a:p>
          <a:p>
            <a:r>
              <a:rPr lang="fa-IR" dirty="0" smtClean="0"/>
              <a:t>دفتر اين فرد: گلدون. عکس. ...</a:t>
            </a:r>
          </a:p>
          <a:p>
            <a:endParaRPr lang="fa-IR" dirty="0"/>
          </a:p>
        </p:txBody>
      </p:sp>
      <p:sp>
        <p:nvSpPr>
          <p:cNvPr id="3" name="Title 2"/>
          <p:cNvSpPr>
            <a:spLocks noGrp="1"/>
          </p:cNvSpPr>
          <p:nvPr>
            <p:ph type="title"/>
          </p:nvPr>
        </p:nvSpPr>
        <p:spPr/>
        <p:txBody>
          <a:bodyPr/>
          <a:lstStyle/>
          <a:p>
            <a:pPr algn="r"/>
            <a:r>
              <a:rPr lang="fa-IR" dirty="0" smtClean="0">
                <a:effectLst/>
              </a:rPr>
              <a:t>عاطفي</a:t>
            </a:r>
            <a:endParaRPr lang="fa-IR" dirty="0">
              <a:effectLst/>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653381"/>
            <a:ext cx="2378075" cy="177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66525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منضبط</a:t>
            </a:r>
          </a:p>
          <a:p>
            <a:r>
              <a:rPr lang="fa-IR" dirty="0" smtClean="0"/>
              <a:t>همه دزدند . به همه شک دارن.</a:t>
            </a:r>
          </a:p>
          <a:p>
            <a:r>
              <a:rPr lang="fa-IR" dirty="0" smtClean="0"/>
              <a:t>با احتياط قدم بر ميدارند.</a:t>
            </a:r>
          </a:p>
          <a:p>
            <a:r>
              <a:rPr lang="fa-IR" dirty="0" smtClean="0"/>
              <a:t>فوق العاده مستند هستند. مثلا نصب مدرک</a:t>
            </a:r>
          </a:p>
          <a:p>
            <a:r>
              <a:rPr lang="fa-IR" dirty="0" smtClean="0"/>
              <a:t>دير تصميم مي گيرند.</a:t>
            </a:r>
          </a:p>
          <a:p>
            <a:r>
              <a:rPr lang="fa-IR" dirty="0" smtClean="0"/>
              <a:t>دفتر کارشان پر از مستندات است.</a:t>
            </a:r>
          </a:p>
        </p:txBody>
      </p:sp>
      <p:sp>
        <p:nvSpPr>
          <p:cNvPr id="3" name="Title 2"/>
          <p:cNvSpPr>
            <a:spLocks noGrp="1"/>
          </p:cNvSpPr>
          <p:nvPr>
            <p:ph type="title"/>
          </p:nvPr>
        </p:nvSpPr>
        <p:spPr/>
        <p:txBody>
          <a:bodyPr/>
          <a:lstStyle/>
          <a:p>
            <a:pPr algn="r"/>
            <a:r>
              <a:rPr lang="fa-IR" dirty="0" smtClean="0">
                <a:effectLst/>
              </a:rPr>
              <a:t>حسابگر</a:t>
            </a:r>
            <a:endParaRPr lang="fa-IR" dirty="0">
              <a:effectLst/>
            </a:endParaRP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80012"/>
            <a:ext cx="2206625"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59045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آدم سرد</a:t>
            </a:r>
          </a:p>
          <a:p>
            <a:r>
              <a:rPr lang="fa-IR" dirty="0" smtClean="0"/>
              <a:t>صريح</a:t>
            </a:r>
          </a:p>
          <a:p>
            <a:r>
              <a:rPr lang="fa-IR" dirty="0" smtClean="0"/>
              <a:t>مستقيم سر اصل مطلب مي رود.</a:t>
            </a:r>
          </a:p>
          <a:p>
            <a:r>
              <a:rPr lang="fa-IR" dirty="0" smtClean="0"/>
              <a:t>تعريف و تمجيد نکنيد.</a:t>
            </a:r>
          </a:p>
          <a:p>
            <a:r>
              <a:rPr lang="fa-IR" dirty="0" smtClean="0"/>
              <a:t>کاملا مستقل هستند.</a:t>
            </a:r>
          </a:p>
          <a:p>
            <a:r>
              <a:rPr lang="fa-IR" dirty="0" smtClean="0"/>
              <a:t>اعتماد به نفس بالايي دارند.</a:t>
            </a:r>
          </a:p>
          <a:p>
            <a:r>
              <a:rPr lang="fa-IR" dirty="0" smtClean="0"/>
              <a:t>از کجا بفهميم؟ </a:t>
            </a:r>
            <a:endParaRPr lang="fa-IR" dirty="0"/>
          </a:p>
        </p:txBody>
      </p:sp>
      <p:sp>
        <p:nvSpPr>
          <p:cNvPr id="3" name="Title 2"/>
          <p:cNvSpPr>
            <a:spLocks noGrp="1"/>
          </p:cNvSpPr>
          <p:nvPr>
            <p:ph type="title"/>
          </p:nvPr>
        </p:nvSpPr>
        <p:spPr/>
        <p:txBody>
          <a:bodyPr/>
          <a:lstStyle/>
          <a:p>
            <a:pPr algn="r"/>
            <a:r>
              <a:rPr lang="fa-IR" dirty="0" smtClean="0"/>
              <a:t>رک:</a:t>
            </a:r>
            <a:endParaRPr lang="fa-IR"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645024"/>
            <a:ext cx="2047875" cy="192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08149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صميمي و خوش صحبت. داستان روباه و کلاغ</a:t>
            </a:r>
          </a:p>
          <a:p>
            <a:r>
              <a:rPr lang="fa-IR" dirty="0" smtClean="0"/>
              <a:t>يک سفارش عالي مي دهد.</a:t>
            </a:r>
          </a:p>
          <a:p>
            <a:r>
              <a:rPr lang="fa-IR" dirty="0" smtClean="0"/>
              <a:t>تظاهر مي کند.</a:t>
            </a:r>
          </a:p>
          <a:p>
            <a:r>
              <a:rPr lang="fa-IR" dirty="0" smtClean="0"/>
              <a:t>از اعتبار خودش خيلي دم مي زند.</a:t>
            </a:r>
          </a:p>
          <a:p>
            <a:endParaRPr lang="fa-IR" dirty="0"/>
          </a:p>
        </p:txBody>
      </p:sp>
      <p:sp>
        <p:nvSpPr>
          <p:cNvPr id="3" name="Title 2"/>
          <p:cNvSpPr>
            <a:spLocks noGrp="1"/>
          </p:cNvSpPr>
          <p:nvPr>
            <p:ph type="title"/>
          </p:nvPr>
        </p:nvSpPr>
        <p:spPr/>
        <p:txBody>
          <a:bodyPr/>
          <a:lstStyle/>
          <a:p>
            <a:pPr algn="r"/>
            <a:r>
              <a:rPr lang="fa-IR" dirty="0" smtClean="0">
                <a:effectLst/>
              </a:rPr>
              <a:t>سوداگر:</a:t>
            </a:r>
            <a:endParaRPr lang="fa-IR" dirty="0">
              <a:effectLst/>
            </a:endParaRPr>
          </a:p>
        </p:txBody>
      </p:sp>
    </p:spTree>
    <p:extLst>
      <p:ext uri="{BB962C8B-B14F-4D97-AF65-F5344CB8AC3E}">
        <p14:creationId xmlns:p14="http://schemas.microsoft.com/office/powerpoint/2010/main" val="23698686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مثل خودشان باشيد.</a:t>
            </a:r>
          </a:p>
          <a:p>
            <a:r>
              <a:rPr lang="fa-IR" dirty="0" smtClean="0"/>
              <a:t>چاپلوسي ممنوع</a:t>
            </a:r>
          </a:p>
          <a:p>
            <a:r>
              <a:rPr lang="fa-IR" dirty="0" smtClean="0"/>
              <a:t>يک نمونه از بيرون براي او بگوييد.</a:t>
            </a:r>
          </a:p>
          <a:p>
            <a:r>
              <a:rPr lang="fa-IR" dirty="0" smtClean="0"/>
              <a:t>وارد جزييات نشويد.</a:t>
            </a:r>
          </a:p>
          <a:p>
            <a:r>
              <a:rPr lang="fa-IR" dirty="0" smtClean="0"/>
              <a:t>به او فضا بدهيد. مثل تريلي</a:t>
            </a:r>
            <a:endParaRPr lang="fa-IR" dirty="0"/>
          </a:p>
        </p:txBody>
      </p:sp>
      <p:sp>
        <p:nvSpPr>
          <p:cNvPr id="3" name="Title 2"/>
          <p:cNvSpPr>
            <a:spLocks noGrp="1"/>
          </p:cNvSpPr>
          <p:nvPr>
            <p:ph type="title"/>
          </p:nvPr>
        </p:nvSpPr>
        <p:spPr/>
        <p:txBody>
          <a:bodyPr/>
          <a:lstStyle/>
          <a:p>
            <a:pPr algn="r"/>
            <a:r>
              <a:rPr lang="fa-IR" dirty="0" smtClean="0">
                <a:effectLst/>
              </a:rPr>
              <a:t>برخورد با آدم عاطفي:</a:t>
            </a:r>
            <a:endParaRPr lang="fa-IR" dirty="0">
              <a:effectLst/>
            </a:endParaRPr>
          </a:p>
        </p:txBody>
      </p:sp>
    </p:spTree>
    <p:extLst>
      <p:ext uri="{BB962C8B-B14F-4D97-AF65-F5344CB8AC3E}">
        <p14:creationId xmlns:p14="http://schemas.microsoft.com/office/powerpoint/2010/main" val="12299223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اصلا توصيه يش اين فرد نبريد. توصيه= توهين</a:t>
            </a:r>
          </a:p>
          <a:p>
            <a:r>
              <a:rPr lang="fa-IR" dirty="0" smtClean="0"/>
              <a:t>با توجه به وقت کم او سر اصل مطلب برويد.</a:t>
            </a:r>
          </a:p>
          <a:p>
            <a:r>
              <a:rPr lang="fa-IR" dirty="0" smtClean="0"/>
              <a:t>فرايند و جزييات کا را بگوييد.</a:t>
            </a:r>
            <a:endParaRPr lang="fa-IR" dirty="0"/>
          </a:p>
        </p:txBody>
      </p:sp>
      <p:sp>
        <p:nvSpPr>
          <p:cNvPr id="3" name="Title 2"/>
          <p:cNvSpPr>
            <a:spLocks noGrp="1"/>
          </p:cNvSpPr>
          <p:nvPr>
            <p:ph type="title"/>
          </p:nvPr>
        </p:nvSpPr>
        <p:spPr/>
        <p:txBody>
          <a:bodyPr/>
          <a:lstStyle/>
          <a:p>
            <a:pPr algn="r"/>
            <a:r>
              <a:rPr lang="fa-IR" dirty="0" smtClean="0">
                <a:effectLst/>
              </a:rPr>
              <a:t>برخورد با فرد رک:</a:t>
            </a:r>
            <a:endParaRPr lang="fa-IR" dirty="0">
              <a:effectLst/>
            </a:endParaRPr>
          </a:p>
        </p:txBody>
      </p:sp>
    </p:spTree>
    <p:extLst>
      <p:ext uri="{BB962C8B-B14F-4D97-AF65-F5344CB8AC3E}">
        <p14:creationId xmlns:p14="http://schemas.microsoft.com/office/powerpoint/2010/main" val="6158038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زياد سوال مي پرسد. ناراحت نشويد. پاسخ دهيد.</a:t>
            </a:r>
          </a:p>
          <a:p>
            <a:r>
              <a:rPr lang="fa-IR" dirty="0" smtClean="0"/>
              <a:t>توصيه نامه. کارت شناسايي و امثالهم همراه داشته باشيد.</a:t>
            </a:r>
          </a:p>
          <a:p>
            <a:r>
              <a:rPr lang="fa-IR" dirty="0" smtClean="0"/>
              <a:t>سوال امنيتي نپرسيد</a:t>
            </a:r>
          </a:p>
          <a:p>
            <a:r>
              <a:rPr lang="fa-IR" dirty="0" smtClean="0"/>
              <a:t>با ادله صحبت کنيد.</a:t>
            </a:r>
          </a:p>
          <a:p>
            <a:r>
              <a:rPr lang="fa-IR" dirty="0" smtClean="0"/>
              <a:t>بايد فوق العاده باسواد باشيم. يک مهندس فروش</a:t>
            </a:r>
          </a:p>
          <a:p>
            <a:r>
              <a:rPr lang="fa-IR" dirty="0" smtClean="0"/>
              <a:t>تيپ رسمي الزاميست.</a:t>
            </a:r>
          </a:p>
          <a:p>
            <a:r>
              <a:rPr lang="fa-IR" dirty="0" smtClean="0"/>
              <a:t>وارد مسائل شخصي نشويد.</a:t>
            </a:r>
          </a:p>
          <a:p>
            <a:r>
              <a:rPr lang="fa-IR" dirty="0" smtClean="0"/>
              <a:t>ديالوگ پينگ پنگي</a:t>
            </a:r>
            <a:endParaRPr lang="fa-IR" dirty="0"/>
          </a:p>
        </p:txBody>
      </p:sp>
      <p:sp>
        <p:nvSpPr>
          <p:cNvPr id="3" name="Title 2"/>
          <p:cNvSpPr>
            <a:spLocks noGrp="1"/>
          </p:cNvSpPr>
          <p:nvPr>
            <p:ph type="title"/>
          </p:nvPr>
        </p:nvSpPr>
        <p:spPr/>
        <p:txBody>
          <a:bodyPr/>
          <a:lstStyle/>
          <a:p>
            <a:pPr algn="r"/>
            <a:r>
              <a:rPr lang="fa-IR" dirty="0" smtClean="0">
                <a:effectLst/>
              </a:rPr>
              <a:t>فرد حسابگر:</a:t>
            </a:r>
            <a:endParaRPr lang="fa-IR" dirty="0">
              <a:effectLst/>
            </a:endParaRPr>
          </a:p>
        </p:txBody>
      </p:sp>
    </p:spTree>
    <p:extLst>
      <p:ext uri="{BB962C8B-B14F-4D97-AF65-F5344CB8AC3E}">
        <p14:creationId xmlns:p14="http://schemas.microsoft.com/office/powerpoint/2010/main" val="36064179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واردسيستم امنيتي فرد شويد. چون ناراحت مي شود.</a:t>
            </a:r>
            <a:endParaRPr lang="fa-IR" dirty="0"/>
          </a:p>
        </p:txBody>
      </p:sp>
      <p:sp>
        <p:nvSpPr>
          <p:cNvPr id="3" name="Title 2"/>
          <p:cNvSpPr>
            <a:spLocks noGrp="1"/>
          </p:cNvSpPr>
          <p:nvPr>
            <p:ph type="title"/>
          </p:nvPr>
        </p:nvSpPr>
        <p:spPr/>
        <p:txBody>
          <a:bodyPr/>
          <a:lstStyle/>
          <a:p>
            <a:pPr algn="r"/>
            <a:r>
              <a:rPr lang="fa-IR" dirty="0" smtClean="0">
                <a:effectLst/>
              </a:rPr>
              <a:t>فرد سودجو:</a:t>
            </a:r>
            <a:endParaRPr lang="fa-IR" dirty="0">
              <a:effectLst/>
            </a:endParaRPr>
          </a:p>
        </p:txBody>
      </p:sp>
    </p:spTree>
    <p:extLst>
      <p:ext uri="{BB962C8B-B14F-4D97-AF65-F5344CB8AC3E}">
        <p14:creationId xmlns:p14="http://schemas.microsoft.com/office/powerpoint/2010/main" val="22098141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08720"/>
            <a:ext cx="8229600" cy="5688632"/>
          </a:xfrm>
        </p:spPr>
        <p:txBody>
          <a:bodyPr>
            <a:normAutofit fontScale="40000" lnSpcReduction="20000"/>
          </a:bodyPr>
          <a:lstStyle/>
          <a:p>
            <a:r>
              <a:rPr lang="en-US" b="1" dirty="0">
                <a:cs typeface="B Titr" panose="00000700000000000000" pitchFamily="2" charset="-78"/>
              </a:rPr>
              <a:t>1 </a:t>
            </a:r>
            <a:r>
              <a:rPr lang="fa-IR" b="1" dirty="0">
                <a:cs typeface="B Titr" panose="00000700000000000000" pitchFamily="2" charset="-78"/>
              </a:rPr>
              <a:t>تکرار کلمات کلیدي</a:t>
            </a:r>
            <a:r>
              <a:rPr lang="en-US" b="1" dirty="0">
                <a:cs typeface="B Titr" panose="00000700000000000000" pitchFamily="2" charset="-78"/>
              </a:rPr>
              <a:t>: </a:t>
            </a:r>
            <a:r>
              <a:rPr lang="fa-IR" dirty="0">
                <a:cs typeface="B Titr" panose="00000700000000000000" pitchFamily="2" charset="-78"/>
              </a:rPr>
              <a:t>پرستار باید در بین کلمات بیمار عبارات کلیدي را بیابد و ازآنها براي ارتباط با او استفاده نماید</a:t>
            </a:r>
            <a:r>
              <a:rPr lang="en-US" dirty="0">
                <a:cs typeface="B Titr" panose="00000700000000000000" pitchFamily="2" charset="-78"/>
              </a:rPr>
              <a:t>. </a:t>
            </a:r>
            <a:r>
              <a:rPr lang="fa-IR" dirty="0">
                <a:cs typeface="B Titr" panose="00000700000000000000" pitchFamily="2" charset="-78"/>
              </a:rPr>
              <a:t>براي مثال بیمار می</a:t>
            </a:r>
            <a:endParaRPr lang="en-US" dirty="0">
              <a:cs typeface="B Titr" panose="00000700000000000000" pitchFamily="2" charset="-78"/>
            </a:endParaRPr>
          </a:p>
          <a:p>
            <a:r>
              <a:rPr lang="fa-IR" dirty="0">
                <a:cs typeface="B Titr" panose="00000700000000000000" pitchFamily="2" charset="-78"/>
              </a:rPr>
              <a:t>گوید</a:t>
            </a:r>
            <a:r>
              <a:rPr lang="en-US" dirty="0">
                <a:cs typeface="B Titr" panose="00000700000000000000" pitchFamily="2" charset="-78"/>
              </a:rPr>
              <a:t>:"</a:t>
            </a:r>
            <a:r>
              <a:rPr lang="fa-IR" dirty="0">
                <a:cs typeface="B Titr" panose="00000700000000000000" pitchFamily="2" charset="-78"/>
              </a:rPr>
              <a:t>از وقتی پارسال عمل کردم هیچ چیز خوب پیش نمی رود</a:t>
            </a:r>
            <a:r>
              <a:rPr lang="en-US" dirty="0">
                <a:cs typeface="B Titr" panose="00000700000000000000" pitchFamily="2" charset="-78"/>
              </a:rPr>
              <a:t>. </a:t>
            </a:r>
            <a:r>
              <a:rPr lang="fa-IR" dirty="0">
                <a:cs typeface="B Titr" panose="00000700000000000000" pitchFamily="2" charset="-78"/>
              </a:rPr>
              <a:t>دیگر نمی توانم مانند گذشته به انجمنی که دوست داشتم بروم</a:t>
            </a:r>
            <a:r>
              <a:rPr lang="en-US" dirty="0">
                <a:cs typeface="B Titr" panose="00000700000000000000" pitchFamily="2" charset="-78"/>
              </a:rPr>
              <a:t>." </a:t>
            </a:r>
            <a:r>
              <a:rPr lang="fa-IR" dirty="0">
                <a:cs typeface="B Titr" panose="00000700000000000000" pitchFamily="2" charset="-78"/>
              </a:rPr>
              <a:t>در اینجا</a:t>
            </a:r>
            <a:endParaRPr lang="en-US" dirty="0">
              <a:cs typeface="B Titr" panose="00000700000000000000" pitchFamily="2" charset="-78"/>
            </a:endParaRPr>
          </a:p>
          <a:p>
            <a:r>
              <a:rPr lang="fa-IR" dirty="0">
                <a:cs typeface="B Titr" panose="00000700000000000000" pitchFamily="2" charset="-78"/>
              </a:rPr>
              <a:t>عبارت کلیدي </a:t>
            </a:r>
            <a:r>
              <a:rPr lang="en-US" dirty="0">
                <a:cs typeface="B Titr" panose="00000700000000000000" pitchFamily="2" charset="-78"/>
              </a:rPr>
              <a:t>"</a:t>
            </a:r>
            <a:r>
              <a:rPr lang="fa-IR" dirty="0">
                <a:cs typeface="B Titr" panose="00000700000000000000" pitchFamily="2" charset="-78"/>
              </a:rPr>
              <a:t>از وقتی پارسال عمل کردم</a:t>
            </a:r>
            <a:r>
              <a:rPr lang="en-US" dirty="0">
                <a:cs typeface="B Titr" panose="00000700000000000000" pitchFamily="2" charset="-78"/>
              </a:rPr>
              <a:t>" </a:t>
            </a:r>
            <a:r>
              <a:rPr lang="fa-IR" dirty="0">
                <a:cs typeface="B Titr" panose="00000700000000000000" pitchFamily="2" charset="-78"/>
              </a:rPr>
              <a:t>است</a:t>
            </a:r>
            <a:r>
              <a:rPr lang="en-US" dirty="0">
                <a:cs typeface="B Titr" panose="00000700000000000000" pitchFamily="2" charset="-78"/>
              </a:rPr>
              <a:t>.</a:t>
            </a:r>
          </a:p>
          <a:p>
            <a:r>
              <a:rPr lang="en-US" b="1" dirty="0">
                <a:cs typeface="B Titr" panose="00000700000000000000" pitchFamily="2" charset="-78"/>
              </a:rPr>
              <a:t>-2 </a:t>
            </a:r>
            <a:r>
              <a:rPr lang="fa-IR" b="1" dirty="0">
                <a:cs typeface="B Titr" panose="00000700000000000000" pitchFamily="2" charset="-78"/>
              </a:rPr>
              <a:t>پاسخهاي کوتاه</a:t>
            </a:r>
            <a:r>
              <a:rPr lang="en-US" b="1" dirty="0">
                <a:cs typeface="B Titr" panose="00000700000000000000" pitchFamily="2" charset="-78"/>
              </a:rPr>
              <a:t>: </a:t>
            </a:r>
            <a:r>
              <a:rPr lang="fa-IR" dirty="0">
                <a:cs typeface="B Titr" panose="00000700000000000000" pitchFamily="2" charset="-78"/>
              </a:rPr>
              <a:t>مثلاً گفتن کلماتی مانند </a:t>
            </a:r>
            <a:r>
              <a:rPr lang="en-US" dirty="0">
                <a:cs typeface="B Titr" panose="00000700000000000000" pitchFamily="2" charset="-78"/>
              </a:rPr>
              <a:t>"</a:t>
            </a:r>
            <a:r>
              <a:rPr lang="fa-IR" dirty="0">
                <a:cs typeface="B Titr" panose="00000700000000000000" pitchFamily="2" charset="-78"/>
              </a:rPr>
              <a:t>آهان فهمیدم</a:t>
            </a:r>
            <a:r>
              <a:rPr lang="en-US" dirty="0">
                <a:cs typeface="B Titr" panose="00000700000000000000" pitchFamily="2" charset="-78"/>
              </a:rPr>
              <a:t>" </a:t>
            </a:r>
            <a:r>
              <a:rPr lang="fa-IR" dirty="0">
                <a:cs typeface="B Titr" panose="00000700000000000000" pitchFamily="2" charset="-78"/>
              </a:rPr>
              <a:t>و یا </a:t>
            </a:r>
            <a:r>
              <a:rPr lang="en-US" dirty="0">
                <a:cs typeface="B Titr" panose="00000700000000000000" pitchFamily="2" charset="-78"/>
              </a:rPr>
              <a:t>"</a:t>
            </a:r>
            <a:r>
              <a:rPr lang="fa-IR" dirty="0">
                <a:cs typeface="B Titr" panose="00000700000000000000" pitchFamily="2" charset="-78"/>
              </a:rPr>
              <a:t>بله</a:t>
            </a:r>
            <a:r>
              <a:rPr lang="en-US" dirty="0">
                <a:cs typeface="B Titr" panose="00000700000000000000" pitchFamily="2" charset="-78"/>
              </a:rPr>
              <a:t>" </a:t>
            </a:r>
            <a:r>
              <a:rPr lang="fa-IR" dirty="0">
                <a:cs typeface="B Titr" panose="00000700000000000000" pitchFamily="2" charset="-78"/>
              </a:rPr>
              <a:t>یا تکان دادن سر به نشانه تاکید به یک ارتباط موثر کمک می کند</a:t>
            </a:r>
            <a:r>
              <a:rPr lang="en-US" dirty="0">
                <a:cs typeface="B Titr" panose="00000700000000000000" pitchFamily="2" charset="-78"/>
              </a:rPr>
              <a:t>..</a:t>
            </a:r>
          </a:p>
          <a:p>
            <a:r>
              <a:rPr lang="en-US" b="1" dirty="0">
                <a:cs typeface="B Titr" panose="00000700000000000000" pitchFamily="2" charset="-78"/>
              </a:rPr>
              <a:t>-3 </a:t>
            </a:r>
            <a:r>
              <a:rPr lang="fa-IR" b="1" dirty="0">
                <a:cs typeface="B Titr" panose="00000700000000000000" pitchFamily="2" charset="-78"/>
              </a:rPr>
              <a:t>سکوت</a:t>
            </a:r>
            <a:r>
              <a:rPr lang="en-US" b="1" dirty="0">
                <a:cs typeface="B Titr" panose="00000700000000000000" pitchFamily="2" charset="-78"/>
              </a:rPr>
              <a:t>: </a:t>
            </a:r>
            <a:r>
              <a:rPr lang="fa-IR" dirty="0">
                <a:cs typeface="B Titr" panose="00000700000000000000" pitchFamily="2" charset="-78"/>
              </a:rPr>
              <a:t>گاهی اوقات اگر پرستار احساس کند که بیمار می خواهد حرفی به گفته هاي قبلی خود اضافه کند بهتر است چیزي نگوید</a:t>
            </a:r>
            <a:r>
              <a:rPr lang="en-US" dirty="0">
                <a:cs typeface="B Titr" panose="00000700000000000000" pitchFamily="2" charset="-78"/>
              </a:rPr>
              <a:t>.</a:t>
            </a:r>
          </a:p>
          <a:p>
            <a:r>
              <a:rPr lang="en-US" b="1" dirty="0">
                <a:cs typeface="B Titr" panose="00000700000000000000" pitchFamily="2" charset="-78"/>
              </a:rPr>
              <a:t>-4 </a:t>
            </a:r>
            <a:r>
              <a:rPr lang="fa-IR" b="1" dirty="0">
                <a:cs typeface="B Titr" panose="00000700000000000000" pitchFamily="2" charset="-78"/>
              </a:rPr>
              <a:t>لمس</a:t>
            </a:r>
            <a:r>
              <a:rPr lang="en-US" b="1" dirty="0">
                <a:cs typeface="B Titr" panose="00000700000000000000" pitchFamily="2" charset="-78"/>
              </a:rPr>
              <a:t>: </a:t>
            </a:r>
            <a:r>
              <a:rPr lang="fa-IR" dirty="0">
                <a:cs typeface="B Titr" panose="00000700000000000000" pitchFamily="2" charset="-78"/>
              </a:rPr>
              <a:t>درارتباط غیر کلامی به آن اشاره شده است</a:t>
            </a:r>
            <a:r>
              <a:rPr lang="en-US" dirty="0">
                <a:cs typeface="B Titr" panose="00000700000000000000" pitchFamily="2" charset="-78"/>
              </a:rPr>
              <a:t>. </a:t>
            </a:r>
            <a:r>
              <a:rPr lang="fa-IR" dirty="0">
                <a:cs typeface="B Titr" panose="00000700000000000000" pitchFamily="2" charset="-78"/>
              </a:rPr>
              <a:t>البته باید در جایگاه مناسب استفاده گردد</a:t>
            </a:r>
            <a:r>
              <a:rPr lang="en-US" dirty="0">
                <a:cs typeface="B Titr" panose="00000700000000000000" pitchFamily="2" charset="-78"/>
              </a:rPr>
              <a:t>. </a:t>
            </a:r>
            <a:r>
              <a:rPr lang="fa-IR" dirty="0">
                <a:cs typeface="B Titr" panose="00000700000000000000" pitchFamily="2" charset="-78"/>
              </a:rPr>
              <a:t>مثلاً لمس نقاط دردناك و یا لمس فرد</a:t>
            </a:r>
            <a:endParaRPr lang="en-US" dirty="0">
              <a:cs typeface="B Titr" panose="00000700000000000000" pitchFamily="2" charset="-78"/>
            </a:endParaRPr>
          </a:p>
          <a:p>
            <a:r>
              <a:rPr lang="fa-IR" dirty="0">
                <a:cs typeface="B Titr" panose="00000700000000000000" pitchFamily="2" charset="-78"/>
              </a:rPr>
              <a:t>حساس به این مسئله موجب عواقب منفی می شود</a:t>
            </a:r>
            <a:r>
              <a:rPr lang="en-US" dirty="0">
                <a:cs typeface="B Titr" panose="00000700000000000000" pitchFamily="2" charset="-78"/>
              </a:rPr>
              <a:t>.</a:t>
            </a:r>
          </a:p>
          <a:p>
            <a:r>
              <a:rPr lang="en-US" b="1" dirty="0">
                <a:cs typeface="B Titr" panose="00000700000000000000" pitchFamily="2" charset="-78"/>
              </a:rPr>
              <a:t>-5 </a:t>
            </a:r>
            <a:r>
              <a:rPr lang="fa-IR" b="1" dirty="0">
                <a:cs typeface="B Titr" panose="00000700000000000000" pitchFamily="2" charset="-78"/>
              </a:rPr>
              <a:t>باز تاب احساسات</a:t>
            </a:r>
            <a:r>
              <a:rPr lang="en-US" b="1" dirty="0">
                <a:cs typeface="B Titr" panose="00000700000000000000" pitchFamily="2" charset="-78"/>
              </a:rPr>
              <a:t>: </a:t>
            </a:r>
            <a:r>
              <a:rPr lang="fa-IR" dirty="0">
                <a:cs typeface="B Titr" panose="00000700000000000000" pitchFamily="2" charset="-78"/>
              </a:rPr>
              <a:t>به این طریق پرستار علاقه و توجه خود را نشان می دهد</a:t>
            </a:r>
            <a:r>
              <a:rPr lang="en-US" dirty="0">
                <a:cs typeface="B Titr" panose="00000700000000000000" pitchFamily="2" charset="-78"/>
              </a:rPr>
              <a:t>. </a:t>
            </a:r>
            <a:r>
              <a:rPr lang="fa-IR" dirty="0">
                <a:cs typeface="B Titr" panose="00000700000000000000" pitchFamily="2" charset="-78"/>
              </a:rPr>
              <a:t>یعنی از لابه لاي گفتار بیمار ویا رفتار بیمار برداشتی را که</a:t>
            </a:r>
            <a:endParaRPr lang="en-US" dirty="0">
              <a:cs typeface="B Titr" panose="00000700000000000000" pitchFamily="2" charset="-78"/>
            </a:endParaRPr>
          </a:p>
          <a:p>
            <a:r>
              <a:rPr lang="fa-IR" dirty="0">
                <a:cs typeface="B Titr" panose="00000700000000000000" pitchFamily="2" charset="-78"/>
              </a:rPr>
              <a:t>دارد به صورت کلامی ابراز می دارد</a:t>
            </a:r>
            <a:r>
              <a:rPr lang="en-US" dirty="0">
                <a:cs typeface="B Titr" panose="00000700000000000000" pitchFamily="2" charset="-78"/>
              </a:rPr>
              <a:t>. </a:t>
            </a:r>
            <a:r>
              <a:rPr lang="fa-IR" dirty="0">
                <a:cs typeface="B Titr" panose="00000700000000000000" pitchFamily="2" charset="-78"/>
              </a:rPr>
              <a:t>براي مثال بیمار می گوید</a:t>
            </a:r>
            <a:r>
              <a:rPr lang="en-US" dirty="0">
                <a:cs typeface="B Titr" panose="00000700000000000000" pitchFamily="2" charset="-78"/>
              </a:rPr>
              <a:t>: "</a:t>
            </a:r>
            <a:r>
              <a:rPr lang="fa-IR" dirty="0">
                <a:cs typeface="B Titr" panose="00000700000000000000" pitchFamily="2" charset="-78"/>
              </a:rPr>
              <a:t>من در را محکم کوبیدم</a:t>
            </a:r>
            <a:r>
              <a:rPr lang="en-US" dirty="0">
                <a:cs typeface="B Titr" panose="00000700000000000000" pitchFamily="2" charset="-78"/>
              </a:rPr>
              <a:t>" </a:t>
            </a:r>
            <a:r>
              <a:rPr lang="fa-IR" dirty="0">
                <a:cs typeface="B Titr" panose="00000700000000000000" pitchFamily="2" charset="-78"/>
              </a:rPr>
              <a:t>که نشان دهنده عصبانیت فرد است</a:t>
            </a:r>
            <a:r>
              <a:rPr lang="en-US" dirty="0">
                <a:cs typeface="B Titr" panose="00000700000000000000" pitchFamily="2" charset="-78"/>
              </a:rPr>
              <a:t>. </a:t>
            </a:r>
            <a:r>
              <a:rPr lang="fa-IR" dirty="0">
                <a:cs typeface="B Titr" panose="00000700000000000000" pitchFamily="2" charset="-78"/>
              </a:rPr>
              <a:t>در این جا</a:t>
            </a:r>
            <a:endParaRPr lang="en-US" dirty="0">
              <a:cs typeface="B Titr" panose="00000700000000000000" pitchFamily="2" charset="-78"/>
            </a:endParaRPr>
          </a:p>
          <a:p>
            <a:r>
              <a:rPr lang="fa-IR" dirty="0">
                <a:cs typeface="B Titr" panose="00000700000000000000" pitchFamily="2" charset="-78"/>
              </a:rPr>
              <a:t>پرستار در حرفهاي خود می گوید </a:t>
            </a:r>
            <a:r>
              <a:rPr lang="en-US" dirty="0">
                <a:cs typeface="B Titr" panose="00000700000000000000" pitchFamily="2" charset="-78"/>
              </a:rPr>
              <a:t>"</a:t>
            </a:r>
            <a:r>
              <a:rPr lang="fa-IR" dirty="0">
                <a:cs typeface="B Titr" panose="00000700000000000000" pitchFamily="2" charset="-78"/>
              </a:rPr>
              <a:t>من متوجه شدم که تو عصبانی بودي و یا اذیت شدي</a:t>
            </a:r>
            <a:r>
              <a:rPr lang="en-US" dirty="0">
                <a:cs typeface="B Titr" panose="00000700000000000000" pitchFamily="2" charset="-78"/>
              </a:rPr>
              <a:t>".</a:t>
            </a:r>
          </a:p>
          <a:p>
            <a:r>
              <a:rPr lang="en-US" b="1" dirty="0">
                <a:cs typeface="B Titr" panose="00000700000000000000" pitchFamily="2" charset="-78"/>
              </a:rPr>
              <a:t>-6 </a:t>
            </a:r>
            <a:r>
              <a:rPr lang="fa-IR" b="1" dirty="0">
                <a:cs typeface="B Titr" panose="00000700000000000000" pitchFamily="2" charset="-78"/>
              </a:rPr>
              <a:t>استفاده از سوالات باز</a:t>
            </a:r>
            <a:r>
              <a:rPr lang="en-US" b="1" dirty="0">
                <a:cs typeface="B Titr" panose="00000700000000000000" pitchFamily="2" charset="-78"/>
              </a:rPr>
              <a:t>: </a:t>
            </a:r>
            <a:r>
              <a:rPr lang="fa-IR" dirty="0">
                <a:cs typeface="B Titr" panose="00000700000000000000" pitchFamily="2" charset="-78"/>
              </a:rPr>
              <a:t>اگر پرستار بخواهد راجع به یک موضوع اطلاعات بیشتري به دست بیاورد می تواند از سوالات باز استفاده نماید</a:t>
            </a:r>
            <a:r>
              <a:rPr lang="en-US" dirty="0">
                <a:cs typeface="B Titr" panose="00000700000000000000" pitchFamily="2" charset="-78"/>
              </a:rPr>
              <a:t>.</a:t>
            </a:r>
          </a:p>
          <a:p>
            <a:r>
              <a:rPr lang="fa-IR" dirty="0">
                <a:cs typeface="B Titr" panose="00000700000000000000" pitchFamily="2" charset="-78"/>
              </a:rPr>
              <a:t>مثلاً ممکن است بپرسد</a:t>
            </a:r>
            <a:r>
              <a:rPr lang="en-US" dirty="0">
                <a:cs typeface="B Titr" panose="00000700000000000000" pitchFamily="2" charset="-78"/>
              </a:rPr>
              <a:t>:" </a:t>
            </a:r>
            <a:r>
              <a:rPr lang="fa-IR" dirty="0">
                <a:cs typeface="B Titr" panose="00000700000000000000" pitchFamily="2" charset="-78"/>
              </a:rPr>
              <a:t>شما گفتیدکه سال گذشته عمل داشتید، شاید بتوانید راجع به این موضوع بیشتر با من صحبت کنید</a:t>
            </a:r>
            <a:r>
              <a:rPr lang="en-US" dirty="0">
                <a:cs typeface="B Titr" panose="00000700000000000000" pitchFamily="2" charset="-78"/>
              </a:rPr>
              <a:t>".</a:t>
            </a:r>
          </a:p>
          <a:p>
            <a:r>
              <a:rPr lang="en-US" b="1" dirty="0">
                <a:cs typeface="B Titr" panose="00000700000000000000" pitchFamily="2" charset="-78"/>
              </a:rPr>
              <a:t>-7 </a:t>
            </a:r>
            <a:r>
              <a:rPr lang="fa-IR" b="1" dirty="0">
                <a:cs typeface="B Titr" panose="00000700000000000000" pitchFamily="2" charset="-78"/>
              </a:rPr>
              <a:t>درخواست براي روشنی و وضوح</a:t>
            </a:r>
            <a:r>
              <a:rPr lang="en-US" b="1" dirty="0">
                <a:cs typeface="B Titr" panose="00000700000000000000" pitchFamily="2" charset="-78"/>
              </a:rPr>
              <a:t>: </a:t>
            </a:r>
            <a:r>
              <a:rPr lang="fa-IR" dirty="0">
                <a:cs typeface="B Titr" panose="00000700000000000000" pitchFamily="2" charset="-78"/>
              </a:rPr>
              <a:t>گاهی درك حرفهاي بیمار مشکل است</a:t>
            </a:r>
            <a:r>
              <a:rPr lang="en-US" dirty="0">
                <a:cs typeface="B Titr" panose="00000700000000000000" pitchFamily="2" charset="-78"/>
              </a:rPr>
              <a:t>. </a:t>
            </a:r>
            <a:r>
              <a:rPr lang="fa-IR" dirty="0">
                <a:cs typeface="B Titr" panose="00000700000000000000" pitchFamily="2" charset="-78"/>
              </a:rPr>
              <a:t>بنابراین سوالاتی نظیر</a:t>
            </a:r>
            <a:r>
              <a:rPr lang="en-US" dirty="0">
                <a:cs typeface="B Titr" panose="00000700000000000000" pitchFamily="2" charset="-78"/>
              </a:rPr>
              <a:t>"</a:t>
            </a:r>
            <a:r>
              <a:rPr lang="fa-IR" dirty="0">
                <a:cs typeface="B Titr" panose="00000700000000000000" pitchFamily="2" charset="-78"/>
              </a:rPr>
              <a:t>منظور شما این بود که )مثلا)احساس</a:t>
            </a:r>
            <a:endParaRPr lang="en-US" dirty="0">
              <a:cs typeface="B Titr" panose="00000700000000000000" pitchFamily="2" charset="-78"/>
            </a:endParaRPr>
          </a:p>
          <a:p>
            <a:r>
              <a:rPr lang="fa-IR" dirty="0">
                <a:cs typeface="B Titr" panose="00000700000000000000" pitchFamily="2" charset="-78"/>
              </a:rPr>
              <a:t>گناه می کردید؟آیا درست متوجه شدم؟</a:t>
            </a:r>
            <a:r>
              <a:rPr lang="en-US" dirty="0">
                <a:cs typeface="B Titr" panose="00000700000000000000" pitchFamily="2" charset="-78"/>
              </a:rPr>
              <a:t>"</a:t>
            </a:r>
            <a:r>
              <a:rPr lang="fa-IR" dirty="0">
                <a:cs typeface="B Titr" panose="00000700000000000000" pitchFamily="2" charset="-78"/>
              </a:rPr>
              <a:t>به درك حرف بیمار کمک می کند</a:t>
            </a:r>
            <a:r>
              <a:rPr lang="en-US" dirty="0">
                <a:cs typeface="B Titr" panose="00000700000000000000" pitchFamily="2" charset="-78"/>
              </a:rPr>
              <a:t>.</a:t>
            </a:r>
          </a:p>
          <a:p>
            <a:endParaRPr lang="en-US" dirty="0">
              <a:cs typeface="B Titr" panose="00000700000000000000" pitchFamily="2" charset="-78"/>
            </a:endParaRPr>
          </a:p>
          <a:p>
            <a:r>
              <a:rPr lang="en-US" b="1" dirty="0">
                <a:cs typeface="B Titr" panose="00000700000000000000" pitchFamily="2" charset="-78"/>
              </a:rPr>
              <a:t>-8 </a:t>
            </a:r>
            <a:r>
              <a:rPr lang="fa-IR" b="1" dirty="0">
                <a:cs typeface="B Titr" panose="00000700000000000000" pitchFamily="2" charset="-78"/>
              </a:rPr>
              <a:t>یافتن راه حلها</a:t>
            </a:r>
            <a:r>
              <a:rPr lang="en-US" b="1" dirty="0">
                <a:cs typeface="B Titr" panose="00000700000000000000" pitchFamily="2" charset="-78"/>
              </a:rPr>
              <a:t>: </a:t>
            </a:r>
            <a:r>
              <a:rPr lang="fa-IR" dirty="0">
                <a:cs typeface="B Titr" panose="00000700000000000000" pitchFamily="2" charset="-78"/>
              </a:rPr>
              <a:t>آگاهی به برخی عوامل که مشکلات را ایجاد می کند و بیمار نسبت به آن آگاه نیست می تواند به پرستار کمک نماید که</a:t>
            </a:r>
            <a:endParaRPr lang="en-US" dirty="0">
              <a:cs typeface="B Titr" panose="00000700000000000000" pitchFamily="2" charset="-78"/>
            </a:endParaRPr>
          </a:p>
          <a:p>
            <a:r>
              <a:rPr lang="fa-IR" dirty="0">
                <a:cs typeface="B Titr" panose="00000700000000000000" pitchFamily="2" charset="-78"/>
              </a:rPr>
              <a:t>راهکارهایی در پیش گیرد تا در جهت حل مشکل بیمار اقدام نماید</a:t>
            </a:r>
            <a:r>
              <a:rPr lang="en-US" dirty="0">
                <a:cs typeface="B Titr" panose="00000700000000000000" pitchFamily="2" charset="-78"/>
              </a:rPr>
              <a:t>. </a:t>
            </a:r>
            <a:r>
              <a:rPr lang="fa-IR" dirty="0">
                <a:cs typeface="B Titr" panose="00000700000000000000" pitchFamily="2" charset="-78"/>
              </a:rPr>
              <a:t>در عین حال باید مراقب باشد تا عقاید شخصی خود را تحمیل نکند</a:t>
            </a:r>
            <a:r>
              <a:rPr lang="en-US" dirty="0">
                <a:cs typeface="B Titr" panose="00000700000000000000" pitchFamily="2" charset="-78"/>
              </a:rPr>
              <a:t>.</a:t>
            </a:r>
          </a:p>
          <a:p>
            <a:r>
              <a:rPr lang="en-US" b="1" dirty="0">
                <a:cs typeface="B Titr" panose="00000700000000000000" pitchFamily="2" charset="-78"/>
              </a:rPr>
              <a:t>-9 </a:t>
            </a:r>
            <a:r>
              <a:rPr lang="fa-IR" b="1" dirty="0">
                <a:cs typeface="B Titr" panose="00000700000000000000" pitchFamily="2" charset="-78"/>
              </a:rPr>
              <a:t>دادن اطلاعات</a:t>
            </a:r>
            <a:r>
              <a:rPr lang="en-US" b="1" dirty="0">
                <a:cs typeface="B Titr" panose="00000700000000000000" pitchFamily="2" charset="-78"/>
              </a:rPr>
              <a:t>: </a:t>
            </a:r>
            <a:r>
              <a:rPr lang="fa-IR" dirty="0">
                <a:cs typeface="B Titr" panose="00000700000000000000" pitchFamily="2" charset="-78"/>
              </a:rPr>
              <a:t>پرستار باید همیشه به سوالات بیمار پاسخ بدهد</a:t>
            </a:r>
            <a:r>
              <a:rPr lang="en-US" dirty="0">
                <a:cs typeface="B Titr" panose="00000700000000000000" pitchFamily="2" charset="-78"/>
              </a:rPr>
              <a:t>. </a:t>
            </a:r>
            <a:r>
              <a:rPr lang="fa-IR" dirty="0">
                <a:cs typeface="B Titr" panose="00000700000000000000" pitchFamily="2" charset="-78"/>
              </a:rPr>
              <a:t>پاسخها باید همیشه واضح باشد و نکات گفته شده در موارد قبل مورد</a:t>
            </a:r>
            <a:endParaRPr lang="en-US" dirty="0">
              <a:cs typeface="B Titr" panose="00000700000000000000" pitchFamily="2" charset="-78"/>
            </a:endParaRPr>
          </a:p>
          <a:p>
            <a:r>
              <a:rPr lang="fa-IR" dirty="0">
                <a:cs typeface="B Titr" panose="00000700000000000000" pitchFamily="2" charset="-78"/>
              </a:rPr>
              <a:t>توجه قرار گیرد</a:t>
            </a:r>
            <a:r>
              <a:rPr lang="en-US" dirty="0">
                <a:cs typeface="B Titr" panose="00000700000000000000" pitchFamily="2" charset="-78"/>
              </a:rPr>
              <a:t>. </a:t>
            </a:r>
            <a:r>
              <a:rPr lang="fa-IR" dirty="0">
                <a:cs typeface="B Titr" panose="00000700000000000000" pitchFamily="2" charset="-78"/>
              </a:rPr>
              <a:t>براي مثال بیمار می پرسد</a:t>
            </a:r>
            <a:r>
              <a:rPr lang="en-US" dirty="0">
                <a:cs typeface="B Titr" panose="00000700000000000000" pitchFamily="2" charset="-78"/>
              </a:rPr>
              <a:t>"</a:t>
            </a:r>
            <a:r>
              <a:rPr lang="fa-IR" dirty="0">
                <a:cs typeface="B Titr" panose="00000700000000000000" pitchFamily="2" charset="-78"/>
              </a:rPr>
              <a:t>من شنیدم که آنها فردا می خواهند مرا عمل کنند، می خواهم بدانم چه ساعتی مرا عمل می</a:t>
            </a:r>
            <a:endParaRPr lang="en-US" dirty="0">
              <a:cs typeface="B Titr" panose="00000700000000000000" pitchFamily="2" charset="-78"/>
            </a:endParaRPr>
          </a:p>
          <a:p>
            <a:r>
              <a:rPr lang="fa-IR" dirty="0">
                <a:cs typeface="B Titr" panose="00000700000000000000" pitchFamily="2" charset="-78"/>
              </a:rPr>
              <a:t>کنند؟</a:t>
            </a:r>
            <a:r>
              <a:rPr lang="en-US" dirty="0">
                <a:cs typeface="B Titr" panose="00000700000000000000" pitchFamily="2" charset="-78"/>
              </a:rPr>
              <a:t>" </a:t>
            </a:r>
            <a:r>
              <a:rPr lang="fa-IR" dirty="0">
                <a:cs typeface="B Titr" panose="00000700000000000000" pitchFamily="2" charset="-78"/>
              </a:rPr>
              <a:t>پرستار می گوید</a:t>
            </a:r>
            <a:r>
              <a:rPr lang="en-US" dirty="0">
                <a:cs typeface="B Titr" panose="00000700000000000000" pitchFamily="2" charset="-78"/>
              </a:rPr>
              <a:t>"</a:t>
            </a:r>
            <a:r>
              <a:rPr lang="fa-IR" dirty="0">
                <a:cs typeface="B Titr" panose="00000700000000000000" pitchFamily="2" charset="-78"/>
              </a:rPr>
              <a:t>من لیست عمل فردا را دیده ام</a:t>
            </a:r>
            <a:r>
              <a:rPr lang="en-US" dirty="0">
                <a:cs typeface="B Titr" panose="00000700000000000000" pitchFamily="2" charset="-78"/>
              </a:rPr>
              <a:t>. </a:t>
            </a:r>
            <a:r>
              <a:rPr lang="fa-IR" dirty="0">
                <a:cs typeface="B Titr" panose="00000700000000000000" pitchFamily="2" charset="-78"/>
              </a:rPr>
              <a:t>عمل شما فردا </a:t>
            </a:r>
            <a:r>
              <a:rPr lang="en-US" dirty="0">
                <a:cs typeface="B Titr" panose="00000700000000000000" pitchFamily="2" charset="-78"/>
              </a:rPr>
              <a:t>8 </a:t>
            </a:r>
            <a:r>
              <a:rPr lang="fa-IR" dirty="0">
                <a:cs typeface="B Titr" panose="00000700000000000000" pitchFamily="2" charset="-78"/>
              </a:rPr>
              <a:t>صبح است</a:t>
            </a:r>
            <a:r>
              <a:rPr lang="en-US" dirty="0">
                <a:cs typeface="B Titr" panose="00000700000000000000" pitchFamily="2" charset="-78"/>
              </a:rPr>
              <a:t>".</a:t>
            </a:r>
          </a:p>
          <a:p>
            <a:r>
              <a:rPr lang="en-US" b="1" dirty="0">
                <a:cs typeface="B Titr" panose="00000700000000000000" pitchFamily="2" charset="-78"/>
              </a:rPr>
              <a:t>-10 </a:t>
            </a:r>
            <a:r>
              <a:rPr lang="fa-IR" b="1" dirty="0">
                <a:cs typeface="B Titr" panose="00000700000000000000" pitchFamily="2" charset="-78"/>
              </a:rPr>
              <a:t>گوشدادن به بیمار</a:t>
            </a:r>
            <a:r>
              <a:rPr lang="en-US" b="1" dirty="0">
                <a:cs typeface="B Titr" panose="00000700000000000000" pitchFamily="2" charset="-78"/>
              </a:rPr>
              <a:t>: </a:t>
            </a:r>
            <a:r>
              <a:rPr lang="fa-IR" dirty="0">
                <a:cs typeface="B Titr" panose="00000700000000000000" pitchFamily="2" charset="-78"/>
              </a:rPr>
              <a:t>در کلیه ارتباطات بیمار با پرستار مشکلات و علایق و احساسات و فعالیت هاي بیمار باید قبل از هر چیز مورد توجه</a:t>
            </a:r>
            <a:endParaRPr lang="en-US" dirty="0">
              <a:cs typeface="B Titr" panose="00000700000000000000" pitchFamily="2" charset="-78"/>
            </a:endParaRPr>
          </a:p>
          <a:p>
            <a:r>
              <a:rPr lang="fa-IR" dirty="0">
                <a:cs typeface="B Titr" panose="00000700000000000000" pitchFamily="2" charset="-78"/>
              </a:rPr>
              <a:t>قرار گیرد</a:t>
            </a:r>
            <a:r>
              <a:rPr lang="en-US" dirty="0">
                <a:cs typeface="B Titr" panose="00000700000000000000" pitchFamily="2" charset="-78"/>
              </a:rPr>
              <a:t>. </a:t>
            </a:r>
            <a:r>
              <a:rPr lang="fa-IR" dirty="0">
                <a:cs typeface="B Titr" panose="00000700000000000000" pitchFamily="2" charset="-78"/>
              </a:rPr>
              <a:t>به منظور کمک به بیمار، پرستار باید یاد بگیرد که به بیمار گوش دهد</a:t>
            </a:r>
            <a:r>
              <a:rPr lang="en-US" dirty="0">
                <a:cs typeface="B Titr" panose="00000700000000000000" pitchFamily="2" charset="-78"/>
              </a:rPr>
              <a:t>. </a:t>
            </a:r>
            <a:r>
              <a:rPr lang="fa-IR" dirty="0">
                <a:cs typeface="B Titr" panose="00000700000000000000" pitchFamily="2" charset="-78"/>
              </a:rPr>
              <a:t>براي گوش دادن، پرستار باید روبه روي بیماردر فاصله </a:t>
            </a:r>
            <a:r>
              <a:rPr lang="en-US" dirty="0">
                <a:cs typeface="B Titr" panose="00000700000000000000" pitchFamily="2" charset="-78"/>
              </a:rPr>
              <a:t>3</a:t>
            </a:r>
          </a:p>
          <a:p>
            <a:r>
              <a:rPr lang="fa-IR" dirty="0">
                <a:cs typeface="B Titr" panose="00000700000000000000" pitchFamily="2" charset="-78"/>
              </a:rPr>
              <a:t>فوتی قرار گرفته و موانع فیزیکی برداشنه شده و ارتباط چشمی برقرار شود</a:t>
            </a:r>
            <a:r>
              <a:rPr lang="en-US" dirty="0">
                <a:cs typeface="B Titr" panose="00000700000000000000" pitchFamily="2" charset="-78"/>
              </a:rPr>
              <a:t>.</a:t>
            </a:r>
            <a:r>
              <a:rPr lang="fa-IR" dirty="0">
                <a:cs typeface="B Titr" panose="00000700000000000000" pitchFamily="2" charset="-78"/>
              </a:rPr>
              <a:t>یک موقعیت راحت به خود بگیرد و جهت بازخورد مختصري به </a:t>
            </a:r>
            <a:r>
              <a:rPr lang="fa-IR" dirty="0" smtClean="0">
                <a:cs typeface="B Titr" panose="00000700000000000000" pitchFamily="2" charset="-78"/>
              </a:rPr>
              <a:t>جلو</a:t>
            </a:r>
            <a:r>
              <a:rPr lang="fa-IR" dirty="0">
                <a:cs typeface="B Titr" panose="00000700000000000000" pitchFamily="2" charset="-78"/>
              </a:rPr>
              <a:t> </a:t>
            </a:r>
            <a:r>
              <a:rPr lang="fa-IR" dirty="0" smtClean="0">
                <a:cs typeface="B Titr" panose="00000700000000000000" pitchFamily="2" charset="-78"/>
              </a:rPr>
              <a:t>خم </a:t>
            </a:r>
            <a:r>
              <a:rPr lang="fa-IR" dirty="0">
                <a:cs typeface="B Titr" panose="00000700000000000000" pitchFamily="2" charset="-78"/>
              </a:rPr>
              <a:t>شود و با تکان سر تصدیق نماید</a:t>
            </a:r>
            <a:r>
              <a:rPr lang="en-US" dirty="0">
                <a:cs typeface="B Titr" panose="00000700000000000000" pitchFamily="2" charset="-78"/>
              </a:rPr>
              <a:t>. </a:t>
            </a:r>
            <a:r>
              <a:rPr lang="fa-IR" dirty="0">
                <a:cs typeface="B Titr" panose="00000700000000000000" pitchFamily="2" charset="-78"/>
              </a:rPr>
              <a:t>در بیشتر مواقع نیاز بیمار فقط گوش شنوا است</a:t>
            </a:r>
            <a:r>
              <a:rPr lang="en-US" dirty="0">
                <a:cs typeface="B Titr" panose="00000700000000000000" pitchFamily="2" charset="-78"/>
              </a:rPr>
              <a:t>. </a:t>
            </a:r>
            <a:r>
              <a:rPr lang="fa-IR" dirty="0">
                <a:cs typeface="B Titr" panose="00000700000000000000" pitchFamily="2" charset="-78"/>
              </a:rPr>
              <a:t>پرستار باید موقعیتهاي مناسب براي گفتگو را کشف کند</a:t>
            </a:r>
            <a:r>
              <a:rPr lang="en-US" dirty="0">
                <a:cs typeface="B Titr" panose="00000700000000000000" pitchFamily="2" charset="-78"/>
              </a:rPr>
              <a:t>.</a:t>
            </a:r>
          </a:p>
          <a:p>
            <a:endParaRPr lang="fa-IR" dirty="0">
              <a:cs typeface="B Titr" panose="00000700000000000000" pitchFamily="2" charset="-78"/>
            </a:endParaRPr>
          </a:p>
        </p:txBody>
      </p:sp>
      <p:sp>
        <p:nvSpPr>
          <p:cNvPr id="3" name="Title 2"/>
          <p:cNvSpPr>
            <a:spLocks noGrp="1"/>
          </p:cNvSpPr>
          <p:nvPr>
            <p:ph type="title"/>
          </p:nvPr>
        </p:nvSpPr>
        <p:spPr/>
        <p:txBody>
          <a:bodyPr>
            <a:normAutofit fontScale="90000"/>
          </a:bodyPr>
          <a:lstStyle/>
          <a:p>
            <a:pPr algn="just">
              <a:lnSpc>
                <a:spcPct val="115000"/>
              </a:lnSpc>
            </a:pPr>
            <a:r>
              <a:rPr lang="fa-IR" sz="4400" dirty="0">
                <a:effectLst/>
                <a:latin typeface="BNazanin,Bold"/>
                <a:ea typeface="Calibri"/>
                <a:cs typeface="B Yagut"/>
              </a:rPr>
              <a:t>عوامل</a:t>
            </a:r>
            <a:r>
              <a:rPr lang="fa-IR" sz="4400" dirty="0">
                <a:effectLst/>
                <a:latin typeface="BNazanin,Bold"/>
                <a:ea typeface="Calibri"/>
                <a:cs typeface="BNazanin,Bold"/>
              </a:rPr>
              <a:t> </a:t>
            </a:r>
            <a:r>
              <a:rPr lang="fa-IR" sz="4400" dirty="0" smtClean="0">
                <a:effectLst/>
                <a:latin typeface="BNazanin,Bold"/>
                <a:ea typeface="Calibri"/>
                <a:cs typeface="B Yagut"/>
              </a:rPr>
              <a:t>کمک کننده</a:t>
            </a:r>
            <a:r>
              <a:rPr lang="fa-IR" sz="4400" dirty="0" smtClean="0">
                <a:effectLst/>
                <a:latin typeface="BNazanin,Bold"/>
                <a:ea typeface="Calibri"/>
                <a:cs typeface="BNazanin,Bold"/>
              </a:rPr>
              <a:t> </a:t>
            </a:r>
            <a:r>
              <a:rPr lang="fa-IR" sz="4400" dirty="0">
                <a:effectLst/>
                <a:latin typeface="BNazanin,Bold"/>
                <a:ea typeface="Calibri"/>
                <a:cs typeface="B Yagut"/>
              </a:rPr>
              <a:t>به</a:t>
            </a:r>
            <a:r>
              <a:rPr lang="fa-IR" sz="4400" dirty="0">
                <a:effectLst/>
                <a:latin typeface="BNazanin,Bold"/>
                <a:ea typeface="Calibri"/>
                <a:cs typeface="BNazanin,Bold"/>
              </a:rPr>
              <a:t> </a:t>
            </a:r>
            <a:r>
              <a:rPr lang="fa-IR" sz="4400" dirty="0">
                <a:effectLst/>
                <a:latin typeface="BNazanin,Bold"/>
                <a:ea typeface="Calibri"/>
                <a:cs typeface="B Yagut"/>
              </a:rPr>
              <a:t>برقراري</a:t>
            </a:r>
            <a:r>
              <a:rPr lang="fa-IR" sz="4400" dirty="0">
                <a:effectLst/>
                <a:latin typeface="BNazanin,Bold"/>
                <a:ea typeface="Calibri"/>
                <a:cs typeface="BNazanin,Bold"/>
              </a:rPr>
              <a:t> </a:t>
            </a:r>
            <a:r>
              <a:rPr lang="fa-IR" sz="4400" dirty="0">
                <a:effectLst/>
                <a:latin typeface="BNazanin,Bold"/>
                <a:ea typeface="Calibri"/>
                <a:cs typeface="B Yagut"/>
              </a:rPr>
              <a:t>ارتباط</a:t>
            </a:r>
            <a:r>
              <a:rPr lang="fa-IR" sz="4400" dirty="0">
                <a:effectLst/>
                <a:latin typeface="BNazanin,Bold"/>
                <a:ea typeface="Calibri"/>
                <a:cs typeface="BNazanin,Bold"/>
              </a:rPr>
              <a:t> </a:t>
            </a:r>
            <a:r>
              <a:rPr lang="fa-IR" sz="4400" dirty="0" smtClean="0">
                <a:effectLst/>
                <a:latin typeface="BNazanin,Bold"/>
                <a:ea typeface="Calibri"/>
                <a:cs typeface="B Yagut"/>
              </a:rPr>
              <a:t>موثر</a:t>
            </a:r>
            <a:r>
              <a:rPr lang="en-US" sz="4400" dirty="0">
                <a:effectLst/>
                <a:latin typeface="Calibri"/>
                <a:ea typeface="Calibri"/>
                <a:cs typeface="Arial"/>
              </a:rPr>
              <a:t/>
            </a:r>
            <a:br>
              <a:rPr lang="en-US" sz="4400" dirty="0">
                <a:effectLst/>
                <a:latin typeface="Calibri"/>
                <a:ea typeface="Calibri"/>
                <a:cs typeface="Arial"/>
              </a:rPr>
            </a:br>
            <a:endParaRPr lang="fa-IR" dirty="0"/>
          </a:p>
        </p:txBody>
      </p:sp>
    </p:spTree>
    <p:extLst>
      <p:ext uri="{BB962C8B-B14F-4D97-AF65-F5344CB8AC3E}">
        <p14:creationId xmlns:p14="http://schemas.microsoft.com/office/powerpoint/2010/main" val="345799231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6192688"/>
          </a:xfrm>
        </p:spPr>
        <p:txBody>
          <a:bodyPr>
            <a:normAutofit fontScale="77500" lnSpcReduction="20000"/>
          </a:bodyPr>
          <a:lstStyle/>
          <a:p>
            <a:r>
              <a:rPr lang="en-US" b="1" dirty="0">
                <a:cs typeface="B Titr" panose="00000700000000000000" pitchFamily="2" charset="-78"/>
              </a:rPr>
              <a:t>11 </a:t>
            </a:r>
            <a:r>
              <a:rPr lang="fa-IR" b="1" dirty="0">
                <a:cs typeface="B Titr" panose="00000700000000000000" pitchFamily="2" charset="-78"/>
              </a:rPr>
              <a:t>رعایت ادب و احترام و مهربانی</a:t>
            </a:r>
            <a:r>
              <a:rPr lang="en-US" b="1" dirty="0">
                <a:cs typeface="B Titr" panose="00000700000000000000" pitchFamily="2" charset="-78"/>
              </a:rPr>
              <a:t>: </a:t>
            </a:r>
            <a:r>
              <a:rPr lang="fa-IR" dirty="0">
                <a:cs typeface="B Titr" panose="00000700000000000000" pitchFamily="2" charset="-78"/>
              </a:rPr>
              <a:t>مانند گفتن سلام و خداحافظی، در زدن قبل از ورود، معرفی خود و بیان منظور، صدا زدن با نام</a:t>
            </a:r>
            <a:endParaRPr lang="en-US" dirty="0">
              <a:cs typeface="B Titr" panose="00000700000000000000" pitchFamily="2" charset="-78"/>
            </a:endParaRPr>
          </a:p>
          <a:p>
            <a:r>
              <a:rPr lang="fa-IR" dirty="0">
                <a:cs typeface="B Titr" panose="00000700000000000000" pitchFamily="2" charset="-78"/>
              </a:rPr>
              <a:t>اجتناب از ارجاع بیمار با تشخیصو یا شماره اتاق و</a:t>
            </a:r>
            <a:r>
              <a:rPr lang="en-US" dirty="0">
                <a:cs typeface="B Titr" panose="00000700000000000000" pitchFamily="2" charset="-78"/>
              </a:rPr>
              <a:t>... .«... </a:t>
            </a:r>
            <a:r>
              <a:rPr lang="fa-IR" dirty="0">
                <a:cs typeface="B Titr" panose="00000700000000000000" pitchFamily="2" charset="-78"/>
              </a:rPr>
              <a:t>عزیز، عسل و </a:t>
            </a:r>
            <a:r>
              <a:rPr lang="en-US" dirty="0">
                <a:cs typeface="B Titr" panose="00000700000000000000" pitchFamily="2" charset="-78"/>
              </a:rPr>
              <a:t>» </a:t>
            </a:r>
            <a:r>
              <a:rPr lang="fa-IR" dirty="0">
                <a:cs typeface="B Titr" panose="00000700000000000000" pitchFamily="2" charset="-78"/>
              </a:rPr>
              <a:t>خانوادگی،گفتن لطفاً و تشکر و</a:t>
            </a:r>
            <a:r>
              <a:rPr lang="en-US" dirty="0">
                <a:cs typeface="B Titr" panose="00000700000000000000" pitchFamily="2" charset="-78"/>
              </a:rPr>
              <a:t>...</a:t>
            </a:r>
            <a:r>
              <a:rPr lang="fa-IR" dirty="0">
                <a:cs typeface="B Titr" panose="00000700000000000000" pitchFamily="2" charset="-78"/>
              </a:rPr>
              <a:t>اجتناب از اصطلاحات محبت آمیز نظیرِ</a:t>
            </a:r>
            <a:endParaRPr lang="en-US" dirty="0">
              <a:cs typeface="B Titr" panose="00000700000000000000" pitchFamily="2" charset="-78"/>
            </a:endParaRPr>
          </a:p>
          <a:p>
            <a:r>
              <a:rPr lang="en-US" b="1" dirty="0">
                <a:cs typeface="B Titr" panose="00000700000000000000" pitchFamily="2" charset="-78"/>
              </a:rPr>
              <a:t>-12 </a:t>
            </a:r>
            <a:r>
              <a:rPr lang="fa-IR" b="1" dirty="0">
                <a:cs typeface="B Titr" panose="00000700000000000000" pitchFamily="2" charset="-78"/>
              </a:rPr>
              <a:t>رازداري</a:t>
            </a:r>
            <a:r>
              <a:rPr lang="en-US" b="1" dirty="0">
                <a:cs typeface="B Titr" panose="00000700000000000000" pitchFamily="2" charset="-78"/>
              </a:rPr>
              <a:t>:</a:t>
            </a:r>
            <a:r>
              <a:rPr lang="fa-IR" dirty="0">
                <a:cs typeface="B Titr" panose="00000700000000000000" pitchFamily="2" charset="-78"/>
              </a:rPr>
              <a:t>پرستار باید کسانی را که در دریافت اطلاعات براي بیمار سهیم هستند را مشخص نماید</a:t>
            </a:r>
            <a:r>
              <a:rPr lang="en-US" dirty="0">
                <a:cs typeface="B Titr" panose="00000700000000000000" pitchFamily="2" charset="-78"/>
              </a:rPr>
              <a:t>.</a:t>
            </a:r>
          </a:p>
          <a:p>
            <a:r>
              <a:rPr lang="en-US" b="1" dirty="0">
                <a:cs typeface="B Titr" panose="00000700000000000000" pitchFamily="2" charset="-78"/>
              </a:rPr>
              <a:t>-13 </a:t>
            </a:r>
            <a:r>
              <a:rPr lang="fa-IR" b="1" dirty="0">
                <a:cs typeface="B Titr" panose="00000700000000000000" pitchFamily="2" charset="-78"/>
              </a:rPr>
              <a:t>جلب اعتماد بیماربا درستی</a:t>
            </a:r>
            <a:endParaRPr lang="en-US" dirty="0">
              <a:cs typeface="B Titr" panose="00000700000000000000" pitchFamily="2" charset="-78"/>
            </a:endParaRPr>
          </a:p>
          <a:p>
            <a:r>
              <a:rPr lang="en-US" b="1" dirty="0">
                <a:cs typeface="B Titr" panose="00000700000000000000" pitchFamily="2" charset="-78"/>
              </a:rPr>
              <a:t>-14 </a:t>
            </a:r>
            <a:r>
              <a:rPr lang="fa-IR" b="1" dirty="0">
                <a:cs typeface="B Titr" panose="00000700000000000000" pitchFamily="2" charset="-78"/>
              </a:rPr>
              <a:t>در دسترسبودن و اجتناب نکردن از بیمار</a:t>
            </a:r>
            <a:endParaRPr lang="en-US" dirty="0">
              <a:cs typeface="B Titr" panose="00000700000000000000" pitchFamily="2" charset="-78"/>
            </a:endParaRPr>
          </a:p>
          <a:p>
            <a:r>
              <a:rPr lang="en-US" b="1" dirty="0">
                <a:cs typeface="B Titr" panose="00000700000000000000" pitchFamily="2" charset="-78"/>
              </a:rPr>
              <a:t>-15 </a:t>
            </a:r>
            <a:r>
              <a:rPr lang="fa-IR" b="1" dirty="0">
                <a:cs typeface="B Titr" panose="00000700000000000000" pitchFamily="2" charset="-78"/>
              </a:rPr>
              <a:t>همدلی نه همدردي</a:t>
            </a:r>
            <a:r>
              <a:rPr lang="en-US" b="1" dirty="0">
                <a:cs typeface="B Titr" panose="00000700000000000000" pitchFamily="2" charset="-78"/>
              </a:rPr>
              <a:t>:</a:t>
            </a:r>
            <a:r>
              <a:rPr lang="fa-IR" dirty="0">
                <a:cs typeface="B Titr" panose="00000700000000000000" pitchFamily="2" charset="-78"/>
              </a:rPr>
              <a:t>همدلی به معنی توانایی براي فهمیدن و پذیرش واقعی شخصدیگرو درك درست احساسات و نشان دادن آن است</a:t>
            </a:r>
            <a:endParaRPr lang="en-US" dirty="0">
              <a:cs typeface="B Titr" panose="00000700000000000000" pitchFamily="2" charset="-78"/>
            </a:endParaRPr>
          </a:p>
          <a:p>
            <a:r>
              <a:rPr lang="fa-IR" dirty="0">
                <a:cs typeface="B Titr" panose="00000700000000000000" pitchFamily="2" charset="-78"/>
              </a:rPr>
              <a:t>یعنی خود را به جاي دیگران بگذاریم</a:t>
            </a:r>
            <a:r>
              <a:rPr lang="en-US" dirty="0">
                <a:cs typeface="B Titr" panose="00000700000000000000" pitchFamily="2" charset="-78"/>
              </a:rPr>
              <a:t>. </a:t>
            </a:r>
            <a:r>
              <a:rPr lang="fa-IR" dirty="0">
                <a:cs typeface="B Titr" panose="00000700000000000000" pitchFamily="2" charset="-78"/>
              </a:rPr>
              <a:t>همدردي غمگین بودن و یا احساس ترحم و دلسوزي به وسیله پرستار براي بیمار است که مانع از بررسی</a:t>
            </a:r>
            <a:endParaRPr lang="en-US" dirty="0">
              <a:cs typeface="B Titr" panose="00000700000000000000" pitchFamily="2" charset="-78"/>
            </a:endParaRPr>
          </a:p>
          <a:p>
            <a:r>
              <a:rPr lang="fa-IR" dirty="0">
                <a:cs typeface="B Titr" panose="00000700000000000000" pitchFamily="2" charset="-78"/>
              </a:rPr>
              <a:t>تمام جوانب مشکلات بیمار می شود که روش درمانی محسوب نمی شود</a:t>
            </a:r>
            <a:r>
              <a:rPr lang="en-US" dirty="0">
                <a:cs typeface="B Titr" panose="00000700000000000000" pitchFamily="2" charset="-78"/>
              </a:rPr>
              <a:t>.</a:t>
            </a:r>
          </a:p>
          <a:p>
            <a:r>
              <a:rPr lang="en-US" b="1" dirty="0">
                <a:cs typeface="B Titr" panose="00000700000000000000" pitchFamily="2" charset="-78"/>
              </a:rPr>
              <a:t>-16 </a:t>
            </a:r>
            <a:r>
              <a:rPr lang="fa-IR" b="1" dirty="0">
                <a:cs typeface="B Titr" panose="00000700000000000000" pitchFamily="2" charset="-78"/>
              </a:rPr>
              <a:t>آرزو و تشویق</a:t>
            </a:r>
            <a:r>
              <a:rPr lang="en-US" b="1" dirty="0">
                <a:cs typeface="B Titr" panose="00000700000000000000" pitchFamily="2" charset="-78"/>
              </a:rPr>
              <a:t>:</a:t>
            </a:r>
            <a:r>
              <a:rPr lang="fa-IR" dirty="0">
                <a:cs typeface="B Titr" panose="00000700000000000000" pitchFamily="2" charset="-78"/>
              </a:rPr>
              <a:t>البته باید در جایگاه مناسب استفاده گردد و از اطمینان دادن نامناسب خودداري کرد</a:t>
            </a:r>
            <a:r>
              <a:rPr lang="en-US" dirty="0">
                <a:cs typeface="B Titr" panose="00000700000000000000" pitchFamily="2" charset="-78"/>
              </a:rPr>
              <a:t>.</a:t>
            </a:r>
          </a:p>
          <a:p>
            <a:r>
              <a:rPr lang="en-US" b="1" dirty="0">
                <a:cs typeface="B Titr" panose="00000700000000000000" pitchFamily="2" charset="-78"/>
              </a:rPr>
              <a:t>-17 </a:t>
            </a:r>
            <a:r>
              <a:rPr lang="fa-IR" b="1" dirty="0">
                <a:cs typeface="B Titr" panose="00000700000000000000" pitchFamily="2" charset="-78"/>
              </a:rPr>
              <a:t>شوخی</a:t>
            </a:r>
            <a:r>
              <a:rPr lang="en-US" b="1" dirty="0">
                <a:cs typeface="B Titr" panose="00000700000000000000" pitchFamily="2" charset="-78"/>
              </a:rPr>
              <a:t>: </a:t>
            </a:r>
            <a:r>
              <a:rPr lang="fa-IR" dirty="0">
                <a:cs typeface="B Titr" panose="00000700000000000000" pitchFamily="2" charset="-78"/>
              </a:rPr>
              <a:t>جهت کاهشاحساسات نامناسب بیماربوده و باید در جایگاه مناسب استفاده گردد</a:t>
            </a:r>
            <a:r>
              <a:rPr lang="en-US" dirty="0">
                <a:cs typeface="B Titr" panose="00000700000000000000" pitchFamily="2" charset="-78"/>
              </a:rPr>
              <a:t>.</a:t>
            </a:r>
          </a:p>
          <a:p>
            <a:r>
              <a:rPr lang="en-US" b="1" dirty="0">
                <a:cs typeface="B Titr" panose="00000700000000000000" pitchFamily="2" charset="-78"/>
              </a:rPr>
              <a:t>-18 </a:t>
            </a:r>
            <a:r>
              <a:rPr lang="fa-IR" b="1" dirty="0">
                <a:cs typeface="B Titr" panose="00000700000000000000" pitchFamily="2" charset="-78"/>
              </a:rPr>
              <a:t>درك حساسیتهاي فرهنگی و جنسی</a:t>
            </a:r>
            <a:endParaRPr lang="en-US" dirty="0">
              <a:cs typeface="B Titr" panose="00000700000000000000" pitchFamily="2" charset="-78"/>
            </a:endParaRPr>
          </a:p>
          <a:p>
            <a:r>
              <a:rPr lang="en-US" b="1" dirty="0">
                <a:cs typeface="B Titr" panose="00000700000000000000" pitchFamily="2" charset="-78"/>
              </a:rPr>
              <a:t>-19 </a:t>
            </a:r>
            <a:r>
              <a:rPr lang="fa-IR" b="1" dirty="0">
                <a:cs typeface="B Titr" panose="00000700000000000000" pitchFamily="2" charset="-78"/>
              </a:rPr>
              <a:t>گرمی و دوستی</a:t>
            </a:r>
            <a:r>
              <a:rPr lang="en-US" b="1" dirty="0">
                <a:cs typeface="B Titr" panose="00000700000000000000" pitchFamily="2" charset="-78"/>
              </a:rPr>
              <a:t>:</a:t>
            </a:r>
            <a:r>
              <a:rPr lang="fa-IR" dirty="0">
                <a:cs typeface="B Titr" panose="00000700000000000000" pitchFamily="2" charset="-78"/>
              </a:rPr>
              <a:t>مثلل شروع آشنایی با یک سلام و احوال پرسی خوشایند</a:t>
            </a:r>
            <a:r>
              <a:rPr lang="en-US" dirty="0">
                <a:cs typeface="B Titr" panose="00000700000000000000" pitchFamily="2" charset="-78"/>
              </a:rPr>
              <a:t>.</a:t>
            </a:r>
          </a:p>
          <a:p>
            <a:r>
              <a:rPr lang="en-US" b="1" dirty="0">
                <a:cs typeface="B Titr" panose="00000700000000000000" pitchFamily="2" charset="-78"/>
              </a:rPr>
              <a:t>-20 </a:t>
            </a:r>
            <a:r>
              <a:rPr lang="fa-IR" b="1" dirty="0">
                <a:cs typeface="B Titr" panose="00000700000000000000" pitchFamily="2" charset="-78"/>
              </a:rPr>
              <a:t>شایستگی و هدفمندي در ارائه مراقبت</a:t>
            </a:r>
            <a:endParaRPr lang="en-US" dirty="0">
              <a:cs typeface="B Titr" panose="00000700000000000000" pitchFamily="2" charset="-78"/>
            </a:endParaRPr>
          </a:p>
          <a:p>
            <a:endParaRPr lang="fa-IR" dirty="0">
              <a:cs typeface="B Titr" panose="00000700000000000000" pitchFamily="2" charset="-78"/>
            </a:endParaRPr>
          </a:p>
        </p:txBody>
      </p:sp>
    </p:spTree>
    <p:extLst>
      <p:ext uri="{BB962C8B-B14F-4D97-AF65-F5344CB8AC3E}">
        <p14:creationId xmlns:p14="http://schemas.microsoft.com/office/powerpoint/2010/main" val="16061315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8640"/>
            <a:ext cx="8229600" cy="6480720"/>
          </a:xfrm>
        </p:spPr>
        <p:txBody>
          <a:bodyPr>
            <a:normAutofit fontScale="85000" lnSpcReduction="10000"/>
          </a:bodyPr>
          <a:lstStyle/>
          <a:p>
            <a:r>
              <a:rPr lang="en-US" b="1" dirty="0">
                <a:cs typeface="B Titr" panose="00000700000000000000" pitchFamily="2" charset="-78"/>
              </a:rPr>
              <a:t>21 </a:t>
            </a:r>
            <a:r>
              <a:rPr lang="fa-IR" b="1" dirty="0">
                <a:cs typeface="B Titr" panose="00000700000000000000" pitchFamily="2" charset="-78"/>
              </a:rPr>
              <a:t>محیط راحت</a:t>
            </a:r>
            <a:r>
              <a:rPr lang="en-US" b="1" dirty="0">
                <a:cs typeface="B Titr" panose="00000700000000000000" pitchFamily="2" charset="-78"/>
              </a:rPr>
              <a:t>: </a:t>
            </a:r>
            <a:r>
              <a:rPr lang="fa-IR" dirty="0">
                <a:cs typeface="B Titr" panose="00000700000000000000" pitchFamily="2" charset="-78"/>
              </a:rPr>
              <a:t>مانند صندلی و نور و حرارت مناسب و جو آرام و بدون استرس</a:t>
            </a:r>
            <a:r>
              <a:rPr lang="en-US" dirty="0">
                <a:cs typeface="B Titr" panose="00000700000000000000" pitchFamily="2" charset="-78"/>
              </a:rPr>
              <a:t>.</a:t>
            </a:r>
          </a:p>
          <a:p>
            <a:r>
              <a:rPr lang="en-US" b="1" dirty="0">
                <a:cs typeface="B Titr" panose="00000700000000000000" pitchFamily="2" charset="-78"/>
              </a:rPr>
              <a:t>-22 </a:t>
            </a:r>
            <a:r>
              <a:rPr lang="fa-IR" b="1" dirty="0">
                <a:cs typeface="B Titr" panose="00000700000000000000" pitchFamily="2" charset="-78"/>
              </a:rPr>
              <a:t>حفظ خلوت و تعیین حریم بیمار</a:t>
            </a:r>
            <a:r>
              <a:rPr lang="en-US" b="1" dirty="0">
                <a:cs typeface="B Titr" panose="00000700000000000000" pitchFamily="2" charset="-78"/>
              </a:rPr>
              <a:t>: </a:t>
            </a:r>
            <a:r>
              <a:rPr lang="fa-IR" dirty="0">
                <a:cs typeface="B Titr" panose="00000700000000000000" pitchFamily="2" charset="-78"/>
              </a:rPr>
              <a:t>مثل کشیدن پاراوان</a:t>
            </a:r>
            <a:r>
              <a:rPr lang="en-US" dirty="0">
                <a:cs typeface="B Titr" panose="00000700000000000000" pitchFamily="2" charset="-78"/>
              </a:rPr>
              <a:t>. </a:t>
            </a:r>
            <a:r>
              <a:rPr lang="fa-IR" dirty="0">
                <a:cs typeface="B Titr" panose="00000700000000000000" pitchFamily="2" charset="-78"/>
              </a:rPr>
              <a:t>صحبت در محیطی خصوصی و </a:t>
            </a:r>
            <a:r>
              <a:rPr lang="en-US" dirty="0">
                <a:cs typeface="B Titr" panose="00000700000000000000" pitchFamily="2" charset="-78"/>
              </a:rPr>
              <a:t>... </a:t>
            </a:r>
            <a:r>
              <a:rPr lang="fa-IR" dirty="0">
                <a:cs typeface="B Titr" panose="00000700000000000000" pitchFamily="2" charset="-78"/>
              </a:rPr>
              <a:t>یا در بعضی از بیماران تماس نزدیک موجب</a:t>
            </a:r>
            <a:endParaRPr lang="en-US" dirty="0">
              <a:cs typeface="B Titr" panose="00000700000000000000" pitchFamily="2" charset="-78"/>
            </a:endParaRPr>
          </a:p>
          <a:p>
            <a:r>
              <a:rPr lang="fa-IR" dirty="0">
                <a:cs typeface="B Titr" panose="00000700000000000000" pitchFamily="2" charset="-78"/>
              </a:rPr>
              <a:t>خشم بیمار می </a:t>
            </a:r>
            <a:r>
              <a:rPr lang="fa-IR" dirty="0" smtClean="0">
                <a:cs typeface="B Titr" panose="00000700000000000000" pitchFamily="2" charset="-78"/>
              </a:rPr>
              <a:t>شود</a:t>
            </a:r>
            <a:r>
              <a:rPr lang="en-US" dirty="0" smtClean="0">
                <a:cs typeface="B Titr" panose="00000700000000000000" pitchFamily="2" charset="-78"/>
              </a:rPr>
              <a:t>.</a:t>
            </a:r>
          </a:p>
          <a:p>
            <a:r>
              <a:rPr lang="en-US" b="1" dirty="0" smtClean="0">
                <a:cs typeface="B Titr" panose="00000700000000000000" pitchFamily="2" charset="-78"/>
              </a:rPr>
              <a:t>-</a:t>
            </a:r>
            <a:r>
              <a:rPr lang="en-US" b="1" dirty="0">
                <a:cs typeface="B Titr" panose="00000700000000000000" pitchFamily="2" charset="-78"/>
              </a:rPr>
              <a:t>23 </a:t>
            </a:r>
            <a:r>
              <a:rPr lang="fa-IR" b="1" dirty="0">
                <a:cs typeface="B Titr" panose="00000700000000000000" pitchFamily="2" charset="-78"/>
              </a:rPr>
              <a:t>حفظ بیمار محوري و نه فعالیت محوري</a:t>
            </a:r>
            <a:r>
              <a:rPr lang="en-US" b="1" dirty="0">
                <a:cs typeface="B Titr" panose="00000700000000000000" pitchFamily="2" charset="-78"/>
              </a:rPr>
              <a:t>:</a:t>
            </a:r>
            <a:endParaRPr lang="en-US" dirty="0">
              <a:cs typeface="B Titr" panose="00000700000000000000" pitchFamily="2" charset="-78"/>
            </a:endParaRPr>
          </a:p>
          <a:p>
            <a:r>
              <a:rPr lang="fa-IR" dirty="0">
                <a:cs typeface="B Titr" panose="00000700000000000000" pitchFamily="2" charset="-78"/>
              </a:rPr>
              <a:t>مثال</a:t>
            </a:r>
            <a:r>
              <a:rPr lang="en-US" dirty="0">
                <a:cs typeface="B Titr" panose="00000700000000000000" pitchFamily="2" charset="-78"/>
              </a:rPr>
              <a:t>: </a:t>
            </a:r>
            <a:r>
              <a:rPr lang="fa-IR" dirty="0">
                <a:cs typeface="B Titr" panose="00000700000000000000" pitchFamily="2" charset="-78"/>
              </a:rPr>
              <a:t>بیمار</a:t>
            </a:r>
            <a:r>
              <a:rPr lang="en-US" dirty="0">
                <a:cs typeface="B Titr" panose="00000700000000000000" pitchFamily="2" charset="-78"/>
              </a:rPr>
              <a:t>: </a:t>
            </a:r>
            <a:r>
              <a:rPr lang="fa-IR" dirty="0">
                <a:cs typeface="B Titr" panose="00000700000000000000" pitchFamily="2" charset="-78"/>
              </a:rPr>
              <a:t>من نمی دانم چرا این تزریق مرا می ترساند؟</a:t>
            </a:r>
            <a:endParaRPr lang="en-US" dirty="0">
              <a:cs typeface="B Titr" panose="00000700000000000000" pitchFamily="2" charset="-78"/>
            </a:endParaRPr>
          </a:p>
          <a:p>
            <a:r>
              <a:rPr lang="fa-IR" dirty="0">
                <a:cs typeface="B Titr" panose="00000700000000000000" pitchFamily="2" charset="-78"/>
              </a:rPr>
              <a:t>پرستار) صحیح)</a:t>
            </a:r>
            <a:r>
              <a:rPr lang="en-US" dirty="0">
                <a:cs typeface="B Titr" panose="00000700000000000000" pitchFamily="2" charset="-78"/>
              </a:rPr>
              <a:t>: </a:t>
            </a:r>
            <a:r>
              <a:rPr lang="fa-IR" dirty="0">
                <a:cs typeface="B Titr" panose="00000700000000000000" pitchFamily="2" charset="-78"/>
              </a:rPr>
              <a:t>شما از این تزریقات می ترسید؟</a:t>
            </a:r>
            <a:endParaRPr lang="en-US" dirty="0">
              <a:cs typeface="B Titr" panose="00000700000000000000" pitchFamily="2" charset="-78"/>
            </a:endParaRPr>
          </a:p>
          <a:p>
            <a:r>
              <a:rPr lang="fa-IR" dirty="0">
                <a:cs typeface="B Titr" panose="00000700000000000000" pitchFamily="2" charset="-78"/>
              </a:rPr>
              <a:t>پرستار)غلط)</a:t>
            </a:r>
            <a:r>
              <a:rPr lang="en-US" dirty="0">
                <a:cs typeface="B Titr" panose="00000700000000000000" pitchFamily="2" charset="-78"/>
              </a:rPr>
              <a:t>: </a:t>
            </a:r>
            <a:r>
              <a:rPr lang="fa-IR" dirty="0">
                <a:cs typeface="B Titr" panose="00000700000000000000" pitchFamily="2" charset="-78"/>
              </a:rPr>
              <a:t>مانند بچه ها نباش</a:t>
            </a:r>
            <a:r>
              <a:rPr lang="en-US" dirty="0">
                <a:cs typeface="B Titr" panose="00000700000000000000" pitchFamily="2" charset="-78"/>
              </a:rPr>
              <a:t>. </a:t>
            </a:r>
            <a:r>
              <a:rPr lang="fa-IR" dirty="0">
                <a:cs typeface="B Titr" panose="00000700000000000000" pitchFamily="2" charset="-78"/>
              </a:rPr>
              <a:t>من صدها تزریق انجام داده ام</a:t>
            </a:r>
            <a:r>
              <a:rPr lang="en-US" dirty="0">
                <a:cs typeface="B Titr" panose="00000700000000000000" pitchFamily="2" charset="-78"/>
              </a:rPr>
              <a:t>.</a:t>
            </a:r>
          </a:p>
          <a:p>
            <a:r>
              <a:rPr lang="en-US" b="1" dirty="0">
                <a:cs typeface="B Titr" panose="00000700000000000000" pitchFamily="2" charset="-78"/>
              </a:rPr>
              <a:t>-24 </a:t>
            </a:r>
            <a:r>
              <a:rPr lang="fa-IR" b="1" dirty="0">
                <a:cs typeface="B Titr" panose="00000700000000000000" pitchFamily="2" charset="-78"/>
              </a:rPr>
              <a:t>حفظ تن مناسب صدا</a:t>
            </a:r>
            <a:endParaRPr lang="en-US" dirty="0">
              <a:cs typeface="B Titr" panose="00000700000000000000" pitchFamily="2" charset="-78"/>
            </a:endParaRPr>
          </a:p>
          <a:p>
            <a:r>
              <a:rPr lang="en-US" b="1" dirty="0">
                <a:cs typeface="B Titr" panose="00000700000000000000" pitchFamily="2" charset="-78"/>
              </a:rPr>
              <a:t>-25 </a:t>
            </a:r>
            <a:r>
              <a:rPr lang="fa-IR" b="1" dirty="0">
                <a:cs typeface="B Titr" panose="00000700000000000000" pitchFamily="2" charset="-78"/>
              </a:rPr>
              <a:t>داشتن اطلاعات مناسب در هنگام گفتگو با بیمار</a:t>
            </a:r>
            <a:endParaRPr lang="en-US" dirty="0">
              <a:cs typeface="B Titr" panose="00000700000000000000" pitchFamily="2" charset="-78"/>
            </a:endParaRPr>
          </a:p>
          <a:p>
            <a:r>
              <a:rPr lang="en-US" b="1" dirty="0">
                <a:cs typeface="B Titr" panose="00000700000000000000" pitchFamily="2" charset="-78"/>
              </a:rPr>
              <a:t>-26 </a:t>
            </a:r>
            <a:r>
              <a:rPr lang="fa-IR" b="1" dirty="0">
                <a:cs typeface="B Titr" panose="00000700000000000000" pitchFamily="2" charset="-78"/>
              </a:rPr>
              <a:t>قابلیت انعطاف در گفتگو با بیمار</a:t>
            </a:r>
            <a:r>
              <a:rPr lang="en-US" b="1" dirty="0">
                <a:cs typeface="B Titr" panose="00000700000000000000" pitchFamily="2" charset="-78"/>
              </a:rPr>
              <a:t>: </a:t>
            </a:r>
            <a:r>
              <a:rPr lang="fa-IR" dirty="0">
                <a:cs typeface="B Titr" panose="00000700000000000000" pitchFamily="2" charset="-78"/>
              </a:rPr>
              <a:t>اگر بیمار به موضوع گفتگو علاقمند نیست در یک زمان مناسب با بیمار صحبت کنیم</a:t>
            </a:r>
            <a:r>
              <a:rPr lang="en-US" dirty="0">
                <a:cs typeface="B Titr" panose="00000700000000000000" pitchFamily="2" charset="-78"/>
              </a:rPr>
              <a:t>. </a:t>
            </a:r>
            <a:r>
              <a:rPr lang="fa-IR" dirty="0">
                <a:cs typeface="B Titr" panose="00000700000000000000" pitchFamily="2" charset="-78"/>
              </a:rPr>
              <a:t>براي مثال</a:t>
            </a:r>
            <a:endParaRPr lang="en-US" dirty="0">
              <a:cs typeface="B Titr" panose="00000700000000000000" pitchFamily="2" charset="-78"/>
            </a:endParaRPr>
          </a:p>
          <a:p>
            <a:r>
              <a:rPr lang="fa-IR" dirty="0">
                <a:cs typeface="B Titr" panose="00000700000000000000" pitchFamily="2" charset="-78"/>
              </a:rPr>
              <a:t>پرستار به کنار تخت می آید تا داروي بیمار را دهد ولی بیمار از رژیم غذایی صحبت می کند</a:t>
            </a:r>
            <a:r>
              <a:rPr lang="en-US" dirty="0">
                <a:cs typeface="B Titr" panose="00000700000000000000" pitchFamily="2" charset="-78"/>
              </a:rPr>
              <a:t>. </a:t>
            </a:r>
            <a:r>
              <a:rPr lang="fa-IR" dirty="0">
                <a:cs typeface="B Titr" panose="00000700000000000000" pitchFamily="2" charset="-78"/>
              </a:rPr>
              <a:t>در اینجا به جاي اصراربر خوردن دارو در صورت</a:t>
            </a:r>
            <a:endParaRPr lang="en-US" dirty="0">
              <a:cs typeface="B Titr" panose="00000700000000000000" pitchFamily="2" charset="-78"/>
            </a:endParaRPr>
          </a:p>
          <a:p>
            <a:r>
              <a:rPr lang="fa-IR" dirty="0">
                <a:cs typeface="B Titr" panose="00000700000000000000" pitchFamily="2" charset="-78"/>
              </a:rPr>
              <a:t>داشتن وقت به بیمار اجازه صحبت داده شود</a:t>
            </a:r>
            <a:r>
              <a:rPr lang="en-US" dirty="0">
                <a:cs typeface="B Titr" panose="00000700000000000000" pitchFamily="2" charset="-78"/>
              </a:rPr>
              <a:t>.</a:t>
            </a:r>
          </a:p>
          <a:p>
            <a:r>
              <a:rPr lang="en-US" b="1" dirty="0">
                <a:cs typeface="B Titr" panose="00000700000000000000" pitchFamily="2" charset="-78"/>
              </a:rPr>
              <a:t>-27 </a:t>
            </a:r>
            <a:r>
              <a:rPr lang="fa-IR" b="1" dirty="0">
                <a:cs typeface="B Titr" panose="00000700000000000000" pitchFamily="2" charset="-78"/>
              </a:rPr>
              <a:t>استفاده از جملات ساده و مختصر و نه اصطلاحات پیچیده پزشکی و یا داراي تعابیر مختلف</a:t>
            </a:r>
            <a:endParaRPr lang="fa-IR" dirty="0">
              <a:cs typeface="B Titr" panose="00000700000000000000" pitchFamily="2" charset="-78"/>
            </a:endParaRPr>
          </a:p>
        </p:txBody>
      </p:sp>
    </p:spTree>
    <p:extLst>
      <p:ext uri="{BB962C8B-B14F-4D97-AF65-F5344CB8AC3E}">
        <p14:creationId xmlns:p14="http://schemas.microsoft.com/office/powerpoint/2010/main" val="165400777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0000" lnSpcReduction="20000"/>
          </a:bodyPr>
          <a:lstStyle/>
          <a:p>
            <a:r>
              <a:rPr lang="en-US" b="1" dirty="0">
                <a:cs typeface="B Titr" panose="00000700000000000000" pitchFamily="2" charset="-78"/>
              </a:rPr>
              <a:t>1 </a:t>
            </a:r>
            <a:r>
              <a:rPr lang="fa-IR" b="1" dirty="0">
                <a:cs typeface="B Titr" panose="00000700000000000000" pitchFamily="2" charset="-78"/>
              </a:rPr>
              <a:t>قوت قلب بیجا</a:t>
            </a:r>
            <a:r>
              <a:rPr lang="en-US" b="1" dirty="0">
                <a:cs typeface="B Titr" panose="00000700000000000000" pitchFamily="2" charset="-78"/>
              </a:rPr>
              <a:t>: </a:t>
            </a:r>
            <a:r>
              <a:rPr lang="fa-IR" b="1" dirty="0">
                <a:cs typeface="B Titr" panose="00000700000000000000" pitchFamily="2" charset="-78"/>
              </a:rPr>
              <a:t>مثلاً در بعضی از موارد پرستار می خواهد بیمار را مطمئن کند که احساس راحتی نماید، بنابر این از جملاتی نظیر </a:t>
            </a:r>
            <a:r>
              <a:rPr lang="en-US" b="1" dirty="0">
                <a:cs typeface="B Titr" panose="00000700000000000000" pitchFamily="2" charset="-78"/>
              </a:rPr>
              <a:t>"</a:t>
            </a:r>
            <a:r>
              <a:rPr lang="fa-IR" b="1" dirty="0">
                <a:cs typeface="B Titr" panose="00000700000000000000" pitchFamily="2" charset="-78"/>
              </a:rPr>
              <a:t>نگران</a:t>
            </a:r>
            <a:endParaRPr lang="en-US" dirty="0">
              <a:cs typeface="B Titr" panose="00000700000000000000" pitchFamily="2" charset="-78"/>
            </a:endParaRPr>
          </a:p>
          <a:p>
            <a:r>
              <a:rPr lang="fa-IR" b="1" dirty="0">
                <a:cs typeface="B Titr" panose="00000700000000000000" pitchFamily="2" charset="-78"/>
              </a:rPr>
              <a:t>نباش، همه چیز روبه راه می شود</a:t>
            </a:r>
            <a:r>
              <a:rPr lang="en-US" b="1" dirty="0">
                <a:cs typeface="B Titr" panose="00000700000000000000" pitchFamily="2" charset="-78"/>
              </a:rPr>
              <a:t>"</a:t>
            </a:r>
            <a:r>
              <a:rPr lang="fa-IR" b="1" dirty="0">
                <a:cs typeface="B Titr" panose="00000700000000000000" pitchFamily="2" charset="-78"/>
              </a:rPr>
              <a:t>و</a:t>
            </a:r>
            <a:r>
              <a:rPr lang="en-US" b="1" dirty="0">
                <a:cs typeface="B Titr" panose="00000700000000000000" pitchFamily="2" charset="-78"/>
              </a:rPr>
              <a:t>... </a:t>
            </a:r>
            <a:r>
              <a:rPr lang="fa-IR" b="1" dirty="0">
                <a:cs typeface="B Titr" panose="00000700000000000000" pitchFamily="2" charset="-78"/>
              </a:rPr>
              <a:t>استفاده می کند</a:t>
            </a:r>
            <a:r>
              <a:rPr lang="en-US" b="1" dirty="0">
                <a:cs typeface="B Titr" panose="00000700000000000000" pitchFamily="2" charset="-78"/>
              </a:rPr>
              <a:t>. </a:t>
            </a:r>
            <a:r>
              <a:rPr lang="fa-IR" b="1" dirty="0">
                <a:cs typeface="B Titr" panose="00000700000000000000" pitchFamily="2" charset="-78"/>
              </a:rPr>
              <a:t>این جملات براي قوت قلب به بیمار است ولی ممکن است این مفهوم را منتقل کند که</a:t>
            </a:r>
            <a:endParaRPr lang="en-US" dirty="0">
              <a:cs typeface="B Titr" panose="00000700000000000000" pitchFamily="2" charset="-78"/>
            </a:endParaRPr>
          </a:p>
          <a:p>
            <a:r>
              <a:rPr lang="fa-IR" b="1" dirty="0">
                <a:cs typeface="B Titr" panose="00000700000000000000" pitchFamily="2" charset="-78"/>
              </a:rPr>
              <a:t>مشکل بیمار ساده است</a:t>
            </a:r>
            <a:r>
              <a:rPr lang="en-US" b="1" dirty="0">
                <a:cs typeface="B Titr" panose="00000700000000000000" pitchFamily="2" charset="-78"/>
              </a:rPr>
              <a:t>. </a:t>
            </a:r>
            <a:r>
              <a:rPr lang="fa-IR" b="1" dirty="0">
                <a:cs typeface="B Titr" panose="00000700000000000000" pitchFamily="2" charset="-78"/>
              </a:rPr>
              <a:t>در صورتی که بیمار ممکن است بیماري خطرناکی داشته باشد</a:t>
            </a:r>
            <a:r>
              <a:rPr lang="en-US" b="1" dirty="0">
                <a:cs typeface="B Titr" panose="00000700000000000000" pitchFamily="2" charset="-78"/>
              </a:rPr>
              <a:t>. </a:t>
            </a:r>
            <a:r>
              <a:rPr lang="fa-IR" b="1" dirty="0">
                <a:cs typeface="B Titr" panose="00000700000000000000" pitchFamily="2" charset="-78"/>
              </a:rPr>
              <a:t>همچنین ممکن است بیمار این طور تصور نماید که</a:t>
            </a:r>
            <a:endParaRPr lang="en-US" dirty="0">
              <a:cs typeface="B Titr" panose="00000700000000000000" pitchFamily="2" charset="-78"/>
            </a:endParaRPr>
          </a:p>
          <a:p>
            <a:r>
              <a:rPr lang="fa-IR" b="1" dirty="0">
                <a:cs typeface="B Titr" panose="00000700000000000000" pitchFamily="2" charset="-78"/>
              </a:rPr>
              <a:t>پرستار تمایل به حل مشکلش ندارد</a:t>
            </a:r>
            <a:r>
              <a:rPr lang="en-US" b="1" dirty="0">
                <a:cs typeface="B Titr" panose="00000700000000000000" pitchFamily="2" charset="-78"/>
              </a:rPr>
              <a:t>.</a:t>
            </a:r>
            <a:endParaRPr lang="en-US" dirty="0">
              <a:cs typeface="B Titr" panose="00000700000000000000" pitchFamily="2" charset="-78"/>
            </a:endParaRPr>
          </a:p>
          <a:p>
            <a:r>
              <a:rPr lang="en-US" b="1" dirty="0">
                <a:cs typeface="B Titr" panose="00000700000000000000" pitchFamily="2" charset="-78"/>
              </a:rPr>
              <a:t>-2 </a:t>
            </a:r>
            <a:r>
              <a:rPr lang="fa-IR" b="1" dirty="0">
                <a:cs typeface="B Titr" panose="00000700000000000000" pitchFamily="2" charset="-78"/>
              </a:rPr>
              <a:t>پاسخهاي کلیشه اي و تکراري</a:t>
            </a:r>
            <a:r>
              <a:rPr lang="en-US" b="1" dirty="0">
                <a:cs typeface="B Titr" panose="00000700000000000000" pitchFamily="2" charset="-78"/>
              </a:rPr>
              <a:t>: </a:t>
            </a:r>
            <a:r>
              <a:rPr lang="fa-IR" b="1" dirty="0">
                <a:cs typeface="B Titr" panose="00000700000000000000" pitchFamily="2" charset="-78"/>
              </a:rPr>
              <a:t>مثلاً در مورد هرچه که بیمار می گوید از جمله اي نظیر</a:t>
            </a:r>
            <a:r>
              <a:rPr lang="en-US" b="1" dirty="0">
                <a:cs typeface="B Titr" panose="00000700000000000000" pitchFamily="2" charset="-78"/>
              </a:rPr>
              <a:t>"</a:t>
            </a:r>
            <a:r>
              <a:rPr lang="fa-IR" b="1" dirty="0">
                <a:cs typeface="B Titr" panose="00000700000000000000" pitchFamily="2" charset="-78"/>
              </a:rPr>
              <a:t>دکتر شما می داند چه دارویی را تجویز کند</a:t>
            </a:r>
            <a:r>
              <a:rPr lang="en-US" b="1" dirty="0">
                <a:cs typeface="B Titr" panose="00000700000000000000" pitchFamily="2" charset="-78"/>
              </a:rPr>
              <a:t>"</a:t>
            </a:r>
            <a:r>
              <a:rPr lang="fa-IR" b="1" dirty="0">
                <a:cs typeface="B Titr" panose="00000700000000000000" pitchFamily="2" charset="-78"/>
              </a:rPr>
              <a:t>به</a:t>
            </a:r>
            <a:endParaRPr lang="en-US" dirty="0">
              <a:cs typeface="B Titr" panose="00000700000000000000" pitchFamily="2" charset="-78"/>
            </a:endParaRPr>
          </a:p>
          <a:p>
            <a:r>
              <a:rPr lang="fa-IR" b="1" dirty="0">
                <a:cs typeface="B Titr" panose="00000700000000000000" pitchFamily="2" charset="-78"/>
              </a:rPr>
              <a:t>جاي گوش دادن به بیمار استفاده کند، که این حس را به بیمار منتقل می کند که پرستار نمی خواهد به حرفهایش گوش دهد</a:t>
            </a:r>
            <a:r>
              <a:rPr lang="en-US" b="1" dirty="0">
                <a:cs typeface="B Titr" panose="00000700000000000000" pitchFamily="2" charset="-78"/>
              </a:rPr>
              <a:t>. </a:t>
            </a:r>
            <a:r>
              <a:rPr lang="fa-IR" b="1" dirty="0">
                <a:cs typeface="B Titr" panose="00000700000000000000" pitchFamily="2" charset="-78"/>
              </a:rPr>
              <a:t>یا از به کار</a:t>
            </a:r>
            <a:endParaRPr lang="en-US" dirty="0">
              <a:cs typeface="B Titr" panose="00000700000000000000" pitchFamily="2" charset="-78"/>
            </a:endParaRPr>
          </a:p>
          <a:p>
            <a:r>
              <a:rPr lang="fa-IR" b="1" dirty="0">
                <a:cs typeface="B Titr" panose="00000700000000000000" pitchFamily="2" charset="-78"/>
              </a:rPr>
              <a:t>بردن جملات عمومی باید خودداري کرد</a:t>
            </a:r>
            <a:r>
              <a:rPr lang="en-US" b="1" dirty="0">
                <a:cs typeface="B Titr" panose="00000700000000000000" pitchFamily="2" charset="-78"/>
              </a:rPr>
              <a:t>. </a:t>
            </a:r>
            <a:r>
              <a:rPr lang="fa-IR" b="1" dirty="0">
                <a:cs typeface="B Titr" panose="00000700000000000000" pitchFamily="2" charset="-78"/>
              </a:rPr>
              <a:t>مثلاً </a:t>
            </a:r>
            <a:r>
              <a:rPr lang="en-US" b="1" dirty="0">
                <a:cs typeface="B Titr" panose="00000700000000000000" pitchFamily="2" charset="-78"/>
              </a:rPr>
              <a:t>"</a:t>
            </a:r>
            <a:r>
              <a:rPr lang="fa-IR" b="1" dirty="0">
                <a:cs typeface="B Titr" panose="00000700000000000000" pitchFamily="2" charset="-78"/>
              </a:rPr>
              <a:t>همه از جراحی می ترسند پس شما چرا این قدر بی تفاوتید؟</a:t>
            </a:r>
            <a:r>
              <a:rPr lang="en-US" b="1" dirty="0">
                <a:cs typeface="B Titr" panose="00000700000000000000" pitchFamily="2" charset="-78"/>
              </a:rPr>
              <a:t>"</a:t>
            </a:r>
            <a:r>
              <a:rPr lang="fa-IR" b="1" dirty="0">
                <a:cs typeface="B Titr" panose="00000700000000000000" pitchFamily="2" charset="-78"/>
              </a:rPr>
              <a:t>یا</a:t>
            </a:r>
            <a:r>
              <a:rPr lang="en-US" b="1" dirty="0">
                <a:cs typeface="B Titr" panose="00000700000000000000" pitchFamily="2" charset="-78"/>
              </a:rPr>
              <a:t> _______</a:t>
            </a:r>
            <a:r>
              <a:rPr lang="fa-IR" b="1" dirty="0">
                <a:cs typeface="B Titr" panose="00000700000000000000" pitchFamily="2" charset="-78"/>
              </a:rPr>
              <a:t>استفاده از سوالاتی که جوابش</a:t>
            </a:r>
            <a:endParaRPr lang="en-US" dirty="0">
              <a:cs typeface="B Titr" panose="00000700000000000000" pitchFamily="2" charset="-78"/>
            </a:endParaRPr>
          </a:p>
          <a:p>
            <a:r>
              <a:rPr lang="fa-IR" b="1" dirty="0">
                <a:cs typeface="B Titr" panose="00000700000000000000" pitchFamily="2" charset="-78"/>
              </a:rPr>
              <a:t>بله و خیر است نظیر</a:t>
            </a:r>
            <a:r>
              <a:rPr lang="en-US" b="1" dirty="0">
                <a:cs typeface="B Titr" panose="00000700000000000000" pitchFamily="2" charset="-78"/>
              </a:rPr>
              <a:t>"</a:t>
            </a:r>
            <a:r>
              <a:rPr lang="fa-IR" b="1" dirty="0">
                <a:cs typeface="B Titr" panose="00000700000000000000" pitchFamily="2" charset="-78"/>
              </a:rPr>
              <a:t>آیا روز خوبی داشتید؟</a:t>
            </a:r>
            <a:r>
              <a:rPr lang="en-US" b="1" dirty="0">
                <a:cs typeface="B Titr" panose="00000700000000000000" pitchFamily="2" charset="-78"/>
              </a:rPr>
              <a:t>" </a:t>
            </a:r>
            <a:r>
              <a:rPr lang="fa-IR" b="1" dirty="0">
                <a:cs typeface="B Titr" panose="00000700000000000000" pitchFamily="2" charset="-78"/>
              </a:rPr>
              <a:t>که یک سوال تک پاسخ است و به جاي آن باید گفت</a:t>
            </a:r>
            <a:r>
              <a:rPr lang="en-US" b="1" dirty="0">
                <a:cs typeface="B Titr" panose="00000700000000000000" pitchFamily="2" charset="-78"/>
              </a:rPr>
              <a:t>"</a:t>
            </a:r>
            <a:r>
              <a:rPr lang="fa-IR" b="1" dirty="0">
                <a:cs typeface="B Titr" panose="00000700000000000000" pitchFamily="2" charset="-78"/>
              </a:rPr>
              <a:t>با من درباره روزي که داشته اید صحبت</a:t>
            </a:r>
            <a:endParaRPr lang="en-US" dirty="0">
              <a:cs typeface="B Titr" panose="00000700000000000000" pitchFamily="2" charset="-78"/>
            </a:endParaRPr>
          </a:p>
          <a:p>
            <a:r>
              <a:rPr lang="fa-IR" b="1" dirty="0">
                <a:cs typeface="B Titr" panose="00000700000000000000" pitchFamily="2" charset="-78"/>
              </a:rPr>
              <a:t>کنید</a:t>
            </a:r>
            <a:r>
              <a:rPr lang="en-US" b="1" dirty="0">
                <a:cs typeface="B Titr" panose="00000700000000000000" pitchFamily="2" charset="-78"/>
              </a:rPr>
              <a:t>".</a:t>
            </a:r>
            <a:r>
              <a:rPr lang="fa-IR" b="1" dirty="0">
                <a:cs typeface="B Titr" panose="00000700000000000000" pitchFamily="2" charset="-78"/>
              </a:rPr>
              <a:t>یا در بعضی موارد سوالی که گفتن نه یا بله توسط بیمارموجب اختلال در درمان می شود را نباید از بیمار پرسید </a:t>
            </a:r>
            <a:r>
              <a:rPr lang="en-US" b="1" dirty="0">
                <a:cs typeface="B Titr" panose="00000700000000000000" pitchFamily="2" charset="-78"/>
              </a:rPr>
              <a:t>. </a:t>
            </a:r>
            <a:r>
              <a:rPr lang="fa-IR" b="1" dirty="0">
                <a:cs typeface="B Titr" panose="00000700000000000000" pitchFamily="2" charset="-78"/>
              </a:rPr>
              <a:t>مثلاً اگراز بیمار</a:t>
            </a:r>
            <a:endParaRPr lang="en-US" dirty="0">
              <a:cs typeface="B Titr" panose="00000700000000000000" pitchFamily="2" charset="-78"/>
            </a:endParaRPr>
          </a:p>
          <a:p>
            <a:r>
              <a:rPr lang="fa-IR" b="1" dirty="0">
                <a:cs typeface="B Titr" panose="00000700000000000000" pitchFamily="2" charset="-78"/>
              </a:rPr>
              <a:t>بپرسید</a:t>
            </a:r>
            <a:r>
              <a:rPr lang="en-US" b="1" dirty="0">
                <a:cs typeface="B Titr" panose="00000700000000000000" pitchFamily="2" charset="-78"/>
              </a:rPr>
              <a:t>:"</a:t>
            </a:r>
            <a:r>
              <a:rPr lang="fa-IR" b="1" dirty="0">
                <a:cs typeface="B Titr" panose="00000700000000000000" pitchFamily="2" charset="-78"/>
              </a:rPr>
              <a:t>آیا آمادگی خروج از تخت را دارید و بیمار جواب خیر بدهد در صورتی که باید حتماً از تخت پایین بیاید و در غیر این صورت موجب</a:t>
            </a:r>
            <a:endParaRPr lang="en-US" dirty="0">
              <a:cs typeface="B Titr" panose="00000700000000000000" pitchFamily="2" charset="-78"/>
            </a:endParaRPr>
          </a:p>
          <a:p>
            <a:r>
              <a:rPr lang="fa-IR" b="1" dirty="0">
                <a:cs typeface="B Titr" panose="00000700000000000000" pitchFamily="2" charset="-78"/>
              </a:rPr>
              <a:t>مشکل برایش می شود، شما در واقع به اوفرصت نه گفتن را داده اید</a:t>
            </a:r>
            <a:r>
              <a:rPr lang="en-US" b="1" dirty="0">
                <a:cs typeface="B Titr" panose="00000700000000000000" pitchFamily="2" charset="-78"/>
              </a:rPr>
              <a:t>. </a:t>
            </a:r>
            <a:r>
              <a:rPr lang="fa-IR" b="1" dirty="0">
                <a:cs typeface="B Titr" panose="00000700000000000000" pitchFamily="2" charset="-78"/>
              </a:rPr>
              <a:t>ولی بعضی از موارد لازم است فقط ازسوالاتی که جواب آن بله و یا خیر</a:t>
            </a:r>
            <a:endParaRPr lang="en-US" dirty="0">
              <a:cs typeface="B Titr" panose="00000700000000000000" pitchFamily="2" charset="-78"/>
            </a:endParaRPr>
          </a:p>
          <a:p>
            <a:r>
              <a:rPr lang="fa-IR" b="1" dirty="0">
                <a:cs typeface="B Titr" panose="00000700000000000000" pitchFamily="2" charset="-78"/>
              </a:rPr>
              <a:t>است استفاده شود، مثلا </a:t>
            </a:r>
            <a:r>
              <a:rPr lang="en-US" b="1" dirty="0">
                <a:cs typeface="B Titr" panose="00000700000000000000" pitchFamily="2" charset="-78"/>
              </a:rPr>
              <a:t>"</a:t>
            </a:r>
            <a:r>
              <a:rPr lang="fa-IR" b="1" dirty="0">
                <a:cs typeface="B Titr" panose="00000700000000000000" pitchFamily="2" charset="-78"/>
              </a:rPr>
              <a:t>ًآیا احساس درد می کنید زمانی که بازویتان را این طور حرکت می دهم؟</a:t>
            </a:r>
            <a:r>
              <a:rPr lang="en-US" b="1" dirty="0">
                <a:cs typeface="B Titr" panose="00000700000000000000" pitchFamily="2" charset="-78"/>
              </a:rPr>
              <a:t>". </a:t>
            </a:r>
            <a:r>
              <a:rPr lang="fa-IR" b="1" dirty="0">
                <a:cs typeface="B Titr" panose="00000700000000000000" pitchFamily="2" charset="-78"/>
              </a:rPr>
              <a:t>مشکل در زمانی به وجود می آید که</a:t>
            </a:r>
            <a:endParaRPr lang="en-US" dirty="0">
              <a:cs typeface="B Titr" panose="00000700000000000000" pitchFamily="2" charset="-78"/>
            </a:endParaRPr>
          </a:p>
          <a:p>
            <a:r>
              <a:rPr lang="fa-IR" b="1" dirty="0">
                <a:cs typeface="B Titr" panose="00000700000000000000" pitchFamily="2" charset="-78"/>
              </a:rPr>
              <a:t>پرستار در ادامه این سوال در صدد کسب اطلاعات بیشتر برآید</a:t>
            </a:r>
            <a:r>
              <a:rPr lang="en-US" b="1" dirty="0">
                <a:cs typeface="B Titr" panose="00000700000000000000" pitchFamily="2" charset="-78"/>
              </a:rPr>
              <a:t>. </a:t>
            </a:r>
            <a:r>
              <a:rPr lang="fa-IR" b="1" dirty="0">
                <a:cs typeface="B Titr" panose="00000700000000000000" pitchFamily="2" charset="-78"/>
              </a:rPr>
              <a:t>گاهی استفاده از جملاتی که در آنها از چرا و چطور استفاده شده هم موجب</a:t>
            </a:r>
            <a:endParaRPr lang="en-US" dirty="0">
              <a:cs typeface="B Titr" panose="00000700000000000000" pitchFamily="2" charset="-78"/>
            </a:endParaRPr>
          </a:p>
          <a:p>
            <a:r>
              <a:rPr lang="fa-IR" b="1" dirty="0">
                <a:cs typeface="B Titr" panose="00000700000000000000" pitchFamily="2" charset="-78"/>
              </a:rPr>
              <a:t>ترس بیمار می شود مثلا</a:t>
            </a:r>
            <a:r>
              <a:rPr lang="en-US" b="1" dirty="0">
                <a:cs typeface="B Titr" panose="00000700000000000000" pitchFamily="2" charset="-78"/>
              </a:rPr>
              <a:t>"</a:t>
            </a:r>
            <a:r>
              <a:rPr lang="fa-IR" b="1" dirty="0">
                <a:cs typeface="B Titr" panose="00000700000000000000" pitchFamily="2" charset="-78"/>
              </a:rPr>
              <a:t>ًچطور شما تا به حال تصمیمی براي ادامه یک رژیم سخت نگرفته اید؟</a:t>
            </a:r>
            <a:r>
              <a:rPr lang="en-US" b="1" dirty="0">
                <a:cs typeface="B Titr" panose="00000700000000000000" pitchFamily="2" charset="-78"/>
              </a:rPr>
              <a:t>" . </a:t>
            </a:r>
            <a:r>
              <a:rPr lang="fa-IR" b="1" dirty="0">
                <a:cs typeface="B Titr" panose="00000700000000000000" pitchFamily="2" charset="-78"/>
              </a:rPr>
              <a:t>در اینجا بهتر است پرسیده شود</a:t>
            </a:r>
            <a:r>
              <a:rPr lang="en-US" b="1" dirty="0">
                <a:cs typeface="B Titr" panose="00000700000000000000" pitchFamily="2" charset="-78"/>
              </a:rPr>
              <a:t>"</a:t>
            </a:r>
            <a:r>
              <a:rPr lang="fa-IR" b="1" dirty="0">
                <a:cs typeface="B Titr" panose="00000700000000000000" pitchFamily="2" charset="-78"/>
              </a:rPr>
              <a:t>چه کاري</a:t>
            </a:r>
            <a:endParaRPr lang="en-US" dirty="0">
              <a:cs typeface="B Titr" panose="00000700000000000000" pitchFamily="2" charset="-78"/>
            </a:endParaRPr>
          </a:p>
          <a:p>
            <a:r>
              <a:rPr lang="fa-IR" b="1" dirty="0">
                <a:cs typeface="B Titr" panose="00000700000000000000" pitchFamily="2" charset="-78"/>
              </a:rPr>
              <a:t>تصمیم شما رابراي ادامه یک رژیم سخت استوارتر می نماید؟</a:t>
            </a:r>
            <a:r>
              <a:rPr lang="en-US" b="1" dirty="0">
                <a:cs typeface="B Titr" panose="00000700000000000000" pitchFamily="2" charset="-78"/>
              </a:rPr>
              <a:t>". </a:t>
            </a:r>
            <a:r>
              <a:rPr lang="fa-IR" b="1" dirty="0">
                <a:cs typeface="B Titr" panose="00000700000000000000" pitchFamily="2" charset="-78"/>
              </a:rPr>
              <a:t>همچنین از سوالات راهنمایی کننده باید پرهیز کرد مثلاً پرستار می</a:t>
            </a:r>
            <a:endParaRPr lang="en-US" dirty="0">
              <a:cs typeface="B Titr" panose="00000700000000000000" pitchFamily="2" charset="-78"/>
            </a:endParaRPr>
          </a:p>
          <a:p>
            <a:r>
              <a:rPr lang="fa-IR" b="1" dirty="0">
                <a:cs typeface="B Titr" panose="00000700000000000000" pitchFamily="2" charset="-78"/>
              </a:rPr>
              <a:t>گوید</a:t>
            </a:r>
            <a:r>
              <a:rPr lang="en-US" b="1" dirty="0">
                <a:cs typeface="B Titr" panose="00000700000000000000" pitchFamily="2" charset="-78"/>
              </a:rPr>
              <a:t>:"</a:t>
            </a:r>
            <a:r>
              <a:rPr lang="fa-IR" b="1" dirty="0">
                <a:cs typeface="B Titr" panose="00000700000000000000" pitchFamily="2" charset="-78"/>
              </a:rPr>
              <a:t>شما دیگر نمی خواهید این سیگار را بکشید، این طور نیست؟</a:t>
            </a:r>
            <a:r>
              <a:rPr lang="en-US" b="1" dirty="0">
                <a:cs typeface="B Titr" panose="00000700000000000000" pitchFamily="2" charset="-78"/>
              </a:rPr>
              <a:t>".</a:t>
            </a:r>
            <a:r>
              <a:rPr lang="fa-IR" b="1" dirty="0">
                <a:cs typeface="B Titr" panose="00000700000000000000" pitchFamily="2" charset="-78"/>
              </a:rPr>
              <a:t>این سوالات به جاي این که باعث شود بیمار هر چه در سر دارد را بگوید</a:t>
            </a:r>
            <a:endParaRPr lang="en-US" dirty="0">
              <a:cs typeface="B Titr" panose="00000700000000000000" pitchFamily="2" charset="-78"/>
            </a:endParaRPr>
          </a:p>
          <a:p>
            <a:r>
              <a:rPr lang="fa-IR" b="1" dirty="0">
                <a:cs typeface="B Titr" panose="00000700000000000000" pitchFamily="2" charset="-78"/>
              </a:rPr>
              <a:t>مستقیما اًین حس را به بیمار القاء می کند که از بیمار انتظار می رود آنچه را پرستار انتظار دارد بگوید</a:t>
            </a:r>
            <a:r>
              <a:rPr lang="en-US" b="1" dirty="0">
                <a:cs typeface="B Titr" panose="00000700000000000000" pitchFamily="2" charset="-78"/>
              </a:rPr>
              <a:t>.</a:t>
            </a:r>
            <a:endParaRPr lang="en-US" dirty="0">
              <a:cs typeface="B Titr" panose="00000700000000000000" pitchFamily="2" charset="-78"/>
            </a:endParaRPr>
          </a:p>
          <a:p>
            <a:endParaRPr lang="fa-IR" dirty="0">
              <a:cs typeface="B Titr" panose="00000700000000000000" pitchFamily="2" charset="-78"/>
            </a:endParaRPr>
          </a:p>
        </p:txBody>
      </p:sp>
      <p:sp>
        <p:nvSpPr>
          <p:cNvPr id="3" name="Title 2"/>
          <p:cNvSpPr>
            <a:spLocks noGrp="1"/>
          </p:cNvSpPr>
          <p:nvPr>
            <p:ph type="title"/>
          </p:nvPr>
        </p:nvSpPr>
        <p:spPr/>
        <p:txBody>
          <a:bodyPr>
            <a:normAutofit fontScale="90000"/>
          </a:bodyPr>
          <a:lstStyle/>
          <a:p>
            <a:pPr algn="ctr"/>
            <a:r>
              <a:rPr lang="fa-IR" dirty="0">
                <a:effectLst/>
                <a:cs typeface="B Titr" panose="00000700000000000000" pitchFamily="2" charset="-78"/>
              </a:rPr>
              <a:t>موانع ارتباط</a:t>
            </a:r>
            <a:r>
              <a:rPr lang="en-US" dirty="0">
                <a:effectLst/>
                <a:cs typeface="B Titr" panose="00000700000000000000" pitchFamily="2" charset="-78"/>
              </a:rPr>
              <a:t/>
            </a:r>
            <a:br>
              <a:rPr lang="en-US" dirty="0">
                <a:effectLst/>
                <a:cs typeface="B Titr" panose="00000700000000000000" pitchFamily="2" charset="-78"/>
              </a:rPr>
            </a:br>
            <a:endParaRPr lang="fa-IR" dirty="0">
              <a:cs typeface="B Titr" panose="00000700000000000000" pitchFamily="2" charset="-78"/>
            </a:endParaRPr>
          </a:p>
        </p:txBody>
      </p:sp>
    </p:spTree>
    <p:extLst>
      <p:ext uri="{BB962C8B-B14F-4D97-AF65-F5344CB8AC3E}">
        <p14:creationId xmlns:p14="http://schemas.microsoft.com/office/powerpoint/2010/main" val="42046320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fa-IR" dirty="0" smtClean="0"/>
              <a:t>مراحل چهارگانه ارتباط را برقرار کنيم.</a:t>
            </a:r>
          </a:p>
          <a:p>
            <a:r>
              <a:rPr lang="fa-IR" dirty="0" smtClean="0"/>
              <a:t>در اين ارتباط از جملات مثبت و مطمئن بهره بگيريد. مثال: شروع محکم و اطمينان بخش کلاس</a:t>
            </a:r>
          </a:p>
          <a:p>
            <a:r>
              <a:rPr lang="fa-IR" dirty="0" smtClean="0"/>
              <a:t>به هيچ وجه از رقبا بدگويي نکنيد. </a:t>
            </a:r>
          </a:p>
          <a:p>
            <a:r>
              <a:rPr lang="fa-IR" dirty="0" smtClean="0"/>
              <a:t>بهره گيري از برهان اجتماعي.</a:t>
            </a:r>
          </a:p>
          <a:p>
            <a:r>
              <a:rPr lang="fa-IR" dirty="0" smtClean="0"/>
              <a:t>کوهنورد ها و جاي پا</a:t>
            </a:r>
          </a:p>
          <a:p>
            <a:r>
              <a:rPr lang="fa-IR" dirty="0" smtClean="0"/>
              <a:t>لطفا هيچ کادويي را قبل از خريد ندهيد.</a:t>
            </a:r>
          </a:p>
          <a:p>
            <a:r>
              <a:rPr lang="fa-IR" dirty="0" smtClean="0"/>
              <a:t>کادو همراه با تفهيم ارزش آن. اجاره آپارتمان</a:t>
            </a:r>
          </a:p>
          <a:p>
            <a:r>
              <a:rPr lang="fa-IR" dirty="0" smtClean="0"/>
              <a:t>تخفيف ندهيد. اگر مجبور به تخفيف شديد.</a:t>
            </a:r>
          </a:p>
          <a:p>
            <a:r>
              <a:rPr lang="fa-IR" dirty="0" smtClean="0"/>
              <a:t>از مبلغ کم نکنيد امتياز دهيد.</a:t>
            </a:r>
          </a:p>
          <a:p>
            <a:r>
              <a:rPr lang="fa-IR" dirty="0" smtClean="0"/>
              <a:t>قيمت را مديريت و تخفيف را سازماندهي کنيد.</a:t>
            </a:r>
          </a:p>
          <a:p>
            <a:r>
              <a:rPr lang="fa-IR" dirty="0" smtClean="0"/>
              <a:t>استفاده از اهرم کميابي. خواستگاري. طرفيت محدود کلاس</a:t>
            </a:r>
          </a:p>
          <a:p>
            <a:r>
              <a:rPr lang="fa-IR" dirty="0" smtClean="0"/>
              <a:t>يک امتياز بگيريد يک امتياز بدهيد. 30% تخفيف و چک شش ماهه</a:t>
            </a:r>
          </a:p>
          <a:p>
            <a:r>
              <a:rPr lang="fa-IR" dirty="0" smtClean="0"/>
              <a:t>هر نقشي بازي کنيد جز نقش فروشنده ضعيف. بزخري و فروش آپارتمان</a:t>
            </a:r>
          </a:p>
          <a:p>
            <a:r>
              <a:rPr lang="fa-IR" dirty="0" smtClean="0"/>
              <a:t>داستان پردازي نکنيد. مثلا قبل از قيمت توضيح ندهيد.</a:t>
            </a:r>
          </a:p>
          <a:p>
            <a:r>
              <a:rPr lang="fa-IR" dirty="0" smtClean="0"/>
              <a:t>محصول را ارزان جلوه دهيد. فقط .... تومن</a:t>
            </a:r>
          </a:p>
          <a:p>
            <a:pPr marL="109728" indent="0">
              <a:buNone/>
            </a:pPr>
            <a:endParaRPr lang="fa-IR" dirty="0"/>
          </a:p>
          <a:p>
            <a:pPr marL="109728" indent="0">
              <a:buNone/>
            </a:pPr>
            <a:endParaRPr lang="fa-IR" dirty="0"/>
          </a:p>
        </p:txBody>
      </p:sp>
      <p:sp>
        <p:nvSpPr>
          <p:cNvPr id="3" name="Title 2"/>
          <p:cNvSpPr>
            <a:spLocks noGrp="1"/>
          </p:cNvSpPr>
          <p:nvPr>
            <p:ph type="title"/>
          </p:nvPr>
        </p:nvSpPr>
        <p:spPr/>
        <p:txBody>
          <a:bodyPr/>
          <a:lstStyle/>
          <a:p>
            <a:pPr algn="r"/>
            <a:r>
              <a:rPr lang="fa-IR" dirty="0" smtClean="0"/>
              <a:t>مراحل زمان ارتباط:</a:t>
            </a:r>
            <a:endParaRPr lang="fa-IR"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581275"/>
            <a:ext cx="2705100"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5203874"/>
            <a:ext cx="2675508"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71536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a:r>
              <a:rPr lang="en-US" sz="4400" dirty="0" smtClean="0">
                <a:solidFill>
                  <a:schemeClr val="accent3"/>
                </a:solidFill>
                <a:hlinkClick r:id="rId2"/>
              </a:rPr>
              <a:t>www.radbusiness.ir</a:t>
            </a:r>
            <a:endParaRPr lang="en-US" sz="4400" dirty="0" smtClean="0">
              <a:solidFill>
                <a:schemeClr val="accent3"/>
              </a:solidFill>
            </a:endParaRPr>
          </a:p>
          <a:p>
            <a:pPr algn="l"/>
            <a:r>
              <a:rPr lang="en-US" sz="4400" dirty="0" smtClean="0">
                <a:solidFill>
                  <a:schemeClr val="accent3"/>
                </a:solidFill>
              </a:rPr>
              <a:t>o1133244121</a:t>
            </a:r>
            <a:endParaRPr lang="en-US" sz="4400" dirty="0" smtClean="0">
              <a:solidFill>
                <a:schemeClr val="accent3"/>
              </a:solidFill>
            </a:endParaRPr>
          </a:p>
          <a:p>
            <a:pPr algn="l"/>
            <a:r>
              <a:rPr lang="en-US" sz="4400" dirty="0" smtClean="0">
                <a:solidFill>
                  <a:schemeClr val="accent3"/>
                </a:solidFill>
              </a:rPr>
              <a:t>09129420351</a:t>
            </a:r>
            <a:endParaRPr lang="fa-IR" sz="4400" dirty="0">
              <a:solidFill>
                <a:schemeClr val="accent3"/>
              </a:solidFill>
            </a:endParaRPr>
          </a:p>
        </p:txBody>
      </p:sp>
    </p:spTree>
    <p:extLst>
      <p:ext uri="{BB962C8B-B14F-4D97-AF65-F5344CB8AC3E}">
        <p14:creationId xmlns:p14="http://schemas.microsoft.com/office/powerpoint/2010/main" val="182932366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r>
              <a:rPr lang="fa-IR" sz="6000" dirty="0" smtClean="0">
                <a:cs typeface="B Titr" panose="00000700000000000000" pitchFamily="2" charset="-78"/>
              </a:rPr>
              <a:t>بهره ور باشيد و پايدار</a:t>
            </a:r>
            <a:endParaRPr lang="fa-IR" sz="6000" dirty="0">
              <a:cs typeface="B Titr" panose="00000700000000000000" pitchFamily="2" charset="-78"/>
            </a:endParaRPr>
          </a:p>
        </p:txBody>
      </p:sp>
    </p:spTree>
    <p:extLst>
      <p:ext uri="{BB962C8B-B14F-4D97-AF65-F5344CB8AC3E}">
        <p14:creationId xmlns:p14="http://schemas.microsoft.com/office/powerpoint/2010/main" val="11460144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990</TotalTime>
  <Words>4886</Words>
  <Application>Microsoft Office PowerPoint</Application>
  <PresentationFormat>On-screen Show (4:3)</PresentationFormat>
  <Paragraphs>370</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Concourse</vt:lpstr>
      <vt:lpstr> به نام خدا  ارتباط موثر در سازمان   مدرس: حسين اميني راد دانش آموخته دکتري مديريت کسب و کار</vt:lpstr>
      <vt:lpstr>کانال هاي ارتباطي ما:</vt:lpstr>
      <vt:lpstr>PowerPoint Presentation</vt:lpstr>
      <vt:lpstr>PowerPoint Presentation</vt:lpstr>
      <vt:lpstr>PowerPoint Presentation</vt:lpstr>
      <vt:lpstr>PowerPoint Presentation</vt:lpstr>
      <vt:lpstr>داستان</vt:lpstr>
      <vt:lpstr>PowerPoint Presentation</vt:lpstr>
      <vt:lpstr>تعريف ارتباط:</vt:lpstr>
      <vt:lpstr>اجزاي فرایند ارتباط </vt:lpstr>
      <vt:lpstr>سطوح ارتباط </vt:lpstr>
      <vt:lpstr>  ارتباط درونی </vt:lpstr>
      <vt:lpstr>ارتباط بین فردي </vt:lpstr>
      <vt:lpstr>ارتباط عمومی </vt:lpstr>
      <vt:lpstr>اشکال ارتباط: کلامي و غيرکلامي </vt:lpstr>
      <vt:lpstr>در ارتباط کلامی این اجزا نقش دارند وهر کدام از اینها به نوبه خود بر ارتباط کلامی تأثیر می گذارند: </vt:lpstr>
      <vt:lpstr>PowerPoint Presentation</vt:lpstr>
      <vt:lpstr>در ارتباط غیر کلامی توجه به موارد ذیل مهم است: </vt:lpstr>
      <vt:lpstr>PowerPoint Presentation</vt:lpstr>
      <vt:lpstr>عوامل موثر در ارتباط </vt:lpstr>
      <vt:lpstr>PowerPoint Presentation</vt:lpstr>
      <vt:lpstr>پنجره جو هري</vt:lpstr>
      <vt:lpstr>هدف اصلي در اين ماتريس: بزرگتر شدن ناحيه آشکار  بزرگتر شدن اين ناحيه يعني بهره وري و کارايي بالاتر در کار تيمي  با توضيح ماتريس جو هري براي پرسنل يا اعضاي گروه کمک مي کنيد که ارزش بازگو کردن اطلاعات در مورد خود را درک کنند و آن ها را تشويق کنند که به ديگران بازخورد سازنده بدهند و بگيرند .</vt:lpstr>
      <vt:lpstr>بخش آشکار</vt:lpstr>
      <vt:lpstr>بخش تاريک</vt:lpstr>
      <vt:lpstr>بخش پوشيده</vt:lpstr>
      <vt:lpstr>بخش ناشناخته </vt:lpstr>
      <vt:lpstr>تمرين:</vt:lpstr>
      <vt:lpstr>PowerPoint Presentation</vt:lpstr>
      <vt:lpstr>چهار کليد معجزه آسا براي ارتباط با ديگران</vt:lpstr>
      <vt:lpstr>پيشنياز ارتباط</vt:lpstr>
      <vt:lpstr>توانستن ايجاد ارتباط:</vt:lpstr>
      <vt:lpstr>مهارت ارتباطي خوب گوش کردن</vt:lpstr>
      <vt:lpstr>EQ</vt:lpstr>
      <vt:lpstr>مديريت ارتباط با ديگران</vt:lpstr>
      <vt:lpstr>اقدامات اثربخش قبل از هر ارتباط:</vt:lpstr>
      <vt:lpstr>کليد اطلاعات</vt:lpstr>
      <vt:lpstr>PR دومين تکنيک يک مذاکره کننده موفق: مناسبت، واقعه، سانحه، اتفاق، سالگرد افتتاح سازمان، دستگاه AVR </vt:lpstr>
      <vt:lpstr>عامل بعدي يک ارتباط موفق: ايجاد انرژي مثبت</vt:lpstr>
      <vt:lpstr>عامل ديگر براي يک ارتباط موفق: مديريت زمان</vt:lpstr>
      <vt:lpstr>PowerPoint Presentation</vt:lpstr>
      <vt:lpstr>اقدامات قبل از ارتباط تلفنی:</vt:lpstr>
      <vt:lpstr>4 پيشنياز قبل از هر درخواست:</vt:lpstr>
      <vt:lpstr>اگر جواب رد شنيديم:</vt:lpstr>
      <vt:lpstr>نحوه گذر از سد منشي ها براي ارتباط با مدير:</vt:lpstr>
      <vt:lpstr>روانشناسي مديران دفاتر و منشي ها:</vt:lpstr>
      <vt:lpstr>4 تيپ شخصيتي:</vt:lpstr>
      <vt:lpstr>عاطفي</vt:lpstr>
      <vt:lpstr>حسابگر</vt:lpstr>
      <vt:lpstr>رک:</vt:lpstr>
      <vt:lpstr>سوداگر:</vt:lpstr>
      <vt:lpstr>برخورد با آدم عاطفي:</vt:lpstr>
      <vt:lpstr>برخورد با فرد رک:</vt:lpstr>
      <vt:lpstr>فرد حسابگر:</vt:lpstr>
      <vt:lpstr>فرد سودجو:</vt:lpstr>
      <vt:lpstr>عوامل کمک کننده به برقراري ارتباط موثر </vt:lpstr>
      <vt:lpstr>PowerPoint Presentation</vt:lpstr>
      <vt:lpstr>PowerPoint Presentation</vt:lpstr>
      <vt:lpstr>موانع ارتباط </vt:lpstr>
      <vt:lpstr>مراحل زمان ارتباط:</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dc:creator>
  <cp:lastModifiedBy>Dr. Rad</cp:lastModifiedBy>
  <cp:revision>61</cp:revision>
  <dcterms:created xsi:type="dcterms:W3CDTF">2017-01-31T13:43:21Z</dcterms:created>
  <dcterms:modified xsi:type="dcterms:W3CDTF">2020-05-12T15:48:53Z</dcterms:modified>
</cp:coreProperties>
</file>